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70" r:id="rId12"/>
    <p:sldId id="271" r:id="rId13"/>
    <p:sldId id="272" r:id="rId14"/>
    <p:sldId id="273" r:id="rId15"/>
    <p:sldId id="275" r:id="rId16"/>
    <p:sldId id="276" r:id="rId17"/>
    <p:sldId id="277" r:id="rId18"/>
    <p:sldId id="278" r:id="rId19"/>
    <p:sldId id="280" r:id="rId20"/>
    <p:sldId id="281" r:id="rId21"/>
    <p:sldId id="283" r:id="rId22"/>
    <p:sldId id="284" r:id="rId23"/>
    <p:sldId id="285" r:id="rId24"/>
    <p:sldId id="286" r:id="rId25"/>
    <p:sldId id="287" r:id="rId26"/>
    <p:sldId id="289" r:id="rId27"/>
    <p:sldId id="291" r:id="rId28"/>
    <p:sldId id="292" r:id="rId29"/>
    <p:sldId id="293" r:id="rId30"/>
    <p:sldId id="294" r:id="rId31"/>
    <p:sldId id="309" r:id="rId32"/>
    <p:sldId id="310" r:id="rId33"/>
    <p:sldId id="311" r:id="rId34"/>
    <p:sldId id="313" r:id="rId35"/>
  </p:sldIdLst>
  <p:sldSz cx="10693400" cy="7569200"/>
  <p:notesSz cx="10693400" cy="75692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302"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481" y="2346452"/>
            <a:ext cx="9094788" cy="1589532"/>
          </a:xfrm>
          <a:prstGeom prst="rect">
            <a:avLst/>
          </a:prstGeom>
        </p:spPr>
        <p:txBody>
          <a:bodyPr/>
          <a:lstStyle>
            <a:lvl1pPr>
              <a:defRPr/>
            </a:lvl1pPr>
          </a:lstStyle>
          <a:p>
            <a:endParaRPr/>
          </a:p>
        </p:txBody>
      </p:sp>
      <p:sp>
        <p:nvSpPr>
          <p:cNvPr id="3" name="Holder 3"/>
          <p:cNvSpPr>
            <a:spLocks noGrp="1"/>
          </p:cNvSpPr>
          <p:nvPr>
            <p:ph type="subTitle" idx="4"/>
          </p:nvPr>
        </p:nvSpPr>
        <p:spPr>
          <a:xfrm>
            <a:off x="1604962" y="4238752"/>
            <a:ext cx="7489825" cy="189230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ru-RU"/>
              <a:t>© </a:t>
            </a:r>
            <a:r>
              <a:rPr lang="ru-RU" sz="1300" baseline="0"/>
              <a:t>ИНСТИТУТ ГОСЗАКУПОК, ЛИСОВЕНКО ОЛЬГА КОНСТАНТИНОВНА, 2018</a:t>
            </a:r>
          </a:p>
        </p:txBody>
      </p:sp>
      <p:sp>
        <p:nvSpPr>
          <p:cNvPr id="5" name="Holder 5"/>
          <p:cNvSpPr>
            <a:spLocks noGrp="1"/>
          </p:cNvSpPr>
          <p:nvPr>
            <p:ph type="dt" sz="half" idx="11"/>
          </p:nvPr>
        </p:nvSpPr>
        <p:spPr/>
        <p:txBody>
          <a:bodyPr/>
          <a:lstStyle>
            <a:lvl1pPr>
              <a:defRPr/>
            </a:lvl1pPr>
          </a:lstStyle>
          <a:p>
            <a:pPr>
              <a:defRPr/>
            </a:pPr>
            <a:fld id="{9DE88BAC-DB2B-423D-A212-751B06CE1FF7}" type="datetimeFigureOut">
              <a:rPr lang="en-US"/>
              <a:pPr>
                <a:defRPr/>
              </a:pPr>
              <a:t>11/19/2018</a:t>
            </a:fld>
            <a:endParaRPr lang="en-US"/>
          </a:p>
        </p:txBody>
      </p:sp>
      <p:sp>
        <p:nvSpPr>
          <p:cNvPr id="6" name="Holder 6"/>
          <p:cNvSpPr>
            <a:spLocks noGrp="1"/>
          </p:cNvSpPr>
          <p:nvPr>
            <p:ph type="sldNum" sz="quarter" idx="12"/>
          </p:nvPr>
        </p:nvSpPr>
        <p:spPr/>
        <p:txBody>
          <a:bodyPr/>
          <a:lstStyle>
            <a:lvl1pPr>
              <a:defRPr/>
            </a:lvl1pPr>
          </a:lstStyle>
          <a:p>
            <a:pPr>
              <a:defRPr/>
            </a:pPr>
            <a:fld id="{FBFDB3B2-9890-495E-A733-6EB7B9DF5B6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300" b="1" i="0">
                <a:solidFill>
                  <a:srgbClr val="FF0000"/>
                </a:solidFill>
                <a:latin typeface="Arial"/>
                <a:cs typeface="Arial"/>
              </a:defRPr>
            </a:lvl1pPr>
          </a:lstStyle>
          <a:p>
            <a:endParaRPr/>
          </a:p>
        </p:txBody>
      </p:sp>
      <p:sp>
        <p:nvSpPr>
          <p:cNvPr id="3" name="Holder 3"/>
          <p:cNvSpPr>
            <a:spLocks noGrp="1"/>
          </p:cNvSpPr>
          <p:nvPr>
            <p:ph type="body" idx="1"/>
          </p:nvPr>
        </p:nvSpPr>
        <p:spPr/>
        <p:txBody>
          <a:bodyPr/>
          <a:lstStyle>
            <a:lvl1pPr>
              <a:defRPr sz="3600" b="1" i="0">
                <a:solidFill>
                  <a:srgbClr val="006284"/>
                </a:solidFill>
                <a:latin typeface="Arial"/>
                <a:cs typeface="Arial"/>
              </a:defRPr>
            </a:lvl1pPr>
          </a:lstStyle>
          <a:p>
            <a:endParaRPr/>
          </a:p>
        </p:txBody>
      </p:sp>
      <p:sp>
        <p:nvSpPr>
          <p:cNvPr id="4" name="Holder 4"/>
          <p:cNvSpPr>
            <a:spLocks noGrp="1"/>
          </p:cNvSpPr>
          <p:nvPr>
            <p:ph type="ftr" sz="quarter" idx="10"/>
          </p:nvPr>
        </p:nvSpPr>
        <p:spPr/>
        <p:txBody>
          <a:bodyPr/>
          <a:lstStyle>
            <a:lvl1pPr>
              <a:defRPr/>
            </a:lvl1pPr>
          </a:lstStyle>
          <a:p>
            <a:pPr>
              <a:defRPr/>
            </a:pPr>
            <a:r>
              <a:rPr lang="ru-RU"/>
              <a:t>© </a:t>
            </a:r>
            <a:r>
              <a:rPr lang="ru-RU" sz="1300" baseline="0"/>
              <a:t>ИНСТИТУТ ГОСЗАКУПОК, ЛИСОВЕНКО ОЛЬГА КОНСТАНТИНОВНА, 2018</a:t>
            </a:r>
          </a:p>
        </p:txBody>
      </p:sp>
      <p:sp>
        <p:nvSpPr>
          <p:cNvPr id="5" name="Holder 5"/>
          <p:cNvSpPr>
            <a:spLocks noGrp="1"/>
          </p:cNvSpPr>
          <p:nvPr>
            <p:ph type="dt" sz="half" idx="11"/>
          </p:nvPr>
        </p:nvSpPr>
        <p:spPr/>
        <p:txBody>
          <a:bodyPr/>
          <a:lstStyle>
            <a:lvl1pPr>
              <a:defRPr/>
            </a:lvl1pPr>
          </a:lstStyle>
          <a:p>
            <a:pPr>
              <a:defRPr/>
            </a:pPr>
            <a:fld id="{15B9A3B6-27CA-486F-9DE9-2A12509FBD90}" type="datetimeFigureOut">
              <a:rPr lang="en-US"/>
              <a:pPr>
                <a:defRPr/>
              </a:pPr>
              <a:t>11/19/2018</a:t>
            </a:fld>
            <a:endParaRPr lang="en-US"/>
          </a:p>
        </p:txBody>
      </p:sp>
      <p:sp>
        <p:nvSpPr>
          <p:cNvPr id="6" name="Holder 6"/>
          <p:cNvSpPr>
            <a:spLocks noGrp="1"/>
          </p:cNvSpPr>
          <p:nvPr>
            <p:ph type="sldNum" sz="quarter" idx="12"/>
          </p:nvPr>
        </p:nvSpPr>
        <p:spPr/>
        <p:txBody>
          <a:bodyPr/>
          <a:lstStyle>
            <a:lvl1pPr>
              <a:defRPr/>
            </a:lvl1pPr>
          </a:lstStyle>
          <a:p>
            <a:pPr>
              <a:defRPr/>
            </a:pPr>
            <a:fld id="{76897FD4-A568-42E6-8571-C07EF493A83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300" b="1" i="0">
                <a:solidFill>
                  <a:srgbClr val="FF0000"/>
                </a:solidFill>
                <a:latin typeface="Arial"/>
                <a:cs typeface="Arial"/>
              </a:defRPr>
            </a:lvl1pPr>
          </a:lstStyle>
          <a:p>
            <a:endParaRPr/>
          </a:p>
        </p:txBody>
      </p:sp>
      <p:sp>
        <p:nvSpPr>
          <p:cNvPr id="3" name="Holder 3"/>
          <p:cNvSpPr>
            <a:spLocks noGrp="1"/>
          </p:cNvSpPr>
          <p:nvPr>
            <p:ph sz="half" idx="2"/>
          </p:nvPr>
        </p:nvSpPr>
        <p:spPr>
          <a:xfrm>
            <a:off x="534987" y="1740916"/>
            <a:ext cx="4654391" cy="4995672"/>
          </a:xfrm>
          <a:prstGeom prst="rect">
            <a:avLst/>
          </a:prstGeom>
        </p:spPr>
        <p:txBody>
          <a:bodyPr/>
          <a:lstStyle>
            <a:lvl1pPr>
              <a:defRPr/>
            </a:lvl1pPr>
          </a:lstStyle>
          <a:p>
            <a:endParaRPr/>
          </a:p>
        </p:txBody>
      </p:sp>
      <p:sp>
        <p:nvSpPr>
          <p:cNvPr id="4" name="Holder 4"/>
          <p:cNvSpPr>
            <a:spLocks noGrp="1"/>
          </p:cNvSpPr>
          <p:nvPr>
            <p:ph sz="half" idx="3"/>
          </p:nvPr>
        </p:nvSpPr>
        <p:spPr>
          <a:xfrm>
            <a:off x="5510371" y="1740916"/>
            <a:ext cx="4654391" cy="499567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ru-RU"/>
              <a:t>© </a:t>
            </a:r>
            <a:r>
              <a:rPr lang="ru-RU" sz="1300" baseline="0"/>
              <a:t>ИНСТИТУТ ГОСЗАКУПОК, ЛИСОВЕНКО ОЛЬГА КОНСТАНТИНОВНА, 2018</a:t>
            </a:r>
          </a:p>
        </p:txBody>
      </p:sp>
      <p:sp>
        <p:nvSpPr>
          <p:cNvPr id="6" name="Holder 5"/>
          <p:cNvSpPr>
            <a:spLocks noGrp="1"/>
          </p:cNvSpPr>
          <p:nvPr>
            <p:ph type="dt" sz="half" idx="11"/>
          </p:nvPr>
        </p:nvSpPr>
        <p:spPr/>
        <p:txBody>
          <a:bodyPr/>
          <a:lstStyle>
            <a:lvl1pPr>
              <a:defRPr/>
            </a:lvl1pPr>
          </a:lstStyle>
          <a:p>
            <a:pPr>
              <a:defRPr/>
            </a:pPr>
            <a:fld id="{F04388DB-A9C5-4A4F-ADB7-CFAB6DE22784}" type="datetimeFigureOut">
              <a:rPr lang="en-US"/>
              <a:pPr>
                <a:defRPr/>
              </a:pPr>
              <a:t>11/19/2018</a:t>
            </a:fld>
            <a:endParaRPr lang="en-US"/>
          </a:p>
        </p:txBody>
      </p:sp>
      <p:sp>
        <p:nvSpPr>
          <p:cNvPr id="7" name="Holder 6"/>
          <p:cNvSpPr>
            <a:spLocks noGrp="1"/>
          </p:cNvSpPr>
          <p:nvPr>
            <p:ph type="sldNum" sz="quarter" idx="12"/>
          </p:nvPr>
        </p:nvSpPr>
        <p:spPr/>
        <p:txBody>
          <a:bodyPr/>
          <a:lstStyle>
            <a:lvl1pPr>
              <a:defRPr/>
            </a:lvl1pPr>
          </a:lstStyle>
          <a:p>
            <a:pPr>
              <a:defRPr/>
            </a:pPr>
            <a:fld id="{EFEECC28-D519-4D29-B1F8-E8585B7F6C9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3" name="bk object 16"/>
          <p:cNvSpPr/>
          <p:nvPr/>
        </p:nvSpPr>
        <p:spPr>
          <a:xfrm>
            <a:off x="2787650" y="6600825"/>
            <a:ext cx="5118100" cy="431800"/>
          </a:xfrm>
          <a:prstGeom prst="rect">
            <a:avLst/>
          </a:prstGeom>
          <a:blipFill>
            <a:blip r:embed="rId2" cstate="print"/>
            <a:stretch>
              <a:fillRect/>
            </a:stretch>
          </a:blipFill>
        </p:spPr>
        <p:txBody>
          <a:bodyPr lIns="0" tIns="0" rIns="0" bIns="0"/>
          <a:lstStyle/>
          <a:p>
            <a:pPr fontAlgn="auto">
              <a:spcBef>
                <a:spcPts val="0"/>
              </a:spcBef>
              <a:spcAft>
                <a:spcPts val="0"/>
              </a:spcAft>
              <a:defRPr/>
            </a:pPr>
            <a:endParaRPr>
              <a:latin typeface="+mn-lt"/>
              <a:cs typeface="+mn-cs"/>
            </a:endParaRPr>
          </a:p>
        </p:txBody>
      </p:sp>
      <p:sp>
        <p:nvSpPr>
          <p:cNvPr id="2" name="Holder 2"/>
          <p:cNvSpPr>
            <a:spLocks noGrp="1"/>
          </p:cNvSpPr>
          <p:nvPr>
            <p:ph type="title"/>
          </p:nvPr>
        </p:nvSpPr>
        <p:spPr/>
        <p:txBody>
          <a:bodyPr/>
          <a:lstStyle>
            <a:lvl1pPr>
              <a:defRPr sz="3300" b="1" i="0">
                <a:solidFill>
                  <a:srgbClr val="FF0000"/>
                </a:solidFill>
                <a:latin typeface="Arial"/>
                <a:cs typeface="Arial"/>
              </a:defRPr>
            </a:lvl1pPr>
          </a:lstStyle>
          <a:p>
            <a:endParaRPr/>
          </a:p>
        </p:txBody>
      </p:sp>
      <p:sp>
        <p:nvSpPr>
          <p:cNvPr id="4" name="Holder 3"/>
          <p:cNvSpPr>
            <a:spLocks noGrp="1"/>
          </p:cNvSpPr>
          <p:nvPr>
            <p:ph type="ftr" sz="quarter" idx="10"/>
          </p:nvPr>
        </p:nvSpPr>
        <p:spPr/>
        <p:txBody>
          <a:bodyPr/>
          <a:lstStyle>
            <a:lvl1pPr>
              <a:defRPr/>
            </a:lvl1pPr>
          </a:lstStyle>
          <a:p>
            <a:pPr>
              <a:defRPr/>
            </a:pPr>
            <a:r>
              <a:rPr lang="ru-RU"/>
              <a:t>© </a:t>
            </a:r>
            <a:r>
              <a:rPr lang="ru-RU" sz="1300" baseline="0"/>
              <a:t>ИНСТИТУТ ГОСЗАКУПОК, ЛИСОВЕНКО ОЛЬГА КОНСТАНТИНОВНА, 2018</a:t>
            </a:r>
          </a:p>
        </p:txBody>
      </p:sp>
      <p:sp>
        <p:nvSpPr>
          <p:cNvPr id="5" name="Holder 4"/>
          <p:cNvSpPr>
            <a:spLocks noGrp="1"/>
          </p:cNvSpPr>
          <p:nvPr>
            <p:ph type="dt" sz="half" idx="11"/>
          </p:nvPr>
        </p:nvSpPr>
        <p:spPr/>
        <p:txBody>
          <a:bodyPr/>
          <a:lstStyle>
            <a:lvl1pPr algn="l">
              <a:defRPr>
                <a:solidFill>
                  <a:schemeClr val="tx1">
                    <a:tint val="75000"/>
                  </a:schemeClr>
                </a:solidFill>
              </a:defRPr>
            </a:lvl1pPr>
          </a:lstStyle>
          <a:p>
            <a:pPr>
              <a:defRPr/>
            </a:pPr>
            <a:fld id="{EA336D08-6622-4FFE-A64B-BD761573F422}" type="datetimeFigureOut">
              <a:rPr lang="en-US"/>
              <a:pPr>
                <a:defRPr/>
              </a:pPr>
              <a:t>11/19/2018</a:t>
            </a:fld>
            <a:endParaRPr lang="en-US"/>
          </a:p>
        </p:txBody>
      </p:sp>
      <p:sp>
        <p:nvSpPr>
          <p:cNvPr id="6" name="Holder 5"/>
          <p:cNvSpPr>
            <a:spLocks noGrp="1"/>
          </p:cNvSpPr>
          <p:nvPr>
            <p:ph type="sldNum" sz="quarter" idx="12"/>
          </p:nvPr>
        </p:nvSpPr>
        <p:spPr/>
        <p:txBody>
          <a:bodyPr/>
          <a:lstStyle>
            <a:lvl1pPr>
              <a:defRPr/>
            </a:lvl1pPr>
          </a:lstStyle>
          <a:p>
            <a:pPr>
              <a:defRPr/>
            </a:pPr>
            <a:fld id="{079C9C8B-E60F-4632-8FD9-BA0F7C0B54A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7505700" y="7129463"/>
            <a:ext cx="2070100" cy="252412"/>
          </a:xfrm>
          <a:custGeom>
            <a:avLst/>
            <a:gdLst/>
            <a:ahLst/>
            <a:cxnLst/>
            <a:rect l="l" t="t" r="r" b="b"/>
            <a:pathLst>
              <a:path w="2070100" h="252095">
                <a:moveTo>
                  <a:pt x="0" y="252006"/>
                </a:moveTo>
                <a:lnTo>
                  <a:pt x="2069973" y="252006"/>
                </a:lnTo>
                <a:lnTo>
                  <a:pt x="2069973" y="0"/>
                </a:lnTo>
                <a:lnTo>
                  <a:pt x="0" y="0"/>
                </a:lnTo>
                <a:lnTo>
                  <a:pt x="0" y="252006"/>
                </a:lnTo>
                <a:close/>
              </a:path>
            </a:pathLst>
          </a:custGeom>
          <a:solidFill>
            <a:srgbClr val="E6E7E8"/>
          </a:solidFill>
        </p:spPr>
        <p:txBody>
          <a:bodyPr lIns="0" tIns="0" rIns="0" bIns="0"/>
          <a:lstStyle/>
          <a:p>
            <a:pPr fontAlgn="auto">
              <a:spcBef>
                <a:spcPts val="0"/>
              </a:spcBef>
              <a:spcAft>
                <a:spcPts val="0"/>
              </a:spcAft>
              <a:defRPr/>
            </a:pPr>
            <a:endParaRPr>
              <a:latin typeface="+mn-lt"/>
              <a:cs typeface="+mn-cs"/>
            </a:endParaRPr>
          </a:p>
        </p:txBody>
      </p:sp>
      <p:sp>
        <p:nvSpPr>
          <p:cNvPr id="3" name="bk object 17"/>
          <p:cNvSpPr/>
          <p:nvPr/>
        </p:nvSpPr>
        <p:spPr>
          <a:xfrm>
            <a:off x="9828213" y="7129463"/>
            <a:ext cx="422275" cy="252412"/>
          </a:xfrm>
          <a:custGeom>
            <a:avLst/>
            <a:gdLst/>
            <a:ahLst/>
            <a:cxnLst/>
            <a:rect l="l" t="t" r="r" b="b"/>
            <a:pathLst>
              <a:path w="422909" h="252095">
                <a:moveTo>
                  <a:pt x="0" y="252006"/>
                </a:moveTo>
                <a:lnTo>
                  <a:pt x="422465" y="252006"/>
                </a:lnTo>
                <a:lnTo>
                  <a:pt x="422465" y="0"/>
                </a:lnTo>
                <a:lnTo>
                  <a:pt x="0" y="0"/>
                </a:lnTo>
                <a:lnTo>
                  <a:pt x="0" y="252006"/>
                </a:lnTo>
                <a:close/>
              </a:path>
            </a:pathLst>
          </a:custGeom>
          <a:solidFill>
            <a:srgbClr val="7B9CB4"/>
          </a:solidFill>
        </p:spPr>
        <p:txBody>
          <a:bodyPr lIns="0" tIns="0" rIns="0" bIns="0"/>
          <a:lstStyle/>
          <a:p>
            <a:pPr fontAlgn="auto">
              <a:spcBef>
                <a:spcPts val="0"/>
              </a:spcBef>
              <a:spcAft>
                <a:spcPts val="0"/>
              </a:spcAft>
              <a:defRPr/>
            </a:pPr>
            <a:endParaRPr>
              <a:latin typeface="+mn-lt"/>
              <a:cs typeface="+mn-cs"/>
            </a:endParaRPr>
          </a:p>
        </p:txBody>
      </p:sp>
      <p:sp>
        <p:nvSpPr>
          <p:cNvPr id="4" name="bk object 18"/>
          <p:cNvSpPr/>
          <p:nvPr/>
        </p:nvSpPr>
        <p:spPr>
          <a:xfrm>
            <a:off x="479425" y="6992938"/>
            <a:ext cx="9755188" cy="0"/>
          </a:xfrm>
          <a:custGeom>
            <a:avLst/>
            <a:gdLst/>
            <a:ahLst/>
            <a:cxnLst/>
            <a:rect l="l" t="t" r="r" b="b"/>
            <a:pathLst>
              <a:path w="9756140">
                <a:moveTo>
                  <a:pt x="0" y="0"/>
                </a:moveTo>
                <a:lnTo>
                  <a:pt x="9756000" y="0"/>
                </a:lnTo>
              </a:path>
            </a:pathLst>
          </a:custGeom>
          <a:ln w="10795">
            <a:solidFill>
              <a:srgbClr val="E6E7E8"/>
            </a:solidFill>
          </a:ln>
        </p:spPr>
        <p:txBody>
          <a:bodyPr lIns="0" tIns="0" rIns="0" bIns="0"/>
          <a:lstStyle/>
          <a:p>
            <a:pPr fontAlgn="auto">
              <a:spcBef>
                <a:spcPts val="0"/>
              </a:spcBef>
              <a:spcAft>
                <a:spcPts val="0"/>
              </a:spcAft>
              <a:defRPr/>
            </a:pPr>
            <a:endParaRPr>
              <a:latin typeface="+mn-lt"/>
              <a:cs typeface="+mn-cs"/>
            </a:endParaRPr>
          </a:p>
        </p:txBody>
      </p:sp>
      <p:sp>
        <p:nvSpPr>
          <p:cNvPr id="5" name="bk object 19"/>
          <p:cNvSpPr/>
          <p:nvPr/>
        </p:nvSpPr>
        <p:spPr>
          <a:xfrm>
            <a:off x="479425" y="1495425"/>
            <a:ext cx="9755188" cy="0"/>
          </a:xfrm>
          <a:custGeom>
            <a:avLst/>
            <a:gdLst/>
            <a:ahLst/>
            <a:cxnLst/>
            <a:rect l="l" t="t" r="r" b="b"/>
            <a:pathLst>
              <a:path w="9756140">
                <a:moveTo>
                  <a:pt x="0" y="0"/>
                </a:moveTo>
                <a:lnTo>
                  <a:pt x="9756000" y="0"/>
                </a:lnTo>
              </a:path>
            </a:pathLst>
          </a:custGeom>
          <a:ln w="17994">
            <a:solidFill>
              <a:srgbClr val="006284"/>
            </a:solidFill>
          </a:ln>
        </p:spPr>
        <p:txBody>
          <a:bodyPr lIns="0" tIns="0" rIns="0" bIns="0"/>
          <a:lstStyle/>
          <a:p>
            <a:pPr fontAlgn="auto">
              <a:spcBef>
                <a:spcPts val="0"/>
              </a:spcBef>
              <a:spcAft>
                <a:spcPts val="0"/>
              </a:spcAft>
              <a:defRPr/>
            </a:pPr>
            <a:endParaRPr>
              <a:latin typeface="+mn-lt"/>
              <a:cs typeface="+mn-cs"/>
            </a:endParaRPr>
          </a:p>
        </p:txBody>
      </p:sp>
      <p:sp>
        <p:nvSpPr>
          <p:cNvPr id="6" name="bk object 20"/>
          <p:cNvSpPr/>
          <p:nvPr/>
        </p:nvSpPr>
        <p:spPr>
          <a:xfrm>
            <a:off x="409575" y="82550"/>
            <a:ext cx="1389063" cy="1390650"/>
          </a:xfrm>
          <a:prstGeom prst="rect">
            <a:avLst/>
          </a:prstGeom>
          <a:blipFill>
            <a:blip r:embed="rId2" cstate="print"/>
            <a:stretch>
              <a:fillRect/>
            </a:stretch>
          </a:blipFill>
        </p:spPr>
        <p:txBody>
          <a:bodyPr lIns="0" tIns="0" rIns="0" bIns="0"/>
          <a:lstStyle/>
          <a:p>
            <a:pPr fontAlgn="auto">
              <a:spcBef>
                <a:spcPts val="0"/>
              </a:spcBef>
              <a:spcAft>
                <a:spcPts val="0"/>
              </a:spcAft>
              <a:defRPr/>
            </a:pPr>
            <a:endParaRPr>
              <a:latin typeface="+mn-lt"/>
              <a:cs typeface="+mn-cs"/>
            </a:endParaRPr>
          </a:p>
        </p:txBody>
      </p:sp>
      <p:sp>
        <p:nvSpPr>
          <p:cNvPr id="7" name="Holder 2"/>
          <p:cNvSpPr>
            <a:spLocks noGrp="1"/>
          </p:cNvSpPr>
          <p:nvPr>
            <p:ph type="ftr" sz="quarter" idx="10"/>
          </p:nvPr>
        </p:nvSpPr>
        <p:spPr/>
        <p:txBody>
          <a:bodyPr/>
          <a:lstStyle>
            <a:lvl1pPr>
              <a:defRPr/>
            </a:lvl1pPr>
          </a:lstStyle>
          <a:p>
            <a:pPr>
              <a:defRPr/>
            </a:pPr>
            <a:r>
              <a:rPr lang="ru-RU"/>
              <a:t>© </a:t>
            </a:r>
            <a:r>
              <a:rPr lang="ru-RU" sz="1300" baseline="0"/>
              <a:t>ИНСТИТУТ ГОСЗАКУПОК, ЛИСОВЕНКО ОЛЬГА КОНСТАНТИНОВНА, 2018</a:t>
            </a:r>
          </a:p>
        </p:txBody>
      </p:sp>
      <p:sp>
        <p:nvSpPr>
          <p:cNvPr id="8" name="Holder 3"/>
          <p:cNvSpPr>
            <a:spLocks noGrp="1"/>
          </p:cNvSpPr>
          <p:nvPr>
            <p:ph type="dt" sz="half" idx="11"/>
          </p:nvPr>
        </p:nvSpPr>
        <p:spPr/>
        <p:txBody>
          <a:bodyPr/>
          <a:lstStyle>
            <a:lvl1pPr algn="l">
              <a:defRPr>
                <a:solidFill>
                  <a:schemeClr val="tx1">
                    <a:tint val="75000"/>
                  </a:schemeClr>
                </a:solidFill>
              </a:defRPr>
            </a:lvl1pPr>
          </a:lstStyle>
          <a:p>
            <a:pPr>
              <a:defRPr/>
            </a:pPr>
            <a:fld id="{D9BBCC49-F5A8-4EA4-927B-98A590A10F7B}" type="datetimeFigureOut">
              <a:rPr lang="en-US"/>
              <a:pPr>
                <a:defRPr/>
              </a:pPr>
              <a:t>11/19/2018</a:t>
            </a:fld>
            <a:endParaRPr lang="en-US"/>
          </a:p>
        </p:txBody>
      </p:sp>
      <p:sp>
        <p:nvSpPr>
          <p:cNvPr id="9" name="Holder 4"/>
          <p:cNvSpPr>
            <a:spLocks noGrp="1"/>
          </p:cNvSpPr>
          <p:nvPr>
            <p:ph type="sldNum" sz="quarter" idx="12"/>
          </p:nvPr>
        </p:nvSpPr>
        <p:spPr/>
        <p:txBody>
          <a:bodyPr/>
          <a:lstStyle>
            <a:lvl1pPr>
              <a:defRPr/>
            </a:lvl1pPr>
          </a:lstStyle>
          <a:p>
            <a:pPr>
              <a:defRPr/>
            </a:pPr>
            <a:fld id="{18926001-34AB-477F-8FA5-C45544B620C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505700" y="7129463"/>
            <a:ext cx="2070100" cy="252412"/>
          </a:xfrm>
          <a:custGeom>
            <a:avLst/>
            <a:gdLst/>
            <a:ahLst/>
            <a:cxnLst/>
            <a:rect l="l" t="t" r="r" b="b"/>
            <a:pathLst>
              <a:path w="2070100" h="252095">
                <a:moveTo>
                  <a:pt x="0" y="252006"/>
                </a:moveTo>
                <a:lnTo>
                  <a:pt x="2069973" y="252006"/>
                </a:lnTo>
                <a:lnTo>
                  <a:pt x="2069973" y="0"/>
                </a:lnTo>
                <a:lnTo>
                  <a:pt x="0" y="0"/>
                </a:lnTo>
                <a:lnTo>
                  <a:pt x="0" y="252006"/>
                </a:lnTo>
                <a:close/>
              </a:path>
            </a:pathLst>
          </a:custGeom>
          <a:solidFill>
            <a:srgbClr val="E6E7E8"/>
          </a:solidFill>
        </p:spPr>
        <p:txBody>
          <a:bodyPr lIns="0" tIns="0" rIns="0" bIns="0"/>
          <a:lstStyle/>
          <a:p>
            <a:pPr fontAlgn="auto">
              <a:spcBef>
                <a:spcPts val="0"/>
              </a:spcBef>
              <a:spcAft>
                <a:spcPts val="0"/>
              </a:spcAft>
              <a:defRPr/>
            </a:pPr>
            <a:endParaRPr>
              <a:latin typeface="+mn-lt"/>
              <a:cs typeface="+mn-cs"/>
            </a:endParaRPr>
          </a:p>
        </p:txBody>
      </p:sp>
      <p:sp>
        <p:nvSpPr>
          <p:cNvPr id="17" name="bk object 17"/>
          <p:cNvSpPr/>
          <p:nvPr/>
        </p:nvSpPr>
        <p:spPr>
          <a:xfrm>
            <a:off x="9828213" y="7129463"/>
            <a:ext cx="422275" cy="252412"/>
          </a:xfrm>
          <a:custGeom>
            <a:avLst/>
            <a:gdLst/>
            <a:ahLst/>
            <a:cxnLst/>
            <a:rect l="l" t="t" r="r" b="b"/>
            <a:pathLst>
              <a:path w="422909" h="252095">
                <a:moveTo>
                  <a:pt x="0" y="252006"/>
                </a:moveTo>
                <a:lnTo>
                  <a:pt x="422465" y="252006"/>
                </a:lnTo>
                <a:lnTo>
                  <a:pt x="422465" y="0"/>
                </a:lnTo>
                <a:lnTo>
                  <a:pt x="0" y="0"/>
                </a:lnTo>
                <a:lnTo>
                  <a:pt x="0" y="252006"/>
                </a:lnTo>
                <a:close/>
              </a:path>
            </a:pathLst>
          </a:custGeom>
          <a:solidFill>
            <a:srgbClr val="7B9CB4"/>
          </a:solidFill>
        </p:spPr>
        <p:txBody>
          <a:bodyPr lIns="0" tIns="0" rIns="0" bIns="0"/>
          <a:lstStyle/>
          <a:p>
            <a:pPr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330200" y="34925"/>
            <a:ext cx="10039350" cy="14430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ru-RU" smtClean="0"/>
          </a:p>
        </p:txBody>
      </p:sp>
      <p:sp>
        <p:nvSpPr>
          <p:cNvPr id="1029" name="Holder 3"/>
          <p:cNvSpPr>
            <a:spLocks noGrp="1"/>
          </p:cNvSpPr>
          <p:nvPr>
            <p:ph type="body" idx="1"/>
          </p:nvPr>
        </p:nvSpPr>
        <p:spPr bwMode="auto">
          <a:xfrm>
            <a:off x="249238" y="1978025"/>
            <a:ext cx="10201275" cy="25876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ru-RU" smtClean="0"/>
          </a:p>
        </p:txBody>
      </p:sp>
      <p:sp>
        <p:nvSpPr>
          <p:cNvPr id="4" name="Holder 4"/>
          <p:cNvSpPr>
            <a:spLocks noGrp="1"/>
          </p:cNvSpPr>
          <p:nvPr>
            <p:ph type="ftr" sz="quarter" idx="5"/>
          </p:nvPr>
        </p:nvSpPr>
        <p:spPr>
          <a:xfrm>
            <a:off x="409575" y="7154863"/>
            <a:ext cx="5915025" cy="220662"/>
          </a:xfrm>
          <a:prstGeom prst="rect">
            <a:avLst/>
          </a:prstGeom>
        </p:spPr>
        <p:txBody>
          <a:bodyPr vert="horz" wrap="square" lIns="0" tIns="0" rIns="0" bIns="0" numCol="1" anchor="t" anchorCtr="0" compatLnSpc="1">
            <a:prstTxWarp prst="textNoShape">
              <a:avLst/>
            </a:prstTxWarp>
            <a:spAutoFit/>
          </a:bodyPr>
          <a:lstStyle>
            <a:lvl1pPr>
              <a:spcBef>
                <a:spcPts val="50"/>
              </a:spcBef>
              <a:defRPr sz="1900" baseline="4000"/>
            </a:lvl1pPr>
          </a:lstStyle>
          <a:p>
            <a:pPr>
              <a:defRPr/>
            </a:pPr>
            <a:r>
              <a:rPr lang="ru-RU"/>
              <a:t>© </a:t>
            </a:r>
            <a:r>
              <a:rPr lang="ru-RU" sz="1300"/>
              <a:t>ИНСТИТУТ ГОСЗАКУПОК, ЛИСОВЕНКО ОЛЬГА КОНСТАНТИНОВНА, 2018</a:t>
            </a:r>
          </a:p>
        </p:txBody>
      </p:sp>
      <p:sp>
        <p:nvSpPr>
          <p:cNvPr id="5" name="Holder 5"/>
          <p:cNvSpPr>
            <a:spLocks noGrp="1"/>
          </p:cNvSpPr>
          <p:nvPr>
            <p:ph type="dt" sz="half" idx="6"/>
          </p:nvPr>
        </p:nvSpPr>
        <p:spPr>
          <a:xfrm>
            <a:off x="534988" y="7038975"/>
            <a:ext cx="2460625" cy="379413"/>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cs typeface="+mn-cs"/>
              </a:defRPr>
            </a:lvl1pPr>
          </a:lstStyle>
          <a:p>
            <a:pPr>
              <a:defRPr/>
            </a:pPr>
            <a:fld id="{755D30DB-E836-4FBA-BB21-E73C3B3FBE3D}" type="datetimeFigureOut">
              <a:rPr lang="en-US"/>
              <a:pPr>
                <a:defRPr/>
              </a:pPr>
              <a:t>11/19/2018</a:t>
            </a:fld>
            <a:endParaRPr lang="en-US"/>
          </a:p>
        </p:txBody>
      </p:sp>
      <p:sp>
        <p:nvSpPr>
          <p:cNvPr id="6" name="Holder 6"/>
          <p:cNvSpPr>
            <a:spLocks noGrp="1"/>
          </p:cNvSpPr>
          <p:nvPr>
            <p:ph type="sldNum" sz="quarter" idx="7"/>
          </p:nvPr>
        </p:nvSpPr>
        <p:spPr>
          <a:xfrm>
            <a:off x="9915525" y="7148513"/>
            <a:ext cx="242888" cy="223837"/>
          </a:xfrm>
          <a:prstGeom prst="rect">
            <a:avLst/>
          </a:prstGeom>
        </p:spPr>
        <p:txBody>
          <a:bodyPr vert="horz" wrap="square" lIns="0" tIns="0" rIns="0" bIns="0" numCol="1" anchor="t" anchorCtr="0" compatLnSpc="1">
            <a:prstTxWarp prst="textNoShape">
              <a:avLst/>
            </a:prstTxWarp>
            <a:spAutoFit/>
          </a:bodyPr>
          <a:lstStyle>
            <a:lvl1pPr>
              <a:lnSpc>
                <a:spcPts val="1650"/>
              </a:lnSpc>
              <a:defRPr sz="1400" b="1">
                <a:solidFill>
                  <a:schemeClr val="bg1"/>
                </a:solidFill>
              </a:defRPr>
            </a:lvl1pPr>
          </a:lstStyle>
          <a:p>
            <a:pPr>
              <a:defRPr/>
            </a:pPr>
            <a:fld id="{A52E5BAE-10EB-421A-AFF2-4786FE7266E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roseltorg.ru/" TargetMode="External"/><Relationship Id="rId7" Type="http://schemas.openxmlformats.org/officeDocument/2006/relationships/hyperlink" Target="http://lot-online.ru/" TargetMode="External"/><Relationship Id="rId2" Type="http://schemas.openxmlformats.org/officeDocument/2006/relationships/hyperlink" Target="http://etp.zakazrf.ru/" TargetMode="External"/><Relationship Id="rId1" Type="http://schemas.openxmlformats.org/officeDocument/2006/relationships/slideLayout" Target="../slideLayouts/slideLayout2.xml"/><Relationship Id="rId6" Type="http://schemas.openxmlformats.org/officeDocument/2006/relationships/hyperlink" Target="http://www.rts-tender.ru/" TargetMode="External"/><Relationship Id="rId5" Type="http://schemas.openxmlformats.org/officeDocument/2006/relationships/hyperlink" Target="https://www.etp-ets.ru/" TargetMode="External"/><Relationship Id="rId4" Type="http://schemas.openxmlformats.org/officeDocument/2006/relationships/hyperlink" Target="http://www.sberbank-ast.r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infin.ru/ru/perfomance/tax_relations/policy/bankwarrant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9" name="object 5"/>
          <p:cNvSpPr>
            <a:spLocks/>
          </p:cNvSpPr>
          <p:nvPr/>
        </p:nvSpPr>
        <p:spPr bwMode="auto">
          <a:xfrm>
            <a:off x="4446588" y="431800"/>
            <a:ext cx="1800225" cy="1800225"/>
          </a:xfrm>
          <a:custGeom>
            <a:avLst/>
            <a:gdLst>
              <a:gd name="T0" fmla="*/ 852170 w 1800225"/>
              <a:gd name="T1" fmla="*/ 1142 h 1800225"/>
              <a:gd name="T2" fmla="*/ 758571 w 1800225"/>
              <a:gd name="T3" fmla="*/ 11049 h 1800225"/>
              <a:gd name="T4" fmla="*/ 668147 w 1800225"/>
              <a:gd name="T5" fmla="*/ 30099 h 1800225"/>
              <a:gd name="T6" fmla="*/ 581279 w 1800225"/>
              <a:gd name="T7" fmla="*/ 58038 h 1800225"/>
              <a:gd name="T8" fmla="*/ 498475 w 1800225"/>
              <a:gd name="T9" fmla="*/ 94233 h 1800225"/>
              <a:gd name="T10" fmla="*/ 420243 w 1800225"/>
              <a:gd name="T11" fmla="*/ 138302 h 1800225"/>
              <a:gd name="T12" fmla="*/ 347091 w 1800225"/>
              <a:gd name="T13" fmla="*/ 189737 h 1800225"/>
              <a:gd name="T14" fmla="*/ 279526 w 1800225"/>
              <a:gd name="T15" fmla="*/ 248030 h 1800225"/>
              <a:gd name="T16" fmla="*/ 218059 w 1800225"/>
              <a:gd name="T17" fmla="*/ 312547 h 1800225"/>
              <a:gd name="T18" fmla="*/ 163195 w 1800225"/>
              <a:gd name="T19" fmla="*/ 382904 h 1800225"/>
              <a:gd name="T20" fmla="*/ 115443 w 1800225"/>
              <a:gd name="T21" fmla="*/ 458724 h 1800225"/>
              <a:gd name="T22" fmla="*/ 75184 w 1800225"/>
              <a:gd name="T23" fmla="*/ 539241 h 1800225"/>
              <a:gd name="T24" fmla="*/ 43053 w 1800225"/>
              <a:gd name="T25" fmla="*/ 624204 h 1800225"/>
              <a:gd name="T26" fmla="*/ 19431 w 1800225"/>
              <a:gd name="T27" fmla="*/ 712850 h 1800225"/>
              <a:gd name="T28" fmla="*/ 4953 w 1800225"/>
              <a:gd name="T29" fmla="*/ 805052 h 1800225"/>
              <a:gd name="T30" fmla="*/ 0 w 1800225"/>
              <a:gd name="T31" fmla="*/ 899921 h 1800225"/>
              <a:gd name="T32" fmla="*/ 4953 w 1800225"/>
              <a:gd name="T33" fmla="*/ 994917 h 1800225"/>
              <a:gd name="T34" fmla="*/ 19431 w 1800225"/>
              <a:gd name="T35" fmla="*/ 1086992 h 1800225"/>
              <a:gd name="T36" fmla="*/ 43053 w 1800225"/>
              <a:gd name="T37" fmla="*/ 1175765 h 1800225"/>
              <a:gd name="T38" fmla="*/ 75184 w 1800225"/>
              <a:gd name="T39" fmla="*/ 1260602 h 1800225"/>
              <a:gd name="T40" fmla="*/ 115443 w 1800225"/>
              <a:gd name="T41" fmla="*/ 1341246 h 1800225"/>
              <a:gd name="T42" fmla="*/ 163195 w 1800225"/>
              <a:gd name="T43" fmla="*/ 1416938 h 1800225"/>
              <a:gd name="T44" fmla="*/ 218059 w 1800225"/>
              <a:gd name="T45" fmla="*/ 1487296 h 1800225"/>
              <a:gd name="T46" fmla="*/ 279526 w 1800225"/>
              <a:gd name="T47" fmla="*/ 1551939 h 1800225"/>
              <a:gd name="T48" fmla="*/ 347091 w 1800225"/>
              <a:gd name="T49" fmla="*/ 1610105 h 1800225"/>
              <a:gd name="T50" fmla="*/ 420243 w 1800225"/>
              <a:gd name="T51" fmla="*/ 1661540 h 1800225"/>
              <a:gd name="T52" fmla="*/ 498475 w 1800225"/>
              <a:gd name="T53" fmla="*/ 1705609 h 1800225"/>
              <a:gd name="T54" fmla="*/ 581279 w 1800225"/>
              <a:gd name="T55" fmla="*/ 1741931 h 1800225"/>
              <a:gd name="T56" fmla="*/ 668147 w 1800225"/>
              <a:gd name="T57" fmla="*/ 1769744 h 1800225"/>
              <a:gd name="T58" fmla="*/ 758571 w 1800225"/>
              <a:gd name="T59" fmla="*/ 1788921 h 1800225"/>
              <a:gd name="T60" fmla="*/ 852170 w 1800225"/>
              <a:gd name="T61" fmla="*/ 1798700 h 1800225"/>
              <a:gd name="T62" fmla="*/ 947801 w 1800225"/>
              <a:gd name="T63" fmla="*/ 1798700 h 1800225"/>
              <a:gd name="T64" fmla="*/ 1041400 w 1800225"/>
              <a:gd name="T65" fmla="*/ 1788921 h 1800225"/>
              <a:gd name="T66" fmla="*/ 1131824 w 1800225"/>
              <a:gd name="T67" fmla="*/ 1769744 h 1800225"/>
              <a:gd name="T68" fmla="*/ 1218692 w 1800225"/>
              <a:gd name="T69" fmla="*/ 1741931 h 1800225"/>
              <a:gd name="T70" fmla="*/ 1301496 w 1800225"/>
              <a:gd name="T71" fmla="*/ 1705609 h 1800225"/>
              <a:gd name="T72" fmla="*/ 1379728 w 1800225"/>
              <a:gd name="T73" fmla="*/ 1661540 h 1800225"/>
              <a:gd name="T74" fmla="*/ 1452880 w 1800225"/>
              <a:gd name="T75" fmla="*/ 1610105 h 1800225"/>
              <a:gd name="T76" fmla="*/ 1520444 w 1800225"/>
              <a:gd name="T77" fmla="*/ 1551939 h 1800225"/>
              <a:gd name="T78" fmla="*/ 1581912 w 1800225"/>
              <a:gd name="T79" fmla="*/ 1487296 h 1800225"/>
              <a:gd name="T80" fmla="*/ 1636776 w 1800225"/>
              <a:gd name="T81" fmla="*/ 1416938 h 1800225"/>
              <a:gd name="T82" fmla="*/ 1684528 w 1800225"/>
              <a:gd name="T83" fmla="*/ 1341246 h 1800225"/>
              <a:gd name="T84" fmla="*/ 1724787 w 1800225"/>
              <a:gd name="T85" fmla="*/ 1260602 h 1800225"/>
              <a:gd name="T86" fmla="*/ 1756918 w 1800225"/>
              <a:gd name="T87" fmla="*/ 1175765 h 1800225"/>
              <a:gd name="T88" fmla="*/ 1780539 w 1800225"/>
              <a:gd name="T89" fmla="*/ 1086992 h 1800225"/>
              <a:gd name="T90" fmla="*/ 1795018 w 1800225"/>
              <a:gd name="T91" fmla="*/ 994917 h 1800225"/>
              <a:gd name="T92" fmla="*/ 1799971 w 1800225"/>
              <a:gd name="T93" fmla="*/ 899921 h 1800225"/>
              <a:gd name="T94" fmla="*/ 1795018 w 1800225"/>
              <a:gd name="T95" fmla="*/ 805052 h 1800225"/>
              <a:gd name="T96" fmla="*/ 1780539 w 1800225"/>
              <a:gd name="T97" fmla="*/ 712850 h 1800225"/>
              <a:gd name="T98" fmla="*/ 1756918 w 1800225"/>
              <a:gd name="T99" fmla="*/ 624204 h 1800225"/>
              <a:gd name="T100" fmla="*/ 1724787 w 1800225"/>
              <a:gd name="T101" fmla="*/ 539241 h 1800225"/>
              <a:gd name="T102" fmla="*/ 1684528 w 1800225"/>
              <a:gd name="T103" fmla="*/ 458724 h 1800225"/>
              <a:gd name="T104" fmla="*/ 1636776 w 1800225"/>
              <a:gd name="T105" fmla="*/ 382904 h 1800225"/>
              <a:gd name="T106" fmla="*/ 1581912 w 1800225"/>
              <a:gd name="T107" fmla="*/ 312547 h 1800225"/>
              <a:gd name="T108" fmla="*/ 1520444 w 1800225"/>
              <a:gd name="T109" fmla="*/ 248030 h 1800225"/>
              <a:gd name="T110" fmla="*/ 1452880 w 1800225"/>
              <a:gd name="T111" fmla="*/ 189737 h 1800225"/>
              <a:gd name="T112" fmla="*/ 1379728 w 1800225"/>
              <a:gd name="T113" fmla="*/ 138302 h 1800225"/>
              <a:gd name="T114" fmla="*/ 1301496 w 1800225"/>
              <a:gd name="T115" fmla="*/ 94233 h 1800225"/>
              <a:gd name="T116" fmla="*/ 1218692 w 1800225"/>
              <a:gd name="T117" fmla="*/ 58038 h 1800225"/>
              <a:gd name="T118" fmla="*/ 1131824 w 1800225"/>
              <a:gd name="T119" fmla="*/ 30099 h 1800225"/>
              <a:gd name="T120" fmla="*/ 1041400 w 1800225"/>
              <a:gd name="T121" fmla="*/ 11049 h 1800225"/>
              <a:gd name="T122" fmla="*/ 947801 w 1800225"/>
              <a:gd name="T123" fmla="*/ 1142 h 18002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800225"/>
              <a:gd name="T187" fmla="*/ 0 h 1800225"/>
              <a:gd name="T188" fmla="*/ 1800225 w 1800225"/>
              <a:gd name="T189" fmla="*/ 1800225 h 18002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800225" h="1800225">
                <a:moveTo>
                  <a:pt x="899922" y="0"/>
                </a:moveTo>
                <a:lnTo>
                  <a:pt x="852170" y="1142"/>
                </a:lnTo>
                <a:lnTo>
                  <a:pt x="805053" y="4952"/>
                </a:lnTo>
                <a:lnTo>
                  <a:pt x="758571" y="11049"/>
                </a:lnTo>
                <a:lnTo>
                  <a:pt x="712978" y="19430"/>
                </a:lnTo>
                <a:lnTo>
                  <a:pt x="668147" y="30099"/>
                </a:lnTo>
                <a:lnTo>
                  <a:pt x="624205" y="43052"/>
                </a:lnTo>
                <a:lnTo>
                  <a:pt x="581279" y="58038"/>
                </a:lnTo>
                <a:lnTo>
                  <a:pt x="539242" y="75183"/>
                </a:lnTo>
                <a:lnTo>
                  <a:pt x="498475" y="94233"/>
                </a:lnTo>
                <a:lnTo>
                  <a:pt x="458724" y="115315"/>
                </a:lnTo>
                <a:lnTo>
                  <a:pt x="420243" y="138302"/>
                </a:lnTo>
                <a:lnTo>
                  <a:pt x="383032" y="163194"/>
                </a:lnTo>
                <a:lnTo>
                  <a:pt x="347091" y="189737"/>
                </a:lnTo>
                <a:lnTo>
                  <a:pt x="312547" y="218058"/>
                </a:lnTo>
                <a:lnTo>
                  <a:pt x="279526" y="248030"/>
                </a:lnTo>
                <a:lnTo>
                  <a:pt x="248031" y="279526"/>
                </a:lnTo>
                <a:lnTo>
                  <a:pt x="218059" y="312547"/>
                </a:lnTo>
                <a:lnTo>
                  <a:pt x="189737" y="347090"/>
                </a:lnTo>
                <a:lnTo>
                  <a:pt x="163195" y="382904"/>
                </a:lnTo>
                <a:lnTo>
                  <a:pt x="138430" y="420115"/>
                </a:lnTo>
                <a:lnTo>
                  <a:pt x="115443" y="458724"/>
                </a:lnTo>
                <a:lnTo>
                  <a:pt x="94361" y="498348"/>
                </a:lnTo>
                <a:lnTo>
                  <a:pt x="75184" y="539241"/>
                </a:lnTo>
                <a:lnTo>
                  <a:pt x="58038" y="581151"/>
                </a:lnTo>
                <a:lnTo>
                  <a:pt x="43053" y="624204"/>
                </a:lnTo>
                <a:lnTo>
                  <a:pt x="30099" y="668019"/>
                </a:lnTo>
                <a:lnTo>
                  <a:pt x="19431" y="712850"/>
                </a:lnTo>
                <a:lnTo>
                  <a:pt x="11049" y="758570"/>
                </a:lnTo>
                <a:lnTo>
                  <a:pt x="4953" y="805052"/>
                </a:lnTo>
                <a:lnTo>
                  <a:pt x="1270" y="852169"/>
                </a:lnTo>
                <a:lnTo>
                  <a:pt x="0" y="899921"/>
                </a:lnTo>
                <a:lnTo>
                  <a:pt x="1270" y="947800"/>
                </a:lnTo>
                <a:lnTo>
                  <a:pt x="4953" y="994917"/>
                </a:lnTo>
                <a:lnTo>
                  <a:pt x="11049" y="1041272"/>
                </a:lnTo>
                <a:lnTo>
                  <a:pt x="19431" y="1086992"/>
                </a:lnTo>
                <a:lnTo>
                  <a:pt x="30099" y="1131823"/>
                </a:lnTo>
                <a:lnTo>
                  <a:pt x="43053" y="1175765"/>
                </a:lnTo>
                <a:lnTo>
                  <a:pt x="58038" y="1218691"/>
                </a:lnTo>
                <a:lnTo>
                  <a:pt x="75184" y="1260602"/>
                </a:lnTo>
                <a:lnTo>
                  <a:pt x="94361" y="1301495"/>
                </a:lnTo>
                <a:lnTo>
                  <a:pt x="115443" y="1341246"/>
                </a:lnTo>
                <a:lnTo>
                  <a:pt x="138430" y="1379727"/>
                </a:lnTo>
                <a:lnTo>
                  <a:pt x="163195" y="1416938"/>
                </a:lnTo>
                <a:lnTo>
                  <a:pt x="189737" y="1452879"/>
                </a:lnTo>
                <a:lnTo>
                  <a:pt x="218059" y="1487296"/>
                </a:lnTo>
                <a:lnTo>
                  <a:pt x="248031" y="1520443"/>
                </a:lnTo>
                <a:lnTo>
                  <a:pt x="279526" y="1551939"/>
                </a:lnTo>
                <a:lnTo>
                  <a:pt x="312547" y="1581911"/>
                </a:lnTo>
                <a:lnTo>
                  <a:pt x="347091" y="1610105"/>
                </a:lnTo>
                <a:lnTo>
                  <a:pt x="383032" y="1636775"/>
                </a:lnTo>
                <a:lnTo>
                  <a:pt x="420243" y="1661540"/>
                </a:lnTo>
                <a:lnTo>
                  <a:pt x="458724" y="1684527"/>
                </a:lnTo>
                <a:lnTo>
                  <a:pt x="498475" y="1705609"/>
                </a:lnTo>
                <a:lnTo>
                  <a:pt x="539242" y="1724786"/>
                </a:lnTo>
                <a:lnTo>
                  <a:pt x="581279" y="1741931"/>
                </a:lnTo>
                <a:lnTo>
                  <a:pt x="624205" y="1756917"/>
                </a:lnTo>
                <a:lnTo>
                  <a:pt x="668147" y="1769744"/>
                </a:lnTo>
                <a:lnTo>
                  <a:pt x="712978" y="1780539"/>
                </a:lnTo>
                <a:lnTo>
                  <a:pt x="758571" y="1788921"/>
                </a:lnTo>
                <a:lnTo>
                  <a:pt x="805053" y="1795017"/>
                </a:lnTo>
                <a:lnTo>
                  <a:pt x="852170" y="1798700"/>
                </a:lnTo>
                <a:lnTo>
                  <a:pt x="899922" y="1799970"/>
                </a:lnTo>
                <a:lnTo>
                  <a:pt x="947801" y="1798700"/>
                </a:lnTo>
                <a:lnTo>
                  <a:pt x="994918" y="1795017"/>
                </a:lnTo>
                <a:lnTo>
                  <a:pt x="1041400" y="1788921"/>
                </a:lnTo>
                <a:lnTo>
                  <a:pt x="1086993" y="1780539"/>
                </a:lnTo>
                <a:lnTo>
                  <a:pt x="1131824" y="1769744"/>
                </a:lnTo>
                <a:lnTo>
                  <a:pt x="1175766" y="1756917"/>
                </a:lnTo>
                <a:lnTo>
                  <a:pt x="1218692" y="1741931"/>
                </a:lnTo>
                <a:lnTo>
                  <a:pt x="1260729" y="1724786"/>
                </a:lnTo>
                <a:lnTo>
                  <a:pt x="1301496" y="1705609"/>
                </a:lnTo>
                <a:lnTo>
                  <a:pt x="1341247" y="1684527"/>
                </a:lnTo>
                <a:lnTo>
                  <a:pt x="1379728" y="1661540"/>
                </a:lnTo>
                <a:lnTo>
                  <a:pt x="1416939" y="1636775"/>
                </a:lnTo>
                <a:lnTo>
                  <a:pt x="1452880" y="1610105"/>
                </a:lnTo>
                <a:lnTo>
                  <a:pt x="1487424" y="1581911"/>
                </a:lnTo>
                <a:lnTo>
                  <a:pt x="1520444" y="1551939"/>
                </a:lnTo>
                <a:lnTo>
                  <a:pt x="1551939" y="1520443"/>
                </a:lnTo>
                <a:lnTo>
                  <a:pt x="1581912" y="1487296"/>
                </a:lnTo>
                <a:lnTo>
                  <a:pt x="1610233" y="1452879"/>
                </a:lnTo>
                <a:lnTo>
                  <a:pt x="1636776" y="1416938"/>
                </a:lnTo>
                <a:lnTo>
                  <a:pt x="1661541" y="1379727"/>
                </a:lnTo>
                <a:lnTo>
                  <a:pt x="1684528" y="1341246"/>
                </a:lnTo>
                <a:lnTo>
                  <a:pt x="1705610" y="1301495"/>
                </a:lnTo>
                <a:lnTo>
                  <a:pt x="1724787" y="1260602"/>
                </a:lnTo>
                <a:lnTo>
                  <a:pt x="1741932" y="1218691"/>
                </a:lnTo>
                <a:lnTo>
                  <a:pt x="1756918" y="1175765"/>
                </a:lnTo>
                <a:lnTo>
                  <a:pt x="1769872" y="1131823"/>
                </a:lnTo>
                <a:lnTo>
                  <a:pt x="1780539" y="1086992"/>
                </a:lnTo>
                <a:lnTo>
                  <a:pt x="1788922" y="1041272"/>
                </a:lnTo>
                <a:lnTo>
                  <a:pt x="1795018" y="994917"/>
                </a:lnTo>
                <a:lnTo>
                  <a:pt x="1798701" y="947800"/>
                </a:lnTo>
                <a:lnTo>
                  <a:pt x="1799971" y="899921"/>
                </a:lnTo>
                <a:lnTo>
                  <a:pt x="1798701" y="852169"/>
                </a:lnTo>
                <a:lnTo>
                  <a:pt x="1795018" y="805052"/>
                </a:lnTo>
                <a:lnTo>
                  <a:pt x="1788922" y="758570"/>
                </a:lnTo>
                <a:lnTo>
                  <a:pt x="1780539" y="712850"/>
                </a:lnTo>
                <a:lnTo>
                  <a:pt x="1769872" y="668019"/>
                </a:lnTo>
                <a:lnTo>
                  <a:pt x="1756918" y="624204"/>
                </a:lnTo>
                <a:lnTo>
                  <a:pt x="1741932" y="581151"/>
                </a:lnTo>
                <a:lnTo>
                  <a:pt x="1724787" y="539241"/>
                </a:lnTo>
                <a:lnTo>
                  <a:pt x="1705610" y="498348"/>
                </a:lnTo>
                <a:lnTo>
                  <a:pt x="1684528" y="458724"/>
                </a:lnTo>
                <a:lnTo>
                  <a:pt x="1661541" y="420115"/>
                </a:lnTo>
                <a:lnTo>
                  <a:pt x="1636776" y="382904"/>
                </a:lnTo>
                <a:lnTo>
                  <a:pt x="1610233" y="347090"/>
                </a:lnTo>
                <a:lnTo>
                  <a:pt x="1581912" y="312547"/>
                </a:lnTo>
                <a:lnTo>
                  <a:pt x="1551939" y="279526"/>
                </a:lnTo>
                <a:lnTo>
                  <a:pt x="1520444" y="248030"/>
                </a:lnTo>
                <a:lnTo>
                  <a:pt x="1487424" y="218058"/>
                </a:lnTo>
                <a:lnTo>
                  <a:pt x="1452880" y="189737"/>
                </a:lnTo>
                <a:lnTo>
                  <a:pt x="1416939" y="163194"/>
                </a:lnTo>
                <a:lnTo>
                  <a:pt x="1379728" y="138302"/>
                </a:lnTo>
                <a:lnTo>
                  <a:pt x="1341247" y="115315"/>
                </a:lnTo>
                <a:lnTo>
                  <a:pt x="1301496" y="94233"/>
                </a:lnTo>
                <a:lnTo>
                  <a:pt x="1260729" y="75183"/>
                </a:lnTo>
                <a:lnTo>
                  <a:pt x="1218692" y="58038"/>
                </a:lnTo>
                <a:lnTo>
                  <a:pt x="1175766" y="43052"/>
                </a:lnTo>
                <a:lnTo>
                  <a:pt x="1131824" y="30099"/>
                </a:lnTo>
                <a:lnTo>
                  <a:pt x="1086993" y="19430"/>
                </a:lnTo>
                <a:lnTo>
                  <a:pt x="1041400" y="11049"/>
                </a:lnTo>
                <a:lnTo>
                  <a:pt x="994918" y="4952"/>
                </a:lnTo>
                <a:lnTo>
                  <a:pt x="947801" y="1142"/>
                </a:lnTo>
                <a:lnTo>
                  <a:pt x="899922" y="0"/>
                </a:lnTo>
                <a:close/>
              </a:path>
            </a:pathLst>
          </a:custGeom>
          <a:solidFill>
            <a:srgbClr val="FFFFFF"/>
          </a:solidFill>
          <a:ln w="9525">
            <a:noFill/>
            <a:round/>
            <a:headEnd/>
            <a:tailEnd/>
          </a:ln>
        </p:spPr>
        <p:txBody>
          <a:bodyPr lIns="0" tIns="0" rIns="0" bIns="0"/>
          <a:lstStyle/>
          <a:p>
            <a:endParaRPr lang="ru-RU"/>
          </a:p>
        </p:txBody>
      </p:sp>
      <p:sp>
        <p:nvSpPr>
          <p:cNvPr id="7170" name="object 7"/>
          <p:cNvSpPr>
            <a:spLocks/>
          </p:cNvSpPr>
          <p:nvPr/>
        </p:nvSpPr>
        <p:spPr bwMode="auto">
          <a:xfrm>
            <a:off x="2232025" y="5689600"/>
            <a:ext cx="6227763" cy="0"/>
          </a:xfrm>
          <a:custGeom>
            <a:avLst/>
            <a:gdLst>
              <a:gd name="T0" fmla="*/ 0 w 6228080"/>
              <a:gd name="T1" fmla="*/ 6227953 w 6228080"/>
              <a:gd name="T2" fmla="*/ 0 60000 65536"/>
              <a:gd name="T3" fmla="*/ 0 60000 65536"/>
              <a:gd name="T4" fmla="*/ 0 w 6228080"/>
              <a:gd name="T5" fmla="*/ 6228080 w 6228080"/>
            </a:gdLst>
            <a:ahLst/>
            <a:cxnLst>
              <a:cxn ang="T2">
                <a:pos x="T0" y="0"/>
              </a:cxn>
              <a:cxn ang="T3">
                <a:pos x="T1" y="0"/>
              </a:cxn>
            </a:cxnLst>
            <a:rect l="T4" t="0" r="T5" b="0"/>
            <a:pathLst>
              <a:path w="6228080">
                <a:moveTo>
                  <a:pt x="0" y="0"/>
                </a:moveTo>
                <a:lnTo>
                  <a:pt x="6227953" y="0"/>
                </a:lnTo>
              </a:path>
            </a:pathLst>
          </a:custGeom>
          <a:noFill/>
          <a:ln w="36004">
            <a:solidFill>
              <a:srgbClr val="006284"/>
            </a:solidFill>
            <a:round/>
            <a:headEnd/>
            <a:tailEnd/>
          </a:ln>
        </p:spPr>
        <p:txBody>
          <a:bodyPr lIns="0" tIns="0" rIns="0" bIns="0"/>
          <a:lstStyle/>
          <a:p>
            <a:endParaRPr lang="ru-RU"/>
          </a:p>
        </p:txBody>
      </p:sp>
      <p:sp>
        <p:nvSpPr>
          <p:cNvPr id="7171" name="object 10"/>
          <p:cNvSpPr>
            <a:spLocks noGrp="1"/>
          </p:cNvSpPr>
          <p:nvPr>
            <p:ph type="title"/>
          </p:nvPr>
        </p:nvSpPr>
        <p:spPr>
          <a:xfrm>
            <a:off x="546100" y="1727200"/>
            <a:ext cx="9372600" cy="3460750"/>
          </a:xfrm>
        </p:spPr>
        <p:txBody>
          <a:bodyPr tIns="13335"/>
          <a:lstStyle/>
          <a:p>
            <a:pPr marL="268288" eaLnBrk="1" hangingPunct="1"/>
            <a:r>
              <a:rPr lang="ru-RU" sz="3200" smtClean="0">
                <a:solidFill>
                  <a:srgbClr val="205868"/>
                </a:solidFill>
                <a:latin typeface="Arial" charset="0"/>
                <a:cs typeface="Arial" charset="0"/>
              </a:rPr>
              <a:t>  ОБ ИЗМЕНЕНИЯХ В ФЕДЕРАЛЬНЫЙ ЗАКОН ОТ 05 АПРЕЛЯ 2013Г. № 44-ФЗ </a:t>
            </a:r>
            <a:br>
              <a:rPr lang="ru-RU" sz="3200" smtClean="0">
                <a:solidFill>
                  <a:srgbClr val="205868"/>
                </a:solidFill>
                <a:latin typeface="Arial" charset="0"/>
                <a:cs typeface="Arial" charset="0"/>
              </a:rPr>
            </a:br>
            <a:r>
              <a:rPr lang="ru-RU" sz="3200" smtClean="0">
                <a:solidFill>
                  <a:srgbClr val="205868"/>
                </a:solidFill>
                <a:latin typeface="Arial" charset="0"/>
                <a:cs typeface="Arial" charset="0"/>
              </a:rPr>
              <a:t>«О КОНТРАКТНОЙ СИСТЕМЕ В СФЕРЕ ЗАКУПОК ДЛЯ ГОСУДАРСТВЕННЫХ И МУНИЦИПАЛЬНЫХ НУЖД», ВНЕСЕННЫХ В 2018 ГОДУ И ДРУГИЕ ВОПРОСЫ В СФЕРЕ ЗАКУПОК</a:t>
            </a:r>
            <a:endParaRPr lang="ru-RU" sz="320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object 2"/>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16386" name="object 4"/>
          <p:cNvSpPr>
            <a:spLocks noGrp="1"/>
          </p:cNvSpPr>
          <p:nvPr>
            <p:ph type="title"/>
          </p:nvPr>
        </p:nvSpPr>
        <p:spPr>
          <a:xfrm>
            <a:off x="168275" y="34925"/>
            <a:ext cx="10201275" cy="1343025"/>
          </a:xfrm>
        </p:spPr>
        <p:txBody>
          <a:bodyPr tIns="324561"/>
          <a:lstStyle/>
          <a:p>
            <a:pPr marL="358775" indent="114300" eaLnBrk="1" hangingPunct="1">
              <a:spcBef>
                <a:spcPts val="100"/>
              </a:spcBef>
            </a:pPr>
            <a:r>
              <a:rPr lang="ru-RU" smtClean="0">
                <a:solidFill>
                  <a:srgbClr val="006284"/>
                </a:solidFill>
                <a:latin typeface="Arial" charset="0"/>
                <a:cs typeface="Arial" charset="0"/>
              </a:rPr>
              <a:t>С 11.04.2018 Постановление № 19  </a:t>
            </a:r>
            <a:br>
              <a:rPr lang="ru-RU" smtClean="0">
                <a:solidFill>
                  <a:srgbClr val="006284"/>
                </a:solidFill>
                <a:latin typeface="Arial" charset="0"/>
                <a:cs typeface="Arial" charset="0"/>
              </a:rPr>
            </a:br>
            <a:r>
              <a:rPr lang="ru-RU" smtClean="0">
                <a:solidFill>
                  <a:srgbClr val="006284"/>
                </a:solidFill>
                <a:latin typeface="Arial" charset="0"/>
                <a:cs typeface="Arial" charset="0"/>
              </a:rPr>
              <a:t>действует в </a:t>
            </a:r>
            <a:r>
              <a:rPr lang="ru-RU" smtClean="0">
                <a:latin typeface="Arial" charset="0"/>
                <a:cs typeface="Arial" charset="0"/>
              </a:rPr>
              <a:t>НОВОЙ редакции</a:t>
            </a:r>
          </a:p>
        </p:txBody>
      </p:sp>
      <p:sp>
        <p:nvSpPr>
          <p:cNvPr id="16387" name="object 6"/>
          <p:cNvSpPr>
            <a:spLocks noGrp="1"/>
          </p:cNvSpPr>
          <p:nvPr>
            <p:ph type="sldNum" sz="quarter" idx="12"/>
          </p:nvPr>
        </p:nvSpPr>
        <p:spPr bwMode="auto">
          <a:noFill/>
          <a:ln>
            <a:miter lim="800000"/>
            <a:headEnd/>
            <a:tailEnd/>
          </a:ln>
        </p:spPr>
        <p:txBody>
          <a:bodyPr/>
          <a:lstStyle/>
          <a:p>
            <a:pPr marL="25400"/>
            <a:fld id="{0B1EBFBF-C35A-4F30-9863-E937D000B004}" type="slidenum">
              <a:rPr lang="ru-RU" smtClean="0"/>
              <a:pPr marL="25400"/>
              <a:t>10</a:t>
            </a:fld>
            <a:endParaRPr lang="ru-RU" smtClean="0"/>
          </a:p>
        </p:txBody>
      </p:sp>
      <p:sp>
        <p:nvSpPr>
          <p:cNvPr id="16388" name="object 5"/>
          <p:cNvSpPr txBox="1">
            <a:spLocks noChangeArrowheads="1"/>
          </p:cNvSpPr>
          <p:nvPr/>
        </p:nvSpPr>
        <p:spPr bwMode="auto">
          <a:xfrm>
            <a:off x="168275" y="1522413"/>
            <a:ext cx="10175875" cy="5568950"/>
          </a:xfrm>
          <a:prstGeom prst="rect">
            <a:avLst/>
          </a:prstGeom>
          <a:noFill/>
          <a:ln w="9525">
            <a:noFill/>
            <a:miter lim="800000"/>
            <a:headEnd/>
            <a:tailEnd/>
          </a:ln>
        </p:spPr>
        <p:txBody>
          <a:bodyPr lIns="0" tIns="12700" rIns="0" bIns="0">
            <a:spAutoFit/>
          </a:bodyPr>
          <a:lstStyle/>
          <a:p>
            <a:pPr marL="12700">
              <a:spcBef>
                <a:spcPts val="100"/>
              </a:spcBef>
            </a:pPr>
            <a:r>
              <a:rPr lang="ru-RU" b="1">
                <a:solidFill>
                  <a:srgbClr val="1F487C"/>
                </a:solidFill>
              </a:rPr>
              <a:t>Постановление Правительства РФ от 13.01.2014 № 19 </a:t>
            </a:r>
            <a:r>
              <a:rPr lang="ru-RU"/>
              <a:t>«Об установлении случаев, в  которых при заключении контракта в документации о закупке указываются формула цены и  максимальное значение цены контракта»</a:t>
            </a:r>
          </a:p>
          <a:p>
            <a:pPr marL="12700"/>
            <a:r>
              <a:rPr lang="ru-RU"/>
              <a:t>В соответствии </a:t>
            </a:r>
            <a:r>
              <a:rPr lang="ru-RU" u="sng"/>
              <a:t>с ч. 2 ст. 34 </a:t>
            </a:r>
            <a:r>
              <a:rPr lang="ru-RU"/>
              <a:t>Закона № 44-ФЗ Правительство Российской Федерации  постановляет:</a:t>
            </a:r>
          </a:p>
          <a:p>
            <a:pPr marL="12700"/>
            <a:r>
              <a:rPr lang="ru-RU"/>
              <a:t>Установить, что при заключении контракта в документации о закупке указываются </a:t>
            </a:r>
            <a:r>
              <a:rPr lang="ru-RU" b="1" u="sng">
                <a:solidFill>
                  <a:srgbClr val="FF0000"/>
                </a:solidFill>
              </a:rPr>
              <a:t>формула </a:t>
            </a:r>
            <a:r>
              <a:rPr lang="ru-RU" b="1">
                <a:solidFill>
                  <a:srgbClr val="FF0000"/>
                </a:solidFill>
              </a:rPr>
              <a:t> </a:t>
            </a:r>
            <a:r>
              <a:rPr lang="ru-RU" b="1" u="sng">
                <a:solidFill>
                  <a:srgbClr val="FF0000"/>
                </a:solidFill>
              </a:rPr>
              <a:t>цены</a:t>
            </a:r>
            <a:r>
              <a:rPr lang="ru-RU" b="1">
                <a:solidFill>
                  <a:srgbClr val="FF0000"/>
                </a:solidFill>
              </a:rPr>
              <a:t> </a:t>
            </a:r>
            <a:r>
              <a:rPr lang="ru-RU"/>
              <a:t>и </a:t>
            </a:r>
            <a:r>
              <a:rPr lang="ru-RU" b="1" u="sng">
                <a:solidFill>
                  <a:srgbClr val="FF0000"/>
                </a:solidFill>
              </a:rPr>
              <a:t>максимальное значение цены контракта</a:t>
            </a:r>
            <a:r>
              <a:rPr lang="ru-RU" b="1">
                <a:solidFill>
                  <a:srgbClr val="FF0000"/>
                </a:solidFill>
              </a:rPr>
              <a:t> </a:t>
            </a:r>
            <a:r>
              <a:rPr lang="ru-RU"/>
              <a:t>в следующих случаях:</a:t>
            </a:r>
          </a:p>
          <a:p>
            <a:pPr marL="12700"/>
            <a:r>
              <a:rPr lang="ru-RU"/>
              <a:t>&lt;…&gt;</a:t>
            </a:r>
          </a:p>
          <a:p>
            <a:pPr marL="12700" algn="just"/>
            <a:r>
              <a:rPr lang="ru-RU"/>
              <a:t>заключение контракта на поставку </a:t>
            </a:r>
            <a:r>
              <a:rPr lang="ru-RU" b="1">
                <a:solidFill>
                  <a:srgbClr val="FF0000"/>
                </a:solidFill>
              </a:rPr>
              <a:t>топлива моторного, включая автомобильный и  авиационный бензин</a:t>
            </a:r>
            <a:endParaRPr lang="ru-RU"/>
          </a:p>
          <a:p>
            <a:pPr marL="12700">
              <a:spcBef>
                <a:spcPts val="38"/>
              </a:spcBef>
            </a:pPr>
            <a:endParaRPr lang="ru-RU">
              <a:latin typeface="Times New Roman" pitchFamily="18" charset="0"/>
              <a:cs typeface="Times New Roman" pitchFamily="18" charset="0"/>
            </a:endParaRPr>
          </a:p>
          <a:p>
            <a:pPr marL="12700"/>
            <a:r>
              <a:rPr lang="ru-RU"/>
              <a:t>- 19.20.21 ОКПД2 Топливо моторное, включая автомобильный и авиационный бензин (весь  бензин автомобильный, бензин авиационный, дизельное топливо, топливо судовое)</a:t>
            </a:r>
          </a:p>
          <a:p>
            <a:pPr marL="12700">
              <a:spcBef>
                <a:spcPts val="25"/>
              </a:spcBef>
            </a:pPr>
            <a:endParaRPr lang="ru-RU">
              <a:latin typeface="Times New Roman" pitchFamily="18" charset="0"/>
              <a:cs typeface="Times New Roman" pitchFamily="18" charset="0"/>
            </a:endParaRPr>
          </a:p>
          <a:p>
            <a:pPr marL="12700"/>
            <a:r>
              <a:rPr lang="ru-RU" b="1"/>
              <a:t>Решение ФАС России от 04.04.2017 по делу № К-242/17</a:t>
            </a:r>
            <a:r>
              <a:rPr lang="ru-RU"/>
              <a:t>, Нижегородского УФАС России от  30.06.2016 № 1167-ФАС52-КТ-50-09/06-16(374-ДР), Курганского УФАС России от 30.01.2017 по</a:t>
            </a:r>
          </a:p>
          <a:p>
            <a:pPr marL="12700"/>
            <a:r>
              <a:rPr lang="ru-RU"/>
              <a:t>делу N 05-02/9-17:</a:t>
            </a:r>
          </a:p>
          <a:p>
            <a:pPr marL="12700">
              <a:buFont typeface="Wingdings" pitchFamily="2" charset="2"/>
              <a:buChar char=""/>
            </a:pPr>
            <a:r>
              <a:rPr lang="ru-RU"/>
              <a:t>В нарушение требования постановления № 19 в контракте (документации) </a:t>
            </a:r>
            <a:r>
              <a:rPr lang="ru-RU">
                <a:solidFill>
                  <a:srgbClr val="FF0000"/>
                </a:solidFill>
              </a:rPr>
              <a:t>отсутствует  формула цены и максимальное значение цены контракта</a:t>
            </a:r>
            <a:r>
              <a:rPr lang="ru-RU"/>
              <a:t>, состава административного </a:t>
            </a:r>
            <a:r>
              <a:rPr lang="ru-RU" u="sng"/>
              <a:t> правонарушения, предусмотренного частью 4.2 статьи 7.30 КоАП	</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17410"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1150938" y="355600"/>
            <a:ext cx="8410575" cy="877888"/>
          </a:xfrm>
        </p:spPr>
        <p:txBody>
          <a:bodyPr tIns="12065" rtlCol="0"/>
          <a:lstStyle/>
          <a:p>
            <a:pPr marL="12700" eaLnBrk="1" fontAlgn="auto" hangingPunct="1">
              <a:spcBef>
                <a:spcPts val="95"/>
              </a:spcBef>
              <a:spcAft>
                <a:spcPts val="0"/>
              </a:spcAft>
              <a:defRPr/>
            </a:pPr>
            <a:r>
              <a:rPr sz="2800" spc="-10" dirty="0">
                <a:solidFill>
                  <a:srgbClr val="006284"/>
                </a:solidFill>
              </a:rPr>
              <a:t>ИЗМЕНЕНИЯ </a:t>
            </a:r>
            <a:r>
              <a:rPr sz="2800" spc="-5" dirty="0">
                <a:solidFill>
                  <a:srgbClr val="006284"/>
                </a:solidFill>
              </a:rPr>
              <a:t>В </a:t>
            </a:r>
            <a:r>
              <a:rPr sz="2800" spc="-10" dirty="0">
                <a:solidFill>
                  <a:srgbClr val="006284"/>
                </a:solidFill>
              </a:rPr>
              <a:t>ЗАКОН </a:t>
            </a:r>
            <a:r>
              <a:rPr sz="2800" dirty="0">
                <a:solidFill>
                  <a:srgbClr val="006284"/>
                </a:solidFill>
              </a:rPr>
              <a:t>44-ФЗ </a:t>
            </a:r>
            <a:r>
              <a:rPr sz="2800" spc="-5" dirty="0"/>
              <a:t>с </a:t>
            </a:r>
            <a:r>
              <a:rPr sz="2800" dirty="0"/>
              <a:t>2019 </a:t>
            </a:r>
            <a:r>
              <a:rPr sz="2800" spc="-5" dirty="0"/>
              <a:t>и </a:t>
            </a:r>
            <a:r>
              <a:rPr sz="2800" dirty="0"/>
              <a:t>2020</a:t>
            </a:r>
            <a:r>
              <a:rPr sz="2800" spc="70" dirty="0"/>
              <a:t> </a:t>
            </a:r>
            <a:r>
              <a:rPr sz="2800" spc="-5" dirty="0"/>
              <a:t>года</a:t>
            </a:r>
            <a:r>
              <a:rPr sz="2800" dirty="0"/>
              <a:t/>
            </a:r>
            <a:br>
              <a:rPr sz="2800" dirty="0"/>
            </a:br>
            <a:r>
              <a:rPr sz="2800" b="0" spc="-5" dirty="0">
                <a:solidFill>
                  <a:srgbClr val="000000"/>
                </a:solidFill>
              </a:rPr>
              <a:t>(Федеральный закон </a:t>
            </a:r>
            <a:r>
              <a:rPr sz="2800" b="0" dirty="0">
                <a:solidFill>
                  <a:srgbClr val="000000"/>
                </a:solidFill>
              </a:rPr>
              <a:t>от </a:t>
            </a:r>
            <a:r>
              <a:rPr sz="2800" b="0" spc="-5" dirty="0">
                <a:solidFill>
                  <a:srgbClr val="000000"/>
                </a:solidFill>
              </a:rPr>
              <a:t>31.12.2017 №</a:t>
            </a:r>
            <a:r>
              <a:rPr sz="2800" b="0" spc="50" dirty="0">
                <a:solidFill>
                  <a:srgbClr val="000000"/>
                </a:solidFill>
              </a:rPr>
              <a:t> </a:t>
            </a:r>
            <a:r>
              <a:rPr sz="2800" b="0" dirty="0">
                <a:solidFill>
                  <a:srgbClr val="000000"/>
                </a:solidFill>
              </a:rPr>
              <a:t>504-ФЗ)</a:t>
            </a:r>
            <a:endParaRPr sz="2800" dirty="0"/>
          </a:p>
        </p:txBody>
      </p:sp>
      <p:sp>
        <p:nvSpPr>
          <p:cNvPr id="17412" name="object 7"/>
          <p:cNvSpPr>
            <a:spLocks noGrp="1"/>
          </p:cNvSpPr>
          <p:nvPr>
            <p:ph type="sldNum" sz="quarter" idx="12"/>
          </p:nvPr>
        </p:nvSpPr>
        <p:spPr bwMode="auto">
          <a:noFill/>
          <a:ln>
            <a:miter lim="800000"/>
            <a:headEnd/>
            <a:tailEnd/>
          </a:ln>
        </p:spPr>
        <p:txBody>
          <a:bodyPr/>
          <a:lstStyle/>
          <a:p>
            <a:pPr marL="25400"/>
            <a:fld id="{D186B95E-36DF-4E3C-820C-7A274DF5A17B}" type="slidenum">
              <a:rPr lang="ru-RU" smtClean="0"/>
              <a:pPr marL="25400"/>
              <a:t>11</a:t>
            </a:fld>
            <a:endParaRPr lang="ru-RU" smtClean="0"/>
          </a:p>
        </p:txBody>
      </p:sp>
      <p:sp>
        <p:nvSpPr>
          <p:cNvPr id="17413" name="object 6"/>
          <p:cNvSpPr>
            <a:spLocks noGrp="1"/>
          </p:cNvSpPr>
          <p:nvPr>
            <p:ph type="body" idx="1"/>
          </p:nvPr>
        </p:nvSpPr>
        <p:spPr/>
        <p:txBody>
          <a:bodyPr tIns="12700"/>
          <a:lstStyle/>
          <a:p>
            <a:pPr marL="82550" eaLnBrk="1" hangingPunct="1">
              <a:spcBef>
                <a:spcPts val="100"/>
              </a:spcBef>
            </a:pPr>
            <a:r>
              <a:rPr lang="ru-RU" sz="2400" smtClean="0">
                <a:solidFill>
                  <a:srgbClr val="FF0000"/>
                </a:solidFill>
                <a:latin typeface="Arial" charset="0"/>
                <a:cs typeface="Arial" charset="0"/>
              </a:rPr>
              <a:t>с 01.01.2019</a:t>
            </a:r>
            <a:endParaRPr lang="ru-RU" sz="2400" smtClean="0">
              <a:latin typeface="Arial" charset="0"/>
              <a:cs typeface="Arial" charset="0"/>
            </a:endParaRPr>
          </a:p>
          <a:p>
            <a:pPr marL="82550" eaLnBrk="1" hangingPunct="1">
              <a:spcBef>
                <a:spcPct val="0"/>
              </a:spcBef>
              <a:buFont typeface="Wingdings" pitchFamily="2" charset="2"/>
              <a:buChar char=""/>
            </a:pPr>
            <a:r>
              <a:rPr lang="ru-RU" sz="2400" b="0" smtClean="0">
                <a:solidFill>
                  <a:srgbClr val="000000"/>
                </a:solidFill>
                <a:latin typeface="Arial" charset="0"/>
                <a:cs typeface="Arial" charset="0"/>
              </a:rPr>
              <a:t>ст. 30 из объема СМП не исключаются несостоявшиеся закупки по  п. 25 -25.3 ч.1 ст.93</a:t>
            </a:r>
            <a:endParaRPr lang="ru-RU" sz="2400" smtClean="0">
              <a:latin typeface="Arial" charset="0"/>
              <a:cs typeface="Arial" charset="0"/>
            </a:endParaRPr>
          </a:p>
          <a:p>
            <a:pPr marL="82550" eaLnBrk="1" hangingPunct="1">
              <a:spcBef>
                <a:spcPct val="0"/>
              </a:spcBef>
              <a:buFont typeface="Wingdings" pitchFamily="2" charset="2"/>
              <a:buChar char=""/>
            </a:pPr>
            <a:endParaRPr lang="ru-RU" sz="2500" smtClean="0">
              <a:latin typeface="Times New Roman" pitchFamily="18" charset="0"/>
              <a:cs typeface="Times New Roman" pitchFamily="18" charset="0"/>
            </a:endParaRPr>
          </a:p>
          <a:p>
            <a:pPr marL="82550" eaLnBrk="1" hangingPunct="1">
              <a:spcBef>
                <a:spcPct val="0"/>
              </a:spcBef>
            </a:pPr>
            <a:r>
              <a:rPr lang="ru-RU" sz="2400" smtClean="0">
                <a:solidFill>
                  <a:srgbClr val="FF0000"/>
                </a:solidFill>
                <a:latin typeface="Arial" charset="0"/>
                <a:cs typeface="Arial" charset="0"/>
              </a:rPr>
              <a:t>с 01.01.2020</a:t>
            </a:r>
            <a:endParaRPr lang="ru-RU" sz="2400" smtClean="0">
              <a:latin typeface="Arial" charset="0"/>
              <a:cs typeface="Arial" charset="0"/>
            </a:endParaRPr>
          </a:p>
          <a:p>
            <a:pPr marL="82550" eaLnBrk="1" hangingPunct="1">
              <a:spcBef>
                <a:spcPct val="0"/>
              </a:spcBef>
              <a:buFont typeface="Wingdings" pitchFamily="2" charset="2"/>
              <a:buChar char=""/>
            </a:pPr>
            <a:r>
              <a:rPr lang="ru-RU" sz="2400" b="0" smtClean="0">
                <a:solidFill>
                  <a:srgbClr val="000000"/>
                </a:solidFill>
                <a:latin typeface="Arial" charset="0"/>
                <a:cs typeface="Arial" charset="0"/>
              </a:rPr>
              <a:t>Реестры	участников	электронного	аукциона,	получивших  аккредитацию на электронной площадке, утрачивают силу</a:t>
            </a:r>
            <a:endParaRPr lang="ru-RU" sz="2400" smtClean="0">
              <a:latin typeface="Arial" charset="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18434"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18435" name="object 5"/>
          <p:cNvSpPr>
            <a:spLocks noGrp="1"/>
          </p:cNvSpPr>
          <p:nvPr>
            <p:ph type="title"/>
          </p:nvPr>
        </p:nvSpPr>
        <p:spPr>
          <a:xfrm>
            <a:off x="409575" y="34925"/>
            <a:ext cx="9959975" cy="1328738"/>
          </a:xfrm>
        </p:spPr>
        <p:txBody>
          <a:bodyPr tIns="310769"/>
          <a:lstStyle/>
          <a:p>
            <a:pPr marL="365125" indent="-4763" eaLnBrk="1" hangingPunct="1">
              <a:spcBef>
                <a:spcPts val="100"/>
              </a:spcBef>
            </a:pPr>
            <a:r>
              <a:rPr lang="ru-RU" smtClean="0">
                <a:solidFill>
                  <a:srgbClr val="006284"/>
                </a:solidFill>
                <a:latin typeface="Arial" charset="0"/>
                <a:cs typeface="Arial" charset="0"/>
              </a:rPr>
              <a:t>Уголовная ответственность за  нарушения в сфере закупок </a:t>
            </a:r>
            <a:r>
              <a:rPr lang="ru-RU" smtClean="0">
                <a:latin typeface="Arial" charset="0"/>
                <a:cs typeface="Arial" charset="0"/>
              </a:rPr>
              <a:t>с 04.05.2018</a:t>
            </a:r>
          </a:p>
        </p:txBody>
      </p:sp>
      <p:sp>
        <p:nvSpPr>
          <p:cNvPr id="18436" name="object 7"/>
          <p:cNvSpPr>
            <a:spLocks noGrp="1"/>
          </p:cNvSpPr>
          <p:nvPr>
            <p:ph type="sldNum" sz="quarter" idx="12"/>
          </p:nvPr>
        </p:nvSpPr>
        <p:spPr bwMode="auto">
          <a:noFill/>
          <a:ln>
            <a:miter lim="800000"/>
            <a:headEnd/>
            <a:tailEnd/>
          </a:ln>
        </p:spPr>
        <p:txBody>
          <a:bodyPr/>
          <a:lstStyle/>
          <a:p>
            <a:pPr marL="25400"/>
            <a:fld id="{7E3EB8B7-590B-4CFC-ABC1-1C70A06001C7}" type="slidenum">
              <a:rPr lang="ru-RU" smtClean="0"/>
              <a:pPr marL="25400"/>
              <a:t>12</a:t>
            </a:fld>
            <a:endParaRPr lang="ru-RU" smtClean="0"/>
          </a:p>
        </p:txBody>
      </p:sp>
      <p:sp>
        <p:nvSpPr>
          <p:cNvPr id="18437" name="object 6"/>
          <p:cNvSpPr txBox="1">
            <a:spLocks noChangeArrowheads="1"/>
          </p:cNvSpPr>
          <p:nvPr/>
        </p:nvSpPr>
        <p:spPr bwMode="auto">
          <a:xfrm>
            <a:off x="558800" y="1827213"/>
            <a:ext cx="9572625" cy="3592512"/>
          </a:xfrm>
          <a:prstGeom prst="rect">
            <a:avLst/>
          </a:prstGeom>
          <a:noFill/>
          <a:ln w="9525">
            <a:noFill/>
            <a:miter lim="800000"/>
            <a:headEnd/>
            <a:tailEnd/>
          </a:ln>
        </p:spPr>
        <p:txBody>
          <a:bodyPr lIns="0" tIns="12700" rIns="0" bIns="0">
            <a:spAutoFit/>
          </a:bodyPr>
          <a:lstStyle/>
          <a:p>
            <a:pPr marL="12700">
              <a:spcBef>
                <a:spcPts val="100"/>
              </a:spcBef>
            </a:pPr>
            <a:r>
              <a:rPr lang="ru-RU" b="1">
                <a:solidFill>
                  <a:srgbClr val="FF0000"/>
                </a:solidFill>
              </a:rPr>
              <a:t>Ст. 200.4 УК РФ: </a:t>
            </a:r>
            <a:r>
              <a:rPr lang="ru-RU"/>
              <a:t>предусмотрена уголовная ответственность </a:t>
            </a:r>
            <a:r>
              <a:rPr lang="ru-RU" b="1"/>
              <a:t>за злоупотребления в  сфере закупок работником контрактной службы, контрактным управляющим,  членом комиссии по осуществлению закупок, лицом, осуществляющим приемку  продукции по контракту, а также уполномоченным лицом, представляющим  интересы заказчика в сфере закупок</a:t>
            </a:r>
            <a:r>
              <a:rPr lang="ru-RU"/>
              <a:t>. За такое преступление накажут штрафом в  размере до 1 млн. рублей либо лишением свободы на срок до 8 лет.</a:t>
            </a:r>
          </a:p>
          <a:p>
            <a:pPr marL="12700">
              <a:spcBef>
                <a:spcPts val="38"/>
              </a:spcBef>
            </a:pPr>
            <a:endParaRPr lang="ru-RU">
              <a:latin typeface="Times New Roman" pitchFamily="18" charset="0"/>
              <a:cs typeface="Times New Roman" pitchFamily="18" charset="0"/>
            </a:endParaRPr>
          </a:p>
          <a:p>
            <a:pPr marL="12700"/>
            <a:r>
              <a:rPr lang="ru-RU" b="1">
                <a:solidFill>
                  <a:srgbClr val="FF0000"/>
                </a:solidFill>
              </a:rPr>
              <a:t>Ст. 200.5 УК РФ: </a:t>
            </a:r>
            <a:r>
              <a:rPr lang="ru-RU"/>
              <a:t>предусмотрена ответственность </a:t>
            </a:r>
            <a:r>
              <a:rPr lang="ru-RU" b="1"/>
              <a:t>за подкуп работника контрактной  службы, контрактного управляющего, члена комиссии по осуществлению закупок,  лица, лица, осуществляющего приемку продукции по контракту, а также  уполномоченного лица, представляющего интересы заказчика в сфере закупок</a:t>
            </a:r>
            <a:r>
              <a:rPr lang="ru-RU"/>
              <a:t>. За  такое преступление накажут штрафом в размере до 2,5 млн. рублей либо сроком  лишения свободы до 8 лет со штрафом в размере до 40-кратной суммы подкупа.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19458"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19459" name="object 5"/>
          <p:cNvSpPr>
            <a:spLocks noGrp="1"/>
          </p:cNvSpPr>
          <p:nvPr>
            <p:ph type="title"/>
          </p:nvPr>
        </p:nvSpPr>
        <p:spPr>
          <a:xfrm>
            <a:off x="320675" y="34925"/>
            <a:ext cx="10048875" cy="1131888"/>
          </a:xfrm>
        </p:spPr>
        <p:txBody>
          <a:bodyPr tIns="267843"/>
          <a:lstStyle/>
          <a:p>
            <a:pPr marL="176213" eaLnBrk="1" hangingPunct="1">
              <a:spcBef>
                <a:spcPts val="100"/>
              </a:spcBef>
            </a:pPr>
            <a:r>
              <a:rPr lang="ru-RU" sz="2800" smtClean="0">
                <a:solidFill>
                  <a:srgbClr val="006284"/>
                </a:solidFill>
                <a:latin typeface="Arial" charset="0"/>
                <a:cs typeface="Arial" charset="0"/>
              </a:rPr>
              <a:t>ОБЕСПЕЧЕНИЕ ЗАЯВКИ ПРИ ПРОВЕДЕНИИ  КОНКУРСОВ И АУКЦИОНОВ </a:t>
            </a:r>
            <a:r>
              <a:rPr lang="ru-RU" sz="2800" smtClean="0">
                <a:latin typeface="Arial" charset="0"/>
                <a:cs typeface="Arial" charset="0"/>
              </a:rPr>
              <a:t>С 01.07.2018</a:t>
            </a:r>
          </a:p>
        </p:txBody>
      </p:sp>
      <p:sp>
        <p:nvSpPr>
          <p:cNvPr id="19460" name="object 7"/>
          <p:cNvSpPr>
            <a:spLocks noGrp="1"/>
          </p:cNvSpPr>
          <p:nvPr>
            <p:ph type="sldNum" sz="quarter" idx="12"/>
          </p:nvPr>
        </p:nvSpPr>
        <p:spPr bwMode="auto">
          <a:noFill/>
          <a:ln>
            <a:miter lim="800000"/>
            <a:headEnd/>
            <a:tailEnd/>
          </a:ln>
        </p:spPr>
        <p:txBody>
          <a:bodyPr/>
          <a:lstStyle/>
          <a:p>
            <a:pPr marL="25400"/>
            <a:fld id="{60565406-7A00-4293-93A5-33435FC81EFB}" type="slidenum">
              <a:rPr lang="ru-RU" smtClean="0"/>
              <a:pPr marL="25400"/>
              <a:t>13</a:t>
            </a:fld>
            <a:endParaRPr lang="ru-RU" smtClean="0"/>
          </a:p>
        </p:txBody>
      </p:sp>
      <p:sp>
        <p:nvSpPr>
          <p:cNvPr id="19461" name="object 6"/>
          <p:cNvSpPr txBox="1">
            <a:spLocks noChangeArrowheads="1"/>
          </p:cNvSpPr>
          <p:nvPr/>
        </p:nvSpPr>
        <p:spPr bwMode="auto">
          <a:xfrm>
            <a:off x="320675" y="1673225"/>
            <a:ext cx="10018713" cy="5208588"/>
          </a:xfrm>
          <a:prstGeom prst="rect">
            <a:avLst/>
          </a:prstGeom>
          <a:noFill/>
          <a:ln w="9525">
            <a:noFill/>
            <a:miter lim="800000"/>
            <a:headEnd/>
            <a:tailEnd/>
          </a:ln>
        </p:spPr>
        <p:txBody>
          <a:bodyPr lIns="0" tIns="13335" rIns="0" bIns="0">
            <a:spAutoFit/>
          </a:bodyPr>
          <a:lstStyle/>
          <a:p>
            <a:pPr marL="12700">
              <a:spcBef>
                <a:spcPts val="100"/>
              </a:spcBef>
            </a:pPr>
            <a:r>
              <a:rPr lang="ru-RU" sz="2000" b="1">
                <a:solidFill>
                  <a:srgbClr val="006284"/>
                </a:solidFill>
              </a:rPr>
              <a:t>ОБЕСПЕЧЕНИЕ ЗАЯВКИ:</a:t>
            </a:r>
            <a:endParaRPr lang="ru-RU" sz="2000"/>
          </a:p>
          <a:p>
            <a:pPr marL="12700">
              <a:buClr>
                <a:srgbClr val="006284"/>
              </a:buClr>
              <a:buFont typeface="Wingdings" pitchFamily="2" charset="2"/>
              <a:buChar char=""/>
            </a:pPr>
            <a:r>
              <a:rPr lang="ru-RU" sz="2000"/>
              <a:t>Заказчик обязан установить требование к обеспечению заявок на участие в  конкурсах и аукционах при условии, что НМЦК превышает </a:t>
            </a:r>
            <a:r>
              <a:rPr lang="ru-RU" sz="2000" b="1"/>
              <a:t>5 млн рублей</a:t>
            </a:r>
            <a:r>
              <a:rPr lang="ru-RU" sz="2000"/>
              <a:t>, если  Правительством РФ не установлено иное </a:t>
            </a:r>
            <a:r>
              <a:rPr lang="ru-RU" sz="2000" i="1">
                <a:solidFill>
                  <a:srgbClr val="FF0000"/>
                </a:solidFill>
              </a:rPr>
              <a:t>(ПП РФ от 12.04.2018 №439 – </a:t>
            </a:r>
            <a:r>
              <a:rPr lang="ru-RU" sz="2000" b="1" i="1">
                <a:solidFill>
                  <a:srgbClr val="FF0000"/>
                </a:solidFill>
              </a:rPr>
              <a:t>1 млн  рублей)	А при запросе предложений? (право)</a:t>
            </a:r>
            <a:endParaRPr lang="ru-RU" sz="2000"/>
          </a:p>
          <a:p>
            <a:pPr marL="12700">
              <a:buClr>
                <a:srgbClr val="006284"/>
              </a:buClr>
              <a:buFont typeface="Wingdings" pitchFamily="2" charset="2"/>
              <a:buChar char=""/>
            </a:pPr>
            <a:r>
              <a:rPr lang="ru-RU" sz="2000"/>
              <a:t>размер обеспечения заявки:</a:t>
            </a:r>
          </a:p>
          <a:p>
            <a:pPr marL="622300" lvl="1" indent="-336550">
              <a:buClr>
                <a:srgbClr val="006284"/>
              </a:buClr>
              <a:buFont typeface="Wingdings" pitchFamily="2" charset="2"/>
              <a:buChar char=""/>
            </a:pPr>
            <a:r>
              <a:rPr lang="ru-RU" sz="2000"/>
              <a:t>0,5 – 1 % (НМЦК 5 – 20 млн рублей); </a:t>
            </a:r>
            <a:r>
              <a:rPr lang="ru-RU" sz="2000">
                <a:solidFill>
                  <a:srgbClr val="C00000"/>
                </a:solidFill>
              </a:rPr>
              <a:t>а при НМЦК от 1 до 5 млн руб ? (0,5 %)</a:t>
            </a:r>
            <a:endParaRPr lang="ru-RU" sz="2000"/>
          </a:p>
          <a:p>
            <a:pPr marL="622300" lvl="1" indent="-336550">
              <a:buClr>
                <a:srgbClr val="006284"/>
              </a:buClr>
              <a:buFont typeface="Wingdings" pitchFamily="2" charset="2"/>
              <a:buChar char=""/>
            </a:pPr>
            <a:r>
              <a:rPr lang="ru-RU" sz="2000"/>
              <a:t>0,5 - 5 % (НМЦК свыше 20 млн рулей)</a:t>
            </a:r>
          </a:p>
          <a:p>
            <a:pPr marL="622300" lvl="1" indent="-336550">
              <a:buClr>
                <a:srgbClr val="006284"/>
              </a:buClr>
              <a:buFont typeface="Wingdings" pitchFamily="2" charset="2"/>
              <a:buChar char=""/>
            </a:pPr>
            <a:r>
              <a:rPr lang="ru-RU" sz="2000"/>
              <a:t>0,5 – 2 % (НМЦК свыше 20 млн рублей + ст. 28, 29)</a:t>
            </a:r>
          </a:p>
          <a:p>
            <a:pPr marL="12700">
              <a:buClr>
                <a:srgbClr val="006284"/>
              </a:buClr>
              <a:buFont typeface="Wingdings" pitchFamily="2" charset="2"/>
              <a:buChar char=""/>
            </a:pPr>
            <a:r>
              <a:rPr lang="ru-RU" sz="2000"/>
              <a:t>казенное учреждение освобождается от обеспечения заявки</a:t>
            </a:r>
          </a:p>
          <a:p>
            <a:pPr marL="12700"/>
            <a:r>
              <a:rPr lang="ru-RU" sz="2000" b="1">
                <a:solidFill>
                  <a:srgbClr val="006284"/>
                </a:solidFill>
              </a:rPr>
              <a:t>ЭЛЕКТРОННЫЕ ЗАКУПКИ :</a:t>
            </a:r>
            <a:endParaRPr lang="ru-RU" sz="2000"/>
          </a:p>
          <a:p>
            <a:pPr marL="12700">
              <a:buClr>
                <a:srgbClr val="006284"/>
              </a:buClr>
              <a:buFont typeface="Wingdings" pitchFamily="2" charset="2"/>
              <a:buChar char=""/>
            </a:pPr>
            <a:r>
              <a:rPr lang="ru-RU" sz="2000"/>
              <a:t>обеспечение заявки: деньги на счет, открытый в спец.банке (блокируются банком  на основании информации ЭП) или банковская гарантия </a:t>
            </a:r>
            <a:r>
              <a:rPr lang="ru-RU" sz="2000" i="1"/>
              <a:t>(</a:t>
            </a:r>
            <a:r>
              <a:rPr lang="ru-RU" sz="2000" i="1">
                <a:solidFill>
                  <a:srgbClr val="C00000"/>
                </a:solidFill>
              </a:rPr>
              <a:t>по 30.06.2019 - </a:t>
            </a:r>
            <a:r>
              <a:rPr lang="ru-RU" sz="2000" i="1"/>
              <a:t>только  деньги (</a:t>
            </a:r>
            <a:r>
              <a:rPr lang="ru-RU" sz="2000" i="1">
                <a:solidFill>
                  <a:srgbClr val="001F5F"/>
                </a:solidFill>
              </a:rPr>
              <a:t>ч. 52 ст. 112)</a:t>
            </a:r>
            <a:r>
              <a:rPr lang="ru-RU" sz="2000" i="1"/>
              <a:t>)</a:t>
            </a:r>
            <a:endParaRPr lang="ru-RU" sz="2000"/>
          </a:p>
          <a:p>
            <a:pPr marL="12700">
              <a:buClr>
                <a:srgbClr val="006284"/>
              </a:buClr>
              <a:buFont typeface="Wingdings" pitchFamily="2" charset="2"/>
              <a:buChar char=""/>
            </a:pPr>
            <a:r>
              <a:rPr lang="ru-RU" sz="2000"/>
              <a:t>если 3 раза в течение квартала на одной площадке отклонены вторые части  заявки в конкурсе или аукционе одного УЗ, обеспечение заявки перечисляется в  доход соответствующего бюджета </a:t>
            </a:r>
            <a:r>
              <a:rPr lang="ru-RU" sz="2000" i="1"/>
              <a:t>(сейчас только для электронных аукционов)</a:t>
            </a:r>
            <a:endParaRPr lang="ru-RU"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object 5"/>
          <p:cNvSpPr>
            <a:spLocks/>
          </p:cNvSpPr>
          <p:nvPr/>
        </p:nvSpPr>
        <p:spPr bwMode="auto">
          <a:xfrm>
            <a:off x="4446588" y="431800"/>
            <a:ext cx="1800225" cy="1800225"/>
          </a:xfrm>
          <a:custGeom>
            <a:avLst/>
            <a:gdLst>
              <a:gd name="T0" fmla="*/ 852170 w 1800225"/>
              <a:gd name="T1" fmla="*/ 1142 h 1800225"/>
              <a:gd name="T2" fmla="*/ 758571 w 1800225"/>
              <a:gd name="T3" fmla="*/ 11049 h 1800225"/>
              <a:gd name="T4" fmla="*/ 668147 w 1800225"/>
              <a:gd name="T5" fmla="*/ 30099 h 1800225"/>
              <a:gd name="T6" fmla="*/ 581279 w 1800225"/>
              <a:gd name="T7" fmla="*/ 58038 h 1800225"/>
              <a:gd name="T8" fmla="*/ 498475 w 1800225"/>
              <a:gd name="T9" fmla="*/ 94233 h 1800225"/>
              <a:gd name="T10" fmla="*/ 420243 w 1800225"/>
              <a:gd name="T11" fmla="*/ 138302 h 1800225"/>
              <a:gd name="T12" fmla="*/ 347091 w 1800225"/>
              <a:gd name="T13" fmla="*/ 189737 h 1800225"/>
              <a:gd name="T14" fmla="*/ 279526 w 1800225"/>
              <a:gd name="T15" fmla="*/ 248030 h 1800225"/>
              <a:gd name="T16" fmla="*/ 218059 w 1800225"/>
              <a:gd name="T17" fmla="*/ 312547 h 1800225"/>
              <a:gd name="T18" fmla="*/ 163195 w 1800225"/>
              <a:gd name="T19" fmla="*/ 382904 h 1800225"/>
              <a:gd name="T20" fmla="*/ 115443 w 1800225"/>
              <a:gd name="T21" fmla="*/ 458724 h 1800225"/>
              <a:gd name="T22" fmla="*/ 75184 w 1800225"/>
              <a:gd name="T23" fmla="*/ 539241 h 1800225"/>
              <a:gd name="T24" fmla="*/ 43053 w 1800225"/>
              <a:gd name="T25" fmla="*/ 624204 h 1800225"/>
              <a:gd name="T26" fmla="*/ 19431 w 1800225"/>
              <a:gd name="T27" fmla="*/ 712850 h 1800225"/>
              <a:gd name="T28" fmla="*/ 4953 w 1800225"/>
              <a:gd name="T29" fmla="*/ 805052 h 1800225"/>
              <a:gd name="T30" fmla="*/ 0 w 1800225"/>
              <a:gd name="T31" fmla="*/ 899921 h 1800225"/>
              <a:gd name="T32" fmla="*/ 4953 w 1800225"/>
              <a:gd name="T33" fmla="*/ 994917 h 1800225"/>
              <a:gd name="T34" fmla="*/ 19431 w 1800225"/>
              <a:gd name="T35" fmla="*/ 1086992 h 1800225"/>
              <a:gd name="T36" fmla="*/ 43053 w 1800225"/>
              <a:gd name="T37" fmla="*/ 1175765 h 1800225"/>
              <a:gd name="T38" fmla="*/ 75184 w 1800225"/>
              <a:gd name="T39" fmla="*/ 1260602 h 1800225"/>
              <a:gd name="T40" fmla="*/ 115443 w 1800225"/>
              <a:gd name="T41" fmla="*/ 1341246 h 1800225"/>
              <a:gd name="T42" fmla="*/ 163195 w 1800225"/>
              <a:gd name="T43" fmla="*/ 1416938 h 1800225"/>
              <a:gd name="T44" fmla="*/ 218059 w 1800225"/>
              <a:gd name="T45" fmla="*/ 1487296 h 1800225"/>
              <a:gd name="T46" fmla="*/ 279526 w 1800225"/>
              <a:gd name="T47" fmla="*/ 1551939 h 1800225"/>
              <a:gd name="T48" fmla="*/ 347091 w 1800225"/>
              <a:gd name="T49" fmla="*/ 1610105 h 1800225"/>
              <a:gd name="T50" fmla="*/ 420243 w 1800225"/>
              <a:gd name="T51" fmla="*/ 1661540 h 1800225"/>
              <a:gd name="T52" fmla="*/ 498475 w 1800225"/>
              <a:gd name="T53" fmla="*/ 1705609 h 1800225"/>
              <a:gd name="T54" fmla="*/ 581279 w 1800225"/>
              <a:gd name="T55" fmla="*/ 1741931 h 1800225"/>
              <a:gd name="T56" fmla="*/ 668147 w 1800225"/>
              <a:gd name="T57" fmla="*/ 1769744 h 1800225"/>
              <a:gd name="T58" fmla="*/ 758571 w 1800225"/>
              <a:gd name="T59" fmla="*/ 1788921 h 1800225"/>
              <a:gd name="T60" fmla="*/ 852170 w 1800225"/>
              <a:gd name="T61" fmla="*/ 1798700 h 1800225"/>
              <a:gd name="T62" fmla="*/ 947801 w 1800225"/>
              <a:gd name="T63" fmla="*/ 1798700 h 1800225"/>
              <a:gd name="T64" fmla="*/ 1041400 w 1800225"/>
              <a:gd name="T65" fmla="*/ 1788921 h 1800225"/>
              <a:gd name="T66" fmla="*/ 1131824 w 1800225"/>
              <a:gd name="T67" fmla="*/ 1769744 h 1800225"/>
              <a:gd name="T68" fmla="*/ 1218692 w 1800225"/>
              <a:gd name="T69" fmla="*/ 1741931 h 1800225"/>
              <a:gd name="T70" fmla="*/ 1301496 w 1800225"/>
              <a:gd name="T71" fmla="*/ 1705609 h 1800225"/>
              <a:gd name="T72" fmla="*/ 1379728 w 1800225"/>
              <a:gd name="T73" fmla="*/ 1661540 h 1800225"/>
              <a:gd name="T74" fmla="*/ 1452880 w 1800225"/>
              <a:gd name="T75" fmla="*/ 1610105 h 1800225"/>
              <a:gd name="T76" fmla="*/ 1520444 w 1800225"/>
              <a:gd name="T77" fmla="*/ 1551939 h 1800225"/>
              <a:gd name="T78" fmla="*/ 1581912 w 1800225"/>
              <a:gd name="T79" fmla="*/ 1487296 h 1800225"/>
              <a:gd name="T80" fmla="*/ 1636776 w 1800225"/>
              <a:gd name="T81" fmla="*/ 1416938 h 1800225"/>
              <a:gd name="T82" fmla="*/ 1684528 w 1800225"/>
              <a:gd name="T83" fmla="*/ 1341246 h 1800225"/>
              <a:gd name="T84" fmla="*/ 1724787 w 1800225"/>
              <a:gd name="T85" fmla="*/ 1260602 h 1800225"/>
              <a:gd name="T86" fmla="*/ 1756918 w 1800225"/>
              <a:gd name="T87" fmla="*/ 1175765 h 1800225"/>
              <a:gd name="T88" fmla="*/ 1780539 w 1800225"/>
              <a:gd name="T89" fmla="*/ 1086992 h 1800225"/>
              <a:gd name="T90" fmla="*/ 1795018 w 1800225"/>
              <a:gd name="T91" fmla="*/ 994917 h 1800225"/>
              <a:gd name="T92" fmla="*/ 1799971 w 1800225"/>
              <a:gd name="T93" fmla="*/ 899921 h 1800225"/>
              <a:gd name="T94" fmla="*/ 1795018 w 1800225"/>
              <a:gd name="T95" fmla="*/ 805052 h 1800225"/>
              <a:gd name="T96" fmla="*/ 1780539 w 1800225"/>
              <a:gd name="T97" fmla="*/ 712850 h 1800225"/>
              <a:gd name="T98" fmla="*/ 1756918 w 1800225"/>
              <a:gd name="T99" fmla="*/ 624204 h 1800225"/>
              <a:gd name="T100" fmla="*/ 1724787 w 1800225"/>
              <a:gd name="T101" fmla="*/ 539241 h 1800225"/>
              <a:gd name="T102" fmla="*/ 1684528 w 1800225"/>
              <a:gd name="T103" fmla="*/ 458724 h 1800225"/>
              <a:gd name="T104" fmla="*/ 1636776 w 1800225"/>
              <a:gd name="T105" fmla="*/ 382904 h 1800225"/>
              <a:gd name="T106" fmla="*/ 1581912 w 1800225"/>
              <a:gd name="T107" fmla="*/ 312547 h 1800225"/>
              <a:gd name="T108" fmla="*/ 1520444 w 1800225"/>
              <a:gd name="T109" fmla="*/ 248030 h 1800225"/>
              <a:gd name="T110" fmla="*/ 1452880 w 1800225"/>
              <a:gd name="T111" fmla="*/ 189737 h 1800225"/>
              <a:gd name="T112" fmla="*/ 1379728 w 1800225"/>
              <a:gd name="T113" fmla="*/ 138302 h 1800225"/>
              <a:gd name="T114" fmla="*/ 1301496 w 1800225"/>
              <a:gd name="T115" fmla="*/ 94233 h 1800225"/>
              <a:gd name="T116" fmla="*/ 1218692 w 1800225"/>
              <a:gd name="T117" fmla="*/ 58038 h 1800225"/>
              <a:gd name="T118" fmla="*/ 1131824 w 1800225"/>
              <a:gd name="T119" fmla="*/ 30099 h 1800225"/>
              <a:gd name="T120" fmla="*/ 1041400 w 1800225"/>
              <a:gd name="T121" fmla="*/ 11049 h 1800225"/>
              <a:gd name="T122" fmla="*/ 947801 w 1800225"/>
              <a:gd name="T123" fmla="*/ 1142 h 18002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800225"/>
              <a:gd name="T187" fmla="*/ 0 h 1800225"/>
              <a:gd name="T188" fmla="*/ 1800225 w 1800225"/>
              <a:gd name="T189" fmla="*/ 1800225 h 18002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800225" h="1800225">
                <a:moveTo>
                  <a:pt x="899922" y="0"/>
                </a:moveTo>
                <a:lnTo>
                  <a:pt x="852170" y="1142"/>
                </a:lnTo>
                <a:lnTo>
                  <a:pt x="805053" y="4952"/>
                </a:lnTo>
                <a:lnTo>
                  <a:pt x="758571" y="11049"/>
                </a:lnTo>
                <a:lnTo>
                  <a:pt x="712978" y="19430"/>
                </a:lnTo>
                <a:lnTo>
                  <a:pt x="668147" y="30099"/>
                </a:lnTo>
                <a:lnTo>
                  <a:pt x="624205" y="43052"/>
                </a:lnTo>
                <a:lnTo>
                  <a:pt x="581279" y="58038"/>
                </a:lnTo>
                <a:lnTo>
                  <a:pt x="539242" y="75183"/>
                </a:lnTo>
                <a:lnTo>
                  <a:pt x="498475" y="94233"/>
                </a:lnTo>
                <a:lnTo>
                  <a:pt x="458724" y="115315"/>
                </a:lnTo>
                <a:lnTo>
                  <a:pt x="420243" y="138302"/>
                </a:lnTo>
                <a:lnTo>
                  <a:pt x="383032" y="163194"/>
                </a:lnTo>
                <a:lnTo>
                  <a:pt x="347091" y="189737"/>
                </a:lnTo>
                <a:lnTo>
                  <a:pt x="312547" y="218058"/>
                </a:lnTo>
                <a:lnTo>
                  <a:pt x="279526" y="248030"/>
                </a:lnTo>
                <a:lnTo>
                  <a:pt x="248031" y="279526"/>
                </a:lnTo>
                <a:lnTo>
                  <a:pt x="218059" y="312547"/>
                </a:lnTo>
                <a:lnTo>
                  <a:pt x="189737" y="347090"/>
                </a:lnTo>
                <a:lnTo>
                  <a:pt x="163195" y="382904"/>
                </a:lnTo>
                <a:lnTo>
                  <a:pt x="138430" y="420115"/>
                </a:lnTo>
                <a:lnTo>
                  <a:pt x="115443" y="458724"/>
                </a:lnTo>
                <a:lnTo>
                  <a:pt x="94361" y="498348"/>
                </a:lnTo>
                <a:lnTo>
                  <a:pt x="75184" y="539241"/>
                </a:lnTo>
                <a:lnTo>
                  <a:pt x="58038" y="581151"/>
                </a:lnTo>
                <a:lnTo>
                  <a:pt x="43053" y="624204"/>
                </a:lnTo>
                <a:lnTo>
                  <a:pt x="30099" y="668019"/>
                </a:lnTo>
                <a:lnTo>
                  <a:pt x="19431" y="712850"/>
                </a:lnTo>
                <a:lnTo>
                  <a:pt x="11049" y="758570"/>
                </a:lnTo>
                <a:lnTo>
                  <a:pt x="4953" y="805052"/>
                </a:lnTo>
                <a:lnTo>
                  <a:pt x="1270" y="852169"/>
                </a:lnTo>
                <a:lnTo>
                  <a:pt x="0" y="899921"/>
                </a:lnTo>
                <a:lnTo>
                  <a:pt x="1270" y="947800"/>
                </a:lnTo>
                <a:lnTo>
                  <a:pt x="4953" y="994917"/>
                </a:lnTo>
                <a:lnTo>
                  <a:pt x="11049" y="1041272"/>
                </a:lnTo>
                <a:lnTo>
                  <a:pt x="19431" y="1086992"/>
                </a:lnTo>
                <a:lnTo>
                  <a:pt x="30099" y="1131823"/>
                </a:lnTo>
                <a:lnTo>
                  <a:pt x="43053" y="1175765"/>
                </a:lnTo>
                <a:lnTo>
                  <a:pt x="58038" y="1218691"/>
                </a:lnTo>
                <a:lnTo>
                  <a:pt x="75184" y="1260602"/>
                </a:lnTo>
                <a:lnTo>
                  <a:pt x="94361" y="1301495"/>
                </a:lnTo>
                <a:lnTo>
                  <a:pt x="115443" y="1341246"/>
                </a:lnTo>
                <a:lnTo>
                  <a:pt x="138430" y="1379727"/>
                </a:lnTo>
                <a:lnTo>
                  <a:pt x="163195" y="1416938"/>
                </a:lnTo>
                <a:lnTo>
                  <a:pt x="189737" y="1452879"/>
                </a:lnTo>
                <a:lnTo>
                  <a:pt x="218059" y="1487296"/>
                </a:lnTo>
                <a:lnTo>
                  <a:pt x="248031" y="1520443"/>
                </a:lnTo>
                <a:lnTo>
                  <a:pt x="279526" y="1551939"/>
                </a:lnTo>
                <a:lnTo>
                  <a:pt x="312547" y="1581911"/>
                </a:lnTo>
                <a:lnTo>
                  <a:pt x="347091" y="1610105"/>
                </a:lnTo>
                <a:lnTo>
                  <a:pt x="383032" y="1636775"/>
                </a:lnTo>
                <a:lnTo>
                  <a:pt x="420243" y="1661540"/>
                </a:lnTo>
                <a:lnTo>
                  <a:pt x="458724" y="1684527"/>
                </a:lnTo>
                <a:lnTo>
                  <a:pt x="498475" y="1705609"/>
                </a:lnTo>
                <a:lnTo>
                  <a:pt x="539242" y="1724786"/>
                </a:lnTo>
                <a:lnTo>
                  <a:pt x="581279" y="1741931"/>
                </a:lnTo>
                <a:lnTo>
                  <a:pt x="624205" y="1756917"/>
                </a:lnTo>
                <a:lnTo>
                  <a:pt x="668147" y="1769744"/>
                </a:lnTo>
                <a:lnTo>
                  <a:pt x="712978" y="1780539"/>
                </a:lnTo>
                <a:lnTo>
                  <a:pt x="758571" y="1788921"/>
                </a:lnTo>
                <a:lnTo>
                  <a:pt x="805053" y="1795017"/>
                </a:lnTo>
                <a:lnTo>
                  <a:pt x="852170" y="1798700"/>
                </a:lnTo>
                <a:lnTo>
                  <a:pt x="899922" y="1799970"/>
                </a:lnTo>
                <a:lnTo>
                  <a:pt x="947801" y="1798700"/>
                </a:lnTo>
                <a:lnTo>
                  <a:pt x="994918" y="1795017"/>
                </a:lnTo>
                <a:lnTo>
                  <a:pt x="1041400" y="1788921"/>
                </a:lnTo>
                <a:lnTo>
                  <a:pt x="1086993" y="1780539"/>
                </a:lnTo>
                <a:lnTo>
                  <a:pt x="1131824" y="1769744"/>
                </a:lnTo>
                <a:lnTo>
                  <a:pt x="1175766" y="1756917"/>
                </a:lnTo>
                <a:lnTo>
                  <a:pt x="1218692" y="1741931"/>
                </a:lnTo>
                <a:lnTo>
                  <a:pt x="1260729" y="1724786"/>
                </a:lnTo>
                <a:lnTo>
                  <a:pt x="1301496" y="1705609"/>
                </a:lnTo>
                <a:lnTo>
                  <a:pt x="1341247" y="1684527"/>
                </a:lnTo>
                <a:lnTo>
                  <a:pt x="1379728" y="1661540"/>
                </a:lnTo>
                <a:lnTo>
                  <a:pt x="1416939" y="1636775"/>
                </a:lnTo>
                <a:lnTo>
                  <a:pt x="1452880" y="1610105"/>
                </a:lnTo>
                <a:lnTo>
                  <a:pt x="1487424" y="1581911"/>
                </a:lnTo>
                <a:lnTo>
                  <a:pt x="1520444" y="1551939"/>
                </a:lnTo>
                <a:lnTo>
                  <a:pt x="1551939" y="1520443"/>
                </a:lnTo>
                <a:lnTo>
                  <a:pt x="1581912" y="1487296"/>
                </a:lnTo>
                <a:lnTo>
                  <a:pt x="1610233" y="1452879"/>
                </a:lnTo>
                <a:lnTo>
                  <a:pt x="1636776" y="1416938"/>
                </a:lnTo>
                <a:lnTo>
                  <a:pt x="1661541" y="1379727"/>
                </a:lnTo>
                <a:lnTo>
                  <a:pt x="1684528" y="1341246"/>
                </a:lnTo>
                <a:lnTo>
                  <a:pt x="1705610" y="1301495"/>
                </a:lnTo>
                <a:lnTo>
                  <a:pt x="1724787" y="1260602"/>
                </a:lnTo>
                <a:lnTo>
                  <a:pt x="1741932" y="1218691"/>
                </a:lnTo>
                <a:lnTo>
                  <a:pt x="1756918" y="1175765"/>
                </a:lnTo>
                <a:lnTo>
                  <a:pt x="1769872" y="1131823"/>
                </a:lnTo>
                <a:lnTo>
                  <a:pt x="1780539" y="1086992"/>
                </a:lnTo>
                <a:lnTo>
                  <a:pt x="1788922" y="1041272"/>
                </a:lnTo>
                <a:lnTo>
                  <a:pt x="1795018" y="994917"/>
                </a:lnTo>
                <a:lnTo>
                  <a:pt x="1798701" y="947800"/>
                </a:lnTo>
                <a:lnTo>
                  <a:pt x="1799971" y="899921"/>
                </a:lnTo>
                <a:lnTo>
                  <a:pt x="1798701" y="852169"/>
                </a:lnTo>
                <a:lnTo>
                  <a:pt x="1795018" y="805052"/>
                </a:lnTo>
                <a:lnTo>
                  <a:pt x="1788922" y="758570"/>
                </a:lnTo>
                <a:lnTo>
                  <a:pt x="1780539" y="712850"/>
                </a:lnTo>
                <a:lnTo>
                  <a:pt x="1769872" y="668019"/>
                </a:lnTo>
                <a:lnTo>
                  <a:pt x="1756918" y="624204"/>
                </a:lnTo>
                <a:lnTo>
                  <a:pt x="1741932" y="581151"/>
                </a:lnTo>
                <a:lnTo>
                  <a:pt x="1724787" y="539241"/>
                </a:lnTo>
                <a:lnTo>
                  <a:pt x="1705610" y="498348"/>
                </a:lnTo>
                <a:lnTo>
                  <a:pt x="1684528" y="458724"/>
                </a:lnTo>
                <a:lnTo>
                  <a:pt x="1661541" y="420115"/>
                </a:lnTo>
                <a:lnTo>
                  <a:pt x="1636776" y="382904"/>
                </a:lnTo>
                <a:lnTo>
                  <a:pt x="1610233" y="347090"/>
                </a:lnTo>
                <a:lnTo>
                  <a:pt x="1581912" y="312547"/>
                </a:lnTo>
                <a:lnTo>
                  <a:pt x="1551939" y="279526"/>
                </a:lnTo>
                <a:lnTo>
                  <a:pt x="1520444" y="248030"/>
                </a:lnTo>
                <a:lnTo>
                  <a:pt x="1487424" y="218058"/>
                </a:lnTo>
                <a:lnTo>
                  <a:pt x="1452880" y="189737"/>
                </a:lnTo>
                <a:lnTo>
                  <a:pt x="1416939" y="163194"/>
                </a:lnTo>
                <a:lnTo>
                  <a:pt x="1379728" y="138302"/>
                </a:lnTo>
                <a:lnTo>
                  <a:pt x="1341247" y="115315"/>
                </a:lnTo>
                <a:lnTo>
                  <a:pt x="1301496" y="94233"/>
                </a:lnTo>
                <a:lnTo>
                  <a:pt x="1260729" y="75183"/>
                </a:lnTo>
                <a:lnTo>
                  <a:pt x="1218692" y="58038"/>
                </a:lnTo>
                <a:lnTo>
                  <a:pt x="1175766" y="43052"/>
                </a:lnTo>
                <a:lnTo>
                  <a:pt x="1131824" y="30099"/>
                </a:lnTo>
                <a:lnTo>
                  <a:pt x="1086993" y="19430"/>
                </a:lnTo>
                <a:lnTo>
                  <a:pt x="1041400" y="11049"/>
                </a:lnTo>
                <a:lnTo>
                  <a:pt x="994918" y="4952"/>
                </a:lnTo>
                <a:lnTo>
                  <a:pt x="947801" y="1142"/>
                </a:lnTo>
                <a:lnTo>
                  <a:pt x="899922" y="0"/>
                </a:lnTo>
                <a:close/>
              </a:path>
            </a:pathLst>
          </a:custGeom>
          <a:solidFill>
            <a:srgbClr val="FFFFFF"/>
          </a:solidFill>
          <a:ln w="9525">
            <a:noFill/>
            <a:round/>
            <a:headEnd/>
            <a:tailEnd/>
          </a:ln>
        </p:spPr>
        <p:txBody>
          <a:bodyPr lIns="0" tIns="0" rIns="0" bIns="0"/>
          <a:lstStyle/>
          <a:p>
            <a:endParaRPr lang="ru-RU"/>
          </a:p>
        </p:txBody>
      </p:sp>
      <p:sp>
        <p:nvSpPr>
          <p:cNvPr id="20482" name="object 6"/>
          <p:cNvSpPr>
            <a:spLocks noGrp="1"/>
          </p:cNvSpPr>
          <p:nvPr>
            <p:ph type="body" idx="1"/>
          </p:nvPr>
        </p:nvSpPr>
        <p:spPr>
          <a:xfrm>
            <a:off x="244475" y="1574800"/>
            <a:ext cx="10201275" cy="2587625"/>
          </a:xfrm>
        </p:spPr>
        <p:txBody>
          <a:bodyPr tIns="860120"/>
          <a:lstStyle/>
          <a:p>
            <a:pPr marL="785813" algn="ctr" eaLnBrk="1" hangingPunct="1">
              <a:spcBef>
                <a:spcPts val="100"/>
              </a:spcBef>
            </a:pPr>
            <a:r>
              <a:rPr lang="ru-RU" smtClean="0">
                <a:latin typeface="Arial" charset="0"/>
                <a:cs typeface="Arial" charset="0"/>
              </a:rPr>
              <a:t>ОБЗОР ЭЛЕКТРОННЫХ ФОРМ ЗАКУПОК ПО  ЗАКОНУ № 44-ФЗ</a:t>
            </a:r>
          </a:p>
          <a:p>
            <a:pPr marL="785813" algn="ctr" eaLnBrk="1" hangingPunct="1">
              <a:spcBef>
                <a:spcPts val="25"/>
              </a:spcBef>
            </a:pPr>
            <a:r>
              <a:rPr lang="ru-RU" sz="3200" smtClean="0">
                <a:latin typeface="Arial" charset="0"/>
                <a:cs typeface="Arial" charset="0"/>
              </a:rPr>
              <a:t>(с учётом изменений, вступающих в силу 1 июля 2018 г.)</a:t>
            </a:r>
          </a:p>
        </p:txBody>
      </p:sp>
      <p:sp>
        <p:nvSpPr>
          <p:cNvPr id="20483" name="object 8"/>
          <p:cNvSpPr>
            <a:spLocks/>
          </p:cNvSpPr>
          <p:nvPr/>
        </p:nvSpPr>
        <p:spPr bwMode="auto">
          <a:xfrm>
            <a:off x="2232025" y="5129213"/>
            <a:ext cx="6227763" cy="0"/>
          </a:xfrm>
          <a:custGeom>
            <a:avLst/>
            <a:gdLst>
              <a:gd name="T0" fmla="*/ 0 w 6228080"/>
              <a:gd name="T1" fmla="*/ 6227953 w 6228080"/>
              <a:gd name="T2" fmla="*/ 0 60000 65536"/>
              <a:gd name="T3" fmla="*/ 0 60000 65536"/>
              <a:gd name="T4" fmla="*/ 0 w 6228080"/>
              <a:gd name="T5" fmla="*/ 6228080 w 6228080"/>
            </a:gdLst>
            <a:ahLst/>
            <a:cxnLst>
              <a:cxn ang="T2">
                <a:pos x="T0" y="0"/>
              </a:cxn>
              <a:cxn ang="T3">
                <a:pos x="T1" y="0"/>
              </a:cxn>
            </a:cxnLst>
            <a:rect l="T4" t="0" r="T5" b="0"/>
            <a:pathLst>
              <a:path w="6228080">
                <a:moveTo>
                  <a:pt x="0" y="0"/>
                </a:moveTo>
                <a:lnTo>
                  <a:pt x="6227953" y="0"/>
                </a:lnTo>
              </a:path>
            </a:pathLst>
          </a:custGeom>
          <a:noFill/>
          <a:ln w="36004">
            <a:solidFill>
              <a:srgbClr val="006284"/>
            </a:solidFill>
            <a:round/>
            <a:headEnd/>
            <a:tailEnd/>
          </a:ln>
        </p:spPr>
        <p:txBody>
          <a:bodyPr lIns="0" tIns="0" rIns="0" bIns="0"/>
          <a:lstStyle/>
          <a:p>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21506"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1841500" y="617538"/>
            <a:ext cx="7486650" cy="452437"/>
          </a:xfrm>
        </p:spPr>
        <p:txBody>
          <a:bodyPr tIns="12065" rtlCol="0"/>
          <a:lstStyle/>
          <a:p>
            <a:pPr marL="12700" eaLnBrk="1" fontAlgn="auto" hangingPunct="1">
              <a:spcBef>
                <a:spcPts val="95"/>
              </a:spcBef>
              <a:spcAft>
                <a:spcPts val="0"/>
              </a:spcAft>
              <a:defRPr/>
            </a:pPr>
            <a:r>
              <a:rPr sz="2800" spc="-10" dirty="0">
                <a:solidFill>
                  <a:srgbClr val="006284"/>
                </a:solidFill>
              </a:rPr>
              <a:t>ОПЕРАТОРЫ ЭЛЕКТРОННЫХ</a:t>
            </a:r>
            <a:r>
              <a:rPr sz="2800" spc="25" dirty="0">
                <a:solidFill>
                  <a:srgbClr val="006284"/>
                </a:solidFill>
              </a:rPr>
              <a:t> </a:t>
            </a:r>
            <a:r>
              <a:rPr sz="2800" spc="-10" dirty="0">
                <a:solidFill>
                  <a:srgbClr val="006284"/>
                </a:solidFill>
              </a:rPr>
              <a:t>ПЛОЩАДОК</a:t>
            </a:r>
            <a:endParaRPr sz="2800"/>
          </a:p>
        </p:txBody>
      </p:sp>
      <p:sp>
        <p:nvSpPr>
          <p:cNvPr id="21508" name="object 7"/>
          <p:cNvSpPr>
            <a:spLocks noGrp="1"/>
          </p:cNvSpPr>
          <p:nvPr>
            <p:ph type="sldNum" sz="quarter" idx="12"/>
          </p:nvPr>
        </p:nvSpPr>
        <p:spPr bwMode="auto">
          <a:noFill/>
          <a:ln>
            <a:miter lim="800000"/>
            <a:headEnd/>
            <a:tailEnd/>
          </a:ln>
        </p:spPr>
        <p:txBody>
          <a:bodyPr/>
          <a:lstStyle/>
          <a:p>
            <a:pPr marL="25400"/>
            <a:fld id="{0E01EF88-A6E4-43BB-A5E8-3B27035E5A1F}" type="slidenum">
              <a:rPr lang="ru-RU" smtClean="0"/>
              <a:pPr marL="25400"/>
              <a:t>15</a:t>
            </a:fld>
            <a:endParaRPr lang="ru-RU" smtClean="0"/>
          </a:p>
        </p:txBody>
      </p:sp>
      <p:sp>
        <p:nvSpPr>
          <p:cNvPr id="21509" name="object 6"/>
          <p:cNvSpPr txBox="1">
            <a:spLocks noChangeArrowheads="1"/>
          </p:cNvSpPr>
          <p:nvPr/>
        </p:nvSpPr>
        <p:spPr bwMode="auto">
          <a:xfrm>
            <a:off x="547688" y="1817688"/>
            <a:ext cx="9675812" cy="4903787"/>
          </a:xfrm>
          <a:prstGeom prst="rect">
            <a:avLst/>
          </a:prstGeom>
          <a:noFill/>
          <a:ln w="9525">
            <a:noFill/>
            <a:miter lim="800000"/>
            <a:headEnd/>
            <a:tailEnd/>
          </a:ln>
        </p:spPr>
        <p:txBody>
          <a:bodyPr lIns="0" tIns="13335" rIns="0" bIns="0">
            <a:spAutoFit/>
          </a:bodyPr>
          <a:lstStyle/>
          <a:p>
            <a:pPr marL="469900" indent="-457200">
              <a:spcBef>
                <a:spcPts val="100"/>
              </a:spcBef>
              <a:buClr>
                <a:srgbClr val="006284"/>
              </a:buClr>
              <a:buFontTx/>
              <a:buAutoNum type="arabicPeriod"/>
              <a:tabLst>
                <a:tab pos="468313" algn="l"/>
                <a:tab pos="469900" algn="l"/>
              </a:tabLst>
            </a:pPr>
            <a:r>
              <a:rPr lang="ru-RU" sz="2000"/>
              <a:t>ГУП "Агентство по государственному заказу, информационной деятельности  и межрегиональным связям республики Татарстан«,</a:t>
            </a:r>
            <a:r>
              <a:rPr lang="ru-RU" sz="2000">
                <a:solidFill>
                  <a:srgbClr val="0000FF"/>
                </a:solidFill>
              </a:rPr>
              <a:t> </a:t>
            </a:r>
            <a:r>
              <a:rPr lang="ru-RU" sz="2000" u="sng">
                <a:solidFill>
                  <a:srgbClr val="0000FF"/>
                </a:solidFill>
                <a:hlinkClick r:id="rId2"/>
              </a:rPr>
              <a:t>http://etp.zakazrf.ru</a:t>
            </a:r>
            <a:endParaRPr lang="ru-RU" sz="2000"/>
          </a:p>
          <a:p>
            <a:pPr marL="469900" indent="-457200">
              <a:buClr>
                <a:srgbClr val="006284"/>
              </a:buClr>
              <a:buFontTx/>
              <a:buAutoNum type="arabicPeriod"/>
              <a:tabLst>
                <a:tab pos="468313" algn="l"/>
                <a:tab pos="469900" algn="l"/>
              </a:tabLst>
            </a:pPr>
            <a:r>
              <a:rPr lang="ru-RU" sz="2000"/>
              <a:t>ОАО "Единая электронная торговая площадка«,</a:t>
            </a:r>
            <a:r>
              <a:rPr lang="ru-RU" sz="2000">
                <a:solidFill>
                  <a:srgbClr val="0000FF"/>
                </a:solidFill>
              </a:rPr>
              <a:t> </a:t>
            </a:r>
            <a:r>
              <a:rPr lang="ru-RU" sz="2000" u="sng">
                <a:solidFill>
                  <a:srgbClr val="0000FF"/>
                </a:solidFill>
                <a:hlinkClick r:id="rId2"/>
              </a:rPr>
              <a:t>http://etp.</a:t>
            </a:r>
            <a:r>
              <a:rPr lang="ru-RU" sz="2000" u="sng">
                <a:solidFill>
                  <a:srgbClr val="0000FF"/>
                </a:solidFill>
                <a:hlinkClick r:id="rId3"/>
              </a:rPr>
              <a:t>roseltorg.ru</a:t>
            </a:r>
            <a:endParaRPr lang="ru-RU" sz="2000"/>
          </a:p>
          <a:p>
            <a:pPr marL="469900" indent="-457200">
              <a:buClr>
                <a:srgbClr val="006284"/>
              </a:buClr>
              <a:buFontTx/>
              <a:buAutoNum type="arabicPeriod"/>
              <a:tabLst>
                <a:tab pos="468313" algn="l"/>
                <a:tab pos="469900" algn="l"/>
              </a:tabLst>
            </a:pPr>
            <a:r>
              <a:rPr lang="ru-RU" sz="2000"/>
              <a:t>ЗАО «Сбербанк - АСТ»,</a:t>
            </a:r>
            <a:r>
              <a:rPr lang="ru-RU" sz="2000">
                <a:solidFill>
                  <a:srgbClr val="0000FF"/>
                </a:solidFill>
              </a:rPr>
              <a:t> </a:t>
            </a:r>
            <a:r>
              <a:rPr lang="ru-RU" sz="2000" u="sng">
                <a:solidFill>
                  <a:srgbClr val="0000FF"/>
                </a:solidFill>
                <a:hlinkClick r:id="rId4"/>
              </a:rPr>
              <a:t>http://www.sberbank-ast.ru</a:t>
            </a:r>
            <a:endParaRPr lang="ru-RU" sz="2000"/>
          </a:p>
          <a:p>
            <a:pPr marL="469900" indent="-457200">
              <a:buClr>
                <a:srgbClr val="006284"/>
              </a:buClr>
              <a:buFontTx/>
              <a:buAutoNum type="arabicPeriod"/>
              <a:tabLst>
                <a:tab pos="468313" algn="l"/>
                <a:tab pos="469900" algn="l"/>
              </a:tabLst>
            </a:pPr>
            <a:r>
              <a:rPr lang="ru-RU" sz="2000"/>
              <a:t>АО	"Электронные	торговые	системы"	(ранее	ЗАО	"ММВБ	-</a:t>
            </a:r>
          </a:p>
          <a:p>
            <a:pPr marL="469900" indent="-457200">
              <a:tabLst>
                <a:tab pos="468313" algn="l"/>
                <a:tab pos="469900" algn="l"/>
              </a:tabLst>
            </a:pPr>
            <a:r>
              <a:rPr lang="ru-RU" sz="2000"/>
              <a:t>Информационные технологии«), </a:t>
            </a:r>
            <a:r>
              <a:rPr lang="ru-RU" sz="2000" u="sng">
                <a:solidFill>
                  <a:srgbClr val="0000FF"/>
                </a:solidFill>
                <a:hlinkClick r:id="rId5"/>
              </a:rPr>
              <a:t>www.etp-ets.ru</a:t>
            </a:r>
            <a:endParaRPr lang="ru-RU" sz="2000"/>
          </a:p>
          <a:p>
            <a:pPr marL="469900" indent="-457200">
              <a:buClr>
                <a:srgbClr val="006284"/>
              </a:buClr>
              <a:buFontTx/>
              <a:buAutoNum type="arabicPeriod" startAt="5"/>
              <a:tabLst>
                <a:tab pos="468313" algn="l"/>
                <a:tab pos="469900" algn="l"/>
              </a:tabLst>
            </a:pPr>
            <a:r>
              <a:rPr lang="ru-RU" sz="2000"/>
              <a:t>ООО "РТС-тендер«,</a:t>
            </a:r>
            <a:r>
              <a:rPr lang="ru-RU" sz="2000">
                <a:solidFill>
                  <a:srgbClr val="0000FF"/>
                </a:solidFill>
              </a:rPr>
              <a:t> </a:t>
            </a:r>
            <a:r>
              <a:rPr lang="ru-RU" sz="2000" u="sng">
                <a:solidFill>
                  <a:srgbClr val="0000FF"/>
                </a:solidFill>
                <a:hlinkClick r:id="rId6"/>
              </a:rPr>
              <a:t>www.rts-tender.ru</a:t>
            </a:r>
            <a:endParaRPr lang="ru-RU" sz="2000"/>
          </a:p>
          <a:p>
            <a:pPr marL="469900" indent="-457200">
              <a:buClr>
                <a:srgbClr val="006284"/>
              </a:buClr>
              <a:buFontTx/>
              <a:buAutoNum type="arabicPeriod" startAt="5"/>
              <a:tabLst>
                <a:tab pos="468313" algn="l"/>
                <a:tab pos="469900" algn="l"/>
              </a:tabLst>
            </a:pPr>
            <a:r>
              <a:rPr lang="ru-RU" sz="2000"/>
              <a:t>ОАО «Российский аукционный дом</a:t>
            </a:r>
            <a:r>
              <a:rPr lang="ru-RU" sz="2000">
                <a:solidFill>
                  <a:srgbClr val="FF0000"/>
                </a:solidFill>
              </a:rPr>
              <a:t>»</a:t>
            </a:r>
            <a:r>
              <a:rPr lang="ru-RU" sz="2000">
                <a:solidFill>
                  <a:srgbClr val="0000FF"/>
                </a:solidFill>
              </a:rPr>
              <a:t> </a:t>
            </a:r>
            <a:r>
              <a:rPr lang="ru-RU" sz="2000" u="sng">
                <a:solidFill>
                  <a:srgbClr val="0000FF"/>
                </a:solidFill>
                <a:hlinkClick r:id="rId7"/>
              </a:rPr>
              <a:t>http://lot-online.ru</a:t>
            </a:r>
            <a:endParaRPr lang="ru-RU" sz="2000"/>
          </a:p>
          <a:p>
            <a:pPr marL="469900" indent="-457200">
              <a:spcBef>
                <a:spcPts val="50"/>
              </a:spcBef>
              <a:tabLst>
                <a:tab pos="468313" algn="l"/>
                <a:tab pos="469900" algn="l"/>
              </a:tabLst>
            </a:pPr>
            <a:endParaRPr lang="ru-RU" sz="2000">
              <a:latin typeface="Times New Roman" pitchFamily="18" charset="0"/>
              <a:cs typeface="Times New Roman" pitchFamily="18" charset="0"/>
            </a:endParaRPr>
          </a:p>
          <a:p>
            <a:pPr marL="469900" indent="-457200">
              <a:tabLst>
                <a:tab pos="468313" algn="l"/>
                <a:tab pos="469900" algn="l"/>
              </a:tabLst>
            </a:pPr>
            <a:r>
              <a:rPr lang="ru-RU" sz="2000" b="1">
                <a:solidFill>
                  <a:srgbClr val="FF0000"/>
                </a:solidFill>
              </a:rPr>
              <a:t>С 1 июля 2018 г.:</a:t>
            </a:r>
            <a:endParaRPr lang="ru-RU" sz="2000"/>
          </a:p>
          <a:p>
            <a:pPr marL="469900" indent="-457200">
              <a:buClr>
                <a:srgbClr val="006284"/>
              </a:buClr>
              <a:buFont typeface="Wingdings" pitchFamily="2" charset="2"/>
              <a:buChar char=""/>
              <a:tabLst>
                <a:tab pos="468313" algn="l"/>
                <a:tab pos="469900" algn="l"/>
              </a:tabLst>
            </a:pPr>
            <a:r>
              <a:rPr lang="ru-RU" sz="2000" b="1">
                <a:solidFill>
                  <a:srgbClr val="FF0000"/>
                </a:solidFill>
              </a:rPr>
              <a:t>ч.3 ст.24.1 + п. 18 ст. 3 </a:t>
            </a:r>
            <a:r>
              <a:rPr lang="ru-RU" sz="2000"/>
              <a:t>Правительство РФ утверждает перечень операторов,  соответствующих требованиям</a:t>
            </a:r>
          </a:p>
          <a:p>
            <a:pPr marL="469900" indent="-457200">
              <a:buClr>
                <a:srgbClr val="006284"/>
              </a:buClr>
              <a:buFont typeface="Wingdings" pitchFamily="2" charset="2"/>
              <a:buChar char=""/>
              <a:tabLst>
                <a:tab pos="468313" algn="l"/>
                <a:tab pos="469900" algn="l"/>
              </a:tabLst>
            </a:pPr>
            <a:r>
              <a:rPr lang="ru-RU" sz="2000" b="1">
                <a:solidFill>
                  <a:srgbClr val="FF0000"/>
                </a:solidFill>
              </a:rPr>
              <a:t>ч. 4 ст. 24.1 + п. 10 ч. 2 ст. 1 + </a:t>
            </a:r>
            <a:r>
              <a:rPr lang="ru-RU" b="1">
                <a:solidFill>
                  <a:srgbClr val="006284"/>
                </a:solidFill>
              </a:rPr>
              <a:t>чч. 5 и 6 ст. 59 утр. силу </a:t>
            </a:r>
            <a:r>
              <a:rPr lang="ru-RU" sz="2000"/>
              <a:t>Допускается плата за</a:t>
            </a:r>
          </a:p>
          <a:p>
            <a:pPr marL="469900" indent="-457200">
              <a:tabLst>
                <a:tab pos="468313" algn="l"/>
                <a:tab pos="469900" algn="l"/>
              </a:tabLst>
            </a:pPr>
            <a:r>
              <a:rPr lang="ru-RU" sz="2000"/>
              <a:t>участие/проведение электронного аукциона</a:t>
            </a:r>
          </a:p>
          <a:p>
            <a:pPr marL="469900" indent="-457200">
              <a:buClr>
                <a:srgbClr val="006284"/>
              </a:buClr>
              <a:buFont typeface="Wingdings" pitchFamily="2" charset="2"/>
              <a:buChar char=""/>
              <a:tabLst>
                <a:tab pos="468313" algn="l"/>
                <a:tab pos="469900" algn="l"/>
              </a:tabLst>
            </a:pPr>
            <a:r>
              <a:rPr lang="ru-RU" sz="2000" b="1">
                <a:solidFill>
                  <a:srgbClr val="FF0000"/>
                </a:solidFill>
              </a:rPr>
              <a:t>ч. 2 ст. 24.2 </a:t>
            </a:r>
            <a:r>
              <a:rPr lang="ru-RU" sz="2000"/>
              <a:t>Нельзя взимать плату за регистрацию в ЕИС / аккредитацию на  ЭП</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object 2"/>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22530" name="object 4"/>
          <p:cNvSpPr txBox="1">
            <a:spLocks noChangeArrowheads="1"/>
          </p:cNvSpPr>
          <p:nvPr/>
        </p:nvSpPr>
        <p:spPr bwMode="auto">
          <a:xfrm>
            <a:off x="244475" y="1522413"/>
            <a:ext cx="10002838" cy="5532437"/>
          </a:xfrm>
          <a:prstGeom prst="rect">
            <a:avLst/>
          </a:prstGeom>
          <a:noFill/>
          <a:ln w="9525">
            <a:noFill/>
            <a:miter lim="800000"/>
            <a:headEnd/>
            <a:tailEnd/>
          </a:ln>
        </p:spPr>
        <p:txBody>
          <a:bodyPr lIns="0" tIns="12700" rIns="0" bIns="0">
            <a:spAutoFit/>
          </a:bodyPr>
          <a:lstStyle/>
          <a:p>
            <a:pPr marL="12700">
              <a:spcBef>
                <a:spcPts val="100"/>
              </a:spcBef>
            </a:pPr>
            <a:r>
              <a:rPr lang="ru-RU" b="1"/>
              <a:t>Не является закупкой:</a:t>
            </a:r>
            <a:endParaRPr lang="ru-RU"/>
          </a:p>
          <a:p>
            <a:pPr marL="12700"/>
            <a:r>
              <a:rPr lang="ru-RU" b="1">
                <a:solidFill>
                  <a:srgbClr val="1F487C"/>
                </a:solidFill>
              </a:rPr>
              <a:t>п.10 ч.2	ст.1 Закона №44-ФЗ </a:t>
            </a:r>
            <a:r>
              <a:rPr lang="ru-RU"/>
              <a:t>– взиманием оператором электронной площадки,  оператором специализированной электронной площадки платы в соответствии с ч. 4 ст.24.1 Закона № 44-ФЗ.</a:t>
            </a:r>
          </a:p>
          <a:p>
            <a:pPr marL="12700" algn="just">
              <a:spcBef>
                <a:spcPts val="963"/>
              </a:spcBef>
            </a:pPr>
            <a:r>
              <a:rPr lang="ru-RU" b="1">
                <a:solidFill>
                  <a:srgbClr val="1F487C"/>
                </a:solidFill>
              </a:rPr>
              <a:t>ч. 4 ст. 24.1 Закона № 44-ФЗ </a:t>
            </a:r>
            <a:r>
              <a:rPr lang="ru-RU"/>
              <a:t>Допускается взимание платы за участие в электронной  процедуре, закрытой электронной процедуре с участника соответствующей процедуры, и  (или) лица, с которым заключается контракт, и (или) за проведение электронной процедуры,  закрытой электронной процедуры с заказчика, </a:t>
            </a:r>
            <a:r>
              <a:rPr lang="ru-RU">
                <a:solidFill>
                  <a:srgbClr val="FF0000"/>
                </a:solidFill>
              </a:rPr>
              <a:t>если Правительством Российской Федерации  установлено право </a:t>
            </a:r>
            <a:r>
              <a:rPr lang="ru-RU"/>
              <a:t>операторов электронных площадок, операторов специализированных  электронных площадок взимать такую плату, в том числе порядок ее взимания, а также  определены предельные размеры такой платы.</a:t>
            </a:r>
          </a:p>
          <a:p>
            <a:pPr marL="12700">
              <a:spcBef>
                <a:spcPts val="963"/>
              </a:spcBef>
            </a:pPr>
            <a:r>
              <a:rPr lang="ru-RU" b="1">
                <a:solidFill>
                  <a:srgbClr val="1F487C"/>
                </a:solidFill>
              </a:rPr>
              <a:t>Постановление Правительства РФ от 10.05.2018 № 564</a:t>
            </a:r>
            <a:r>
              <a:rPr lang="ru-RU" b="1" u="sng">
                <a:solidFill>
                  <a:srgbClr val="1F487C"/>
                </a:solidFill>
              </a:rPr>
              <a:t> </a:t>
            </a:r>
            <a:r>
              <a:rPr lang="ru-RU"/>
              <a:t>«О взимании платы операторами  при проведении электронных процедур…»</a:t>
            </a:r>
          </a:p>
          <a:p>
            <a:pPr marL="12700">
              <a:buFontTx/>
              <a:buChar char="-"/>
            </a:pPr>
            <a:r>
              <a:rPr lang="ru-RU"/>
              <a:t>Плата взимается с победителя, второй номер при уклонении не платит</a:t>
            </a:r>
          </a:p>
          <a:p>
            <a:pPr marL="12700">
              <a:buFontTx/>
              <a:buChar char="-"/>
            </a:pPr>
            <a:r>
              <a:rPr lang="ru-RU"/>
              <a:t>1% от НМЦК, но не более 5 тыс. рублей без НДС</a:t>
            </a:r>
          </a:p>
          <a:p>
            <a:pPr marL="12700">
              <a:buFontTx/>
              <a:buChar char="-"/>
            </a:pPr>
            <a:r>
              <a:rPr lang="ru-RU"/>
              <a:t>до 1% от НМЦК, но не более 2 тыс. рублей для СМП и СОНКО</a:t>
            </a:r>
          </a:p>
          <a:p>
            <a:pPr marL="12700">
              <a:buFontTx/>
              <a:buChar char="-"/>
            </a:pPr>
            <a:r>
              <a:rPr lang="ru-RU"/>
              <a:t>размер и дата начала взимания платы устанавливается оператором</a:t>
            </a:r>
          </a:p>
          <a:p>
            <a:pPr marL="12700">
              <a:buFontTx/>
              <a:buChar char="-"/>
            </a:pPr>
            <a:r>
              <a:rPr lang="ru-RU"/>
              <a:t>плата списывается со специального счета либо победителю направляется требование о </a:t>
            </a:r>
            <a:r>
              <a:rPr lang="ru-RU" u="sng"/>
              <a:t> перечислении такой платы на счет оператора	</a:t>
            </a:r>
            <a:endParaRPr lang="ru-RU"/>
          </a:p>
        </p:txBody>
      </p:sp>
      <p:sp>
        <p:nvSpPr>
          <p:cNvPr id="22531" name="object 6"/>
          <p:cNvSpPr>
            <a:spLocks noGrp="1"/>
          </p:cNvSpPr>
          <p:nvPr>
            <p:ph type="sldNum" sz="quarter" idx="12"/>
          </p:nvPr>
        </p:nvSpPr>
        <p:spPr bwMode="auto">
          <a:noFill/>
          <a:ln>
            <a:miter lim="800000"/>
            <a:headEnd/>
            <a:tailEnd/>
          </a:ln>
        </p:spPr>
        <p:txBody>
          <a:bodyPr/>
          <a:lstStyle/>
          <a:p>
            <a:pPr marL="25400"/>
            <a:fld id="{CCD5C282-4E62-42FB-8071-341FFE0D6D4C}" type="slidenum">
              <a:rPr lang="ru-RU" smtClean="0"/>
              <a:pPr marL="25400"/>
              <a:t>16</a:t>
            </a:fld>
            <a:endParaRPr lang="ru-RU" smtClean="0"/>
          </a:p>
        </p:txBody>
      </p:sp>
      <p:sp>
        <p:nvSpPr>
          <p:cNvPr id="22532" name="object 5"/>
          <p:cNvSpPr>
            <a:spLocks noGrp="1"/>
          </p:cNvSpPr>
          <p:nvPr>
            <p:ph type="title"/>
          </p:nvPr>
        </p:nvSpPr>
        <p:spPr>
          <a:xfrm>
            <a:off x="244475" y="34925"/>
            <a:ext cx="10125075" cy="1328738"/>
          </a:xfrm>
        </p:spPr>
        <p:txBody>
          <a:bodyPr tIns="310769"/>
          <a:lstStyle/>
          <a:p>
            <a:pPr marL="266700" eaLnBrk="1" hangingPunct="1">
              <a:spcBef>
                <a:spcPts val="100"/>
              </a:spcBef>
            </a:pPr>
            <a:r>
              <a:rPr lang="ru-RU" smtClean="0">
                <a:solidFill>
                  <a:srgbClr val="006284"/>
                </a:solidFill>
                <a:latin typeface="Arial" charset="0"/>
                <a:cs typeface="Arial" charset="0"/>
              </a:rPr>
              <a:t>Электронные закупки – </a:t>
            </a:r>
            <a:br>
              <a:rPr lang="ru-RU" smtClean="0">
                <a:solidFill>
                  <a:srgbClr val="006284"/>
                </a:solidFill>
                <a:latin typeface="Arial" charset="0"/>
                <a:cs typeface="Arial" charset="0"/>
              </a:rPr>
            </a:br>
            <a:r>
              <a:rPr lang="ru-RU" smtClean="0">
                <a:solidFill>
                  <a:srgbClr val="006284"/>
                </a:solidFill>
                <a:latin typeface="Arial" charset="0"/>
                <a:cs typeface="Arial" charset="0"/>
              </a:rPr>
              <a:t>плата за  электронные закупки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23554"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1752600" y="576263"/>
            <a:ext cx="6702425" cy="530225"/>
          </a:xfrm>
        </p:spPr>
        <p:txBody>
          <a:bodyPr tIns="12700" rtlCol="0"/>
          <a:lstStyle/>
          <a:p>
            <a:pPr marL="12700" eaLnBrk="1" fontAlgn="auto" hangingPunct="1">
              <a:spcBef>
                <a:spcPts val="100"/>
              </a:spcBef>
              <a:spcAft>
                <a:spcPts val="0"/>
              </a:spcAft>
              <a:defRPr/>
            </a:pPr>
            <a:r>
              <a:rPr dirty="0">
                <a:solidFill>
                  <a:srgbClr val="006284"/>
                </a:solidFill>
              </a:rPr>
              <a:t>Электронный</a:t>
            </a:r>
            <a:r>
              <a:rPr spc="-75" dirty="0">
                <a:solidFill>
                  <a:srgbClr val="006284"/>
                </a:solidFill>
              </a:rPr>
              <a:t> </a:t>
            </a:r>
            <a:r>
              <a:rPr spc="-5" dirty="0">
                <a:solidFill>
                  <a:srgbClr val="006284"/>
                </a:solidFill>
              </a:rPr>
              <a:t>документооборот</a:t>
            </a:r>
          </a:p>
        </p:txBody>
      </p:sp>
      <p:sp>
        <p:nvSpPr>
          <p:cNvPr id="23556" name="object 7"/>
          <p:cNvSpPr>
            <a:spLocks noGrp="1"/>
          </p:cNvSpPr>
          <p:nvPr>
            <p:ph type="sldNum" sz="quarter" idx="12"/>
          </p:nvPr>
        </p:nvSpPr>
        <p:spPr bwMode="auto">
          <a:noFill/>
          <a:ln>
            <a:miter lim="800000"/>
            <a:headEnd/>
            <a:tailEnd/>
          </a:ln>
        </p:spPr>
        <p:txBody>
          <a:bodyPr/>
          <a:lstStyle/>
          <a:p>
            <a:pPr marL="25400"/>
            <a:fld id="{31EBD25A-BF56-47B5-B01E-28D749AA3A28}" type="slidenum">
              <a:rPr lang="ru-RU" smtClean="0"/>
              <a:pPr marL="25400"/>
              <a:t>17</a:t>
            </a:fld>
            <a:endParaRPr lang="ru-RU" smtClean="0"/>
          </a:p>
        </p:txBody>
      </p:sp>
      <p:sp>
        <p:nvSpPr>
          <p:cNvPr id="23557" name="object 6"/>
          <p:cNvSpPr txBox="1">
            <a:spLocks noChangeArrowheads="1"/>
          </p:cNvSpPr>
          <p:nvPr/>
        </p:nvSpPr>
        <p:spPr bwMode="auto">
          <a:xfrm>
            <a:off x="320675" y="1598613"/>
            <a:ext cx="9979025" cy="4999037"/>
          </a:xfrm>
          <a:prstGeom prst="rect">
            <a:avLst/>
          </a:prstGeom>
          <a:noFill/>
          <a:ln w="9525">
            <a:noFill/>
            <a:miter lim="800000"/>
            <a:headEnd/>
            <a:tailEnd/>
          </a:ln>
        </p:spPr>
        <p:txBody>
          <a:bodyPr lIns="0" tIns="12700" rIns="0" bIns="0">
            <a:spAutoFit/>
          </a:bodyPr>
          <a:lstStyle/>
          <a:p>
            <a:pPr marL="298450" indent="-285750" algn="just">
              <a:spcBef>
                <a:spcPts val="100"/>
              </a:spcBef>
              <a:buFont typeface="Wingdings" pitchFamily="2" charset="2"/>
              <a:buChar char=""/>
              <a:tabLst>
                <a:tab pos="298450" algn="l"/>
              </a:tabLst>
            </a:pPr>
            <a:r>
              <a:rPr lang="ru-RU" b="1">
                <a:solidFill>
                  <a:srgbClr val="1F487C"/>
                </a:solidFill>
              </a:rPr>
              <a:t>п. 3 ч. 1 ст. 4 Закона № 44-ФЗ </a:t>
            </a:r>
            <a:r>
              <a:rPr lang="ru-RU"/>
              <a:t>Применение усиленной квалифицированной электронной  подписи. ч. 5.1. ст.112 до 31.12.2018 участников контрактной системы, </a:t>
            </a:r>
            <a:r>
              <a:rPr lang="ru-RU" u="sng"/>
              <a:t>кроме участников  </a:t>
            </a:r>
            <a:r>
              <a:rPr lang="ru-RU"/>
              <a:t>закупки, </a:t>
            </a:r>
            <a:r>
              <a:rPr lang="ru-RU" u="sng"/>
              <a:t>обеспечивает Казначейство России</a:t>
            </a:r>
          </a:p>
          <a:p>
            <a:pPr marL="298450" indent="-285750">
              <a:spcBef>
                <a:spcPts val="38"/>
              </a:spcBef>
              <a:buClr>
                <a:srgbClr val="1F487C"/>
              </a:buClr>
              <a:buFont typeface="Wingdings" pitchFamily="2" charset="2"/>
              <a:buChar char=""/>
              <a:tabLst>
                <a:tab pos="298450" algn="l"/>
              </a:tabLst>
            </a:pPr>
            <a:endParaRPr lang="ru-RU">
              <a:latin typeface="Times New Roman" pitchFamily="18" charset="0"/>
              <a:cs typeface="Times New Roman" pitchFamily="18" charset="0"/>
            </a:endParaRPr>
          </a:p>
          <a:p>
            <a:pPr marL="298450" indent="-285750">
              <a:buFont typeface="Wingdings" pitchFamily="2" charset="2"/>
              <a:buChar char=""/>
              <a:tabLst>
                <a:tab pos="298450" algn="l"/>
              </a:tabLst>
            </a:pPr>
            <a:r>
              <a:rPr lang="ru-RU" b="1">
                <a:solidFill>
                  <a:srgbClr val="1F487C"/>
                </a:solidFill>
              </a:rPr>
              <a:t>п. 6.1 ч. 3 ст. 4 Закона № 44-ФЗ </a:t>
            </a:r>
            <a:r>
              <a:rPr lang="ru-RU">
                <a:solidFill>
                  <a:srgbClr val="FF0000"/>
                </a:solidFill>
              </a:rPr>
              <a:t>Единый реестр участников закупок</a:t>
            </a:r>
            <a:endParaRPr lang="ru-RU"/>
          </a:p>
          <a:p>
            <a:pPr marL="298450" indent="-285750">
              <a:tabLst>
                <a:tab pos="298450" algn="l"/>
              </a:tabLst>
            </a:pPr>
            <a:r>
              <a:rPr lang="ru-RU" b="1">
                <a:solidFill>
                  <a:srgbClr val="1F487C"/>
                </a:solidFill>
              </a:rPr>
              <a:t>Участник закупки – прошедший регистрацию в ЕИС и аккредитацию на ЭТП (ст. 24.2 с</a:t>
            </a:r>
            <a:endParaRPr lang="ru-RU"/>
          </a:p>
          <a:p>
            <a:pPr marL="298450" indent="-285750">
              <a:tabLst>
                <a:tab pos="298450" algn="l"/>
              </a:tabLst>
            </a:pPr>
            <a:r>
              <a:rPr lang="ru-RU" b="1">
                <a:solidFill>
                  <a:srgbClr val="1F487C"/>
                </a:solidFill>
              </a:rPr>
              <a:t>01.01.2019 ) ст. 112 Закона № 44-ФЗ</a:t>
            </a:r>
            <a:endParaRPr lang="ru-RU"/>
          </a:p>
          <a:p>
            <a:pPr marL="298450" indent="-285750" algn="just">
              <a:buFontTx/>
              <a:buChar char="-"/>
              <a:tabLst>
                <a:tab pos="298450" algn="l"/>
              </a:tabLst>
            </a:pPr>
            <a:r>
              <a:rPr lang="ru-RU" u="sng"/>
              <a:t>Единый реестр участников ведется в ЕИС с 01.01.2019 ведет Казначейство</a:t>
            </a:r>
            <a:r>
              <a:rPr lang="ru-RU"/>
              <a:t> России (ПП  РФ от 04.05.2018 № 548)</a:t>
            </a:r>
          </a:p>
          <a:p>
            <a:pPr marL="298450" indent="-285750" algn="just">
              <a:buFontTx/>
              <a:buChar char="-"/>
              <a:tabLst>
                <a:tab pos="298450" algn="l"/>
              </a:tabLst>
            </a:pPr>
            <a:r>
              <a:rPr lang="ru-RU"/>
              <a:t>С 1 января по 31 декабря 2019 года включительно аккредитованные ранее на  электронных площадках участники закупок для участия в электронных процедурах  обязаны пройти регистрацию в ЕИС</a:t>
            </a:r>
          </a:p>
          <a:p>
            <a:pPr marL="298450" indent="-285750" algn="just">
              <a:buFontTx/>
              <a:buChar char="-"/>
              <a:tabLst>
                <a:tab pos="298450" algn="l"/>
              </a:tabLst>
            </a:pPr>
            <a:r>
              <a:rPr lang="ru-RU"/>
              <a:t>С 1 июля 2018 года до 1 января 2019 года для участия в электронных закупках участник  закупки получает аккредитацию на электронной площадке в порядке, установленном ст.  61 Закона № 44-ФЗ</a:t>
            </a:r>
          </a:p>
          <a:p>
            <a:pPr marL="298450" indent="-285750" algn="just">
              <a:buFontTx/>
              <a:buChar char="-"/>
              <a:tabLst>
                <a:tab pos="298450" algn="l"/>
              </a:tabLst>
            </a:pPr>
            <a:r>
              <a:rPr lang="ru-RU"/>
              <a:t>По 30 июня 2019 года включительно обеспечение заявок может предоставляться  участником закупки только путем внесения денежных средств</a:t>
            </a:r>
          </a:p>
          <a:p>
            <a:pPr marL="298450" indent="-285750">
              <a:buFontTx/>
              <a:buChar char="-"/>
              <a:tabLst>
                <a:tab pos="298450" algn="l"/>
              </a:tabLst>
            </a:pPr>
            <a:r>
              <a:rPr lang="ru-RU"/>
              <a:t>с 01.01.2020 ст. 62 Закона № 44-ФЗ утрачивает силу</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24578"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2222500" y="584200"/>
            <a:ext cx="5865813" cy="528638"/>
          </a:xfrm>
        </p:spPr>
        <p:txBody>
          <a:bodyPr tIns="12700" rtlCol="0"/>
          <a:lstStyle/>
          <a:p>
            <a:pPr marL="12700" eaLnBrk="1" fontAlgn="auto" hangingPunct="1">
              <a:spcBef>
                <a:spcPts val="100"/>
              </a:spcBef>
              <a:spcAft>
                <a:spcPts val="0"/>
              </a:spcAft>
              <a:defRPr/>
            </a:pPr>
            <a:r>
              <a:rPr dirty="0">
                <a:solidFill>
                  <a:srgbClr val="006284"/>
                </a:solidFill>
              </a:rPr>
              <a:t>Банки и </a:t>
            </a:r>
            <a:r>
              <a:rPr spc="-5" dirty="0">
                <a:solidFill>
                  <a:srgbClr val="006284"/>
                </a:solidFill>
              </a:rPr>
              <a:t>специальные</a:t>
            </a:r>
            <a:r>
              <a:rPr spc="-135" dirty="0">
                <a:solidFill>
                  <a:srgbClr val="006284"/>
                </a:solidFill>
              </a:rPr>
              <a:t> </a:t>
            </a:r>
            <a:r>
              <a:rPr spc="-5" dirty="0">
                <a:solidFill>
                  <a:srgbClr val="006284"/>
                </a:solidFill>
              </a:rPr>
              <a:t>счета</a:t>
            </a:r>
          </a:p>
        </p:txBody>
      </p:sp>
      <p:sp>
        <p:nvSpPr>
          <p:cNvPr id="24580" name="object 7"/>
          <p:cNvSpPr>
            <a:spLocks noGrp="1"/>
          </p:cNvSpPr>
          <p:nvPr>
            <p:ph type="sldNum" sz="quarter" idx="12"/>
          </p:nvPr>
        </p:nvSpPr>
        <p:spPr bwMode="auto">
          <a:noFill/>
          <a:ln>
            <a:miter lim="800000"/>
            <a:headEnd/>
            <a:tailEnd/>
          </a:ln>
        </p:spPr>
        <p:txBody>
          <a:bodyPr/>
          <a:lstStyle/>
          <a:p>
            <a:pPr marL="25400"/>
            <a:fld id="{07E7A26D-6338-4FCD-A7DF-97C6B8E96556}" type="slidenum">
              <a:rPr lang="ru-RU" smtClean="0"/>
              <a:pPr marL="25400"/>
              <a:t>18</a:t>
            </a:fld>
            <a:endParaRPr lang="ru-RU" smtClean="0"/>
          </a:p>
        </p:txBody>
      </p:sp>
      <p:sp>
        <p:nvSpPr>
          <p:cNvPr id="24581" name="object 6"/>
          <p:cNvSpPr txBox="1">
            <a:spLocks noChangeArrowheads="1"/>
          </p:cNvSpPr>
          <p:nvPr/>
        </p:nvSpPr>
        <p:spPr bwMode="auto">
          <a:xfrm>
            <a:off x="320675" y="1674813"/>
            <a:ext cx="9969500" cy="4689475"/>
          </a:xfrm>
          <a:prstGeom prst="rect">
            <a:avLst/>
          </a:prstGeom>
          <a:noFill/>
          <a:ln w="9525">
            <a:noFill/>
            <a:miter lim="800000"/>
            <a:headEnd/>
            <a:tailEnd/>
          </a:ln>
        </p:spPr>
        <p:txBody>
          <a:bodyPr lIns="0" tIns="12700" rIns="0" bIns="0">
            <a:spAutoFit/>
          </a:bodyPr>
          <a:lstStyle/>
          <a:p>
            <a:pPr marL="298450" indent="-285750">
              <a:spcBef>
                <a:spcPts val="100"/>
              </a:spcBef>
              <a:buFont typeface="Wingdings" pitchFamily="2" charset="2"/>
              <a:buChar char=""/>
              <a:tabLst>
                <a:tab pos="298450" algn="l"/>
              </a:tabLst>
            </a:pPr>
            <a:r>
              <a:rPr lang="ru-RU" b="1">
                <a:solidFill>
                  <a:srgbClr val="1F487C"/>
                </a:solidFill>
              </a:rPr>
              <a:t>ПП РФ от 12.04.2018 № 440 </a:t>
            </a:r>
            <a:r>
              <a:rPr lang="ru-RU"/>
              <a:t>«Требования к банкам, которые вправе выдавать банковские</a:t>
            </a:r>
          </a:p>
          <a:p>
            <a:pPr marL="298450" indent="-285750">
              <a:tabLst>
                <a:tab pos="298450" algn="l"/>
              </a:tabLst>
            </a:pPr>
            <a:r>
              <a:rPr lang="ru-RU"/>
              <a:t>гарантии для обеспечения заявок и исполнения контракта» с 01.07.2018 г.</a:t>
            </a:r>
          </a:p>
          <a:p>
            <a:pPr marL="298450" indent="-285750">
              <a:tabLst>
                <a:tab pos="298450" algn="l"/>
              </a:tabLst>
            </a:pPr>
            <a:r>
              <a:rPr lang="ru-RU"/>
              <a:t>Перечень банков на сайте Минфин России  </a:t>
            </a:r>
            <a:r>
              <a:rPr lang="ru-RU" u="sng">
                <a:solidFill>
                  <a:srgbClr val="0000FF"/>
                </a:solidFill>
                <a:hlinkClick r:id="rId2"/>
              </a:rPr>
              <a:t>https://www.minfin.ru/ru/perfomance/tax_relations/policy/bankwarranty/#</a:t>
            </a:r>
            <a:endParaRPr lang="ru-RU"/>
          </a:p>
          <a:p>
            <a:pPr marL="298450" indent="-285750">
              <a:spcBef>
                <a:spcPts val="38"/>
              </a:spcBef>
              <a:tabLst>
                <a:tab pos="298450" algn="l"/>
              </a:tabLst>
            </a:pPr>
            <a:endParaRPr lang="ru-RU">
              <a:latin typeface="Times New Roman" pitchFamily="18" charset="0"/>
              <a:cs typeface="Times New Roman" pitchFamily="18" charset="0"/>
            </a:endParaRPr>
          </a:p>
          <a:p>
            <a:pPr marL="298450" indent="-285750">
              <a:buFont typeface="Wingdings" pitchFamily="2" charset="2"/>
              <a:buChar char=""/>
              <a:tabLst>
                <a:tab pos="298450" algn="l"/>
              </a:tabLst>
            </a:pPr>
            <a:r>
              <a:rPr lang="ru-RU" b="1"/>
              <a:t>Специальные счета:</a:t>
            </a:r>
            <a:endParaRPr lang="ru-RU"/>
          </a:p>
          <a:p>
            <a:pPr marL="298450" indent="-285750">
              <a:buFontTx/>
              <a:buChar char="-"/>
              <a:tabLst>
                <a:tab pos="298450" algn="l"/>
              </a:tabLst>
            </a:pPr>
            <a:r>
              <a:rPr lang="ru-RU"/>
              <a:t>обеспечения заявок, вносятся участниками закупок на специальные счета, открытые ими  в банках, перечень которых устанавливается Правительством Российской Федерации</a:t>
            </a:r>
          </a:p>
          <a:p>
            <a:pPr marL="298450" indent="-285750">
              <a:buFontTx/>
              <a:buChar char="-"/>
              <a:tabLst>
                <a:tab pos="298450" algn="l"/>
              </a:tabLst>
            </a:pPr>
            <a:r>
              <a:rPr lang="ru-RU"/>
              <a:t>требования к договору специального счета, к порядку использования имеющегося у  участника закупки банковского счета в качестве специального счета устанавливаются  Правительством Российской Федерации</a:t>
            </a:r>
          </a:p>
          <a:p>
            <a:pPr marL="298450" indent="-285750">
              <a:buFontTx/>
              <a:buChar char="-"/>
              <a:tabLst>
                <a:tab pos="298450" algn="l"/>
              </a:tabLst>
            </a:pPr>
            <a:r>
              <a:rPr lang="ru-RU"/>
              <a:t>каждый оператор электронной площадки заключает соглашения о взаимодействии с  каждым из банков, включенных в установленный Правительством Российской Федерации</a:t>
            </a:r>
          </a:p>
          <a:p>
            <a:pPr marL="298450" indent="-285750">
              <a:buFontTx/>
              <a:buChar char="-"/>
              <a:tabLst>
                <a:tab pos="298450" algn="l"/>
              </a:tabLst>
            </a:pPr>
            <a:r>
              <a:rPr lang="ru-RU"/>
              <a:t>Требования к условиям таких соглашений определяются Правительством Российской  Федерации</a:t>
            </a:r>
          </a:p>
          <a:p>
            <a:pPr marL="298450" indent="-285750">
              <a:buFontTx/>
              <a:buChar char="-"/>
              <a:tabLst>
                <a:tab pos="298450" algn="l"/>
              </a:tabLst>
            </a:pPr>
            <a:r>
              <a:rPr lang="ru-RU"/>
              <a:t>Банк вправе открывать специальные счета участникам закупок только после заключения</a:t>
            </a:r>
          </a:p>
          <a:p>
            <a:pPr marL="298450" indent="-285750">
              <a:tabLst>
                <a:tab pos="298450" algn="l"/>
              </a:tabLst>
            </a:pPr>
            <a:r>
              <a:rPr lang="ru-RU"/>
              <a:t>соглашений о взаимодействии с каждым из операторов электронной площадки.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25602"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2832100" y="457200"/>
            <a:ext cx="4565650" cy="528638"/>
          </a:xfrm>
        </p:spPr>
        <p:txBody>
          <a:bodyPr tIns="12700" rtlCol="0"/>
          <a:lstStyle/>
          <a:p>
            <a:pPr marL="12700" eaLnBrk="1" fontAlgn="auto" hangingPunct="1">
              <a:spcBef>
                <a:spcPts val="100"/>
              </a:spcBef>
              <a:spcAft>
                <a:spcPts val="0"/>
              </a:spcAft>
              <a:defRPr/>
            </a:pPr>
            <a:r>
              <a:rPr spc="-5" dirty="0">
                <a:solidFill>
                  <a:srgbClr val="006284"/>
                </a:solidFill>
              </a:rPr>
              <a:t>Электронные</a:t>
            </a:r>
            <a:r>
              <a:rPr spc="-80" dirty="0">
                <a:solidFill>
                  <a:srgbClr val="006284"/>
                </a:solidFill>
              </a:rPr>
              <a:t> </a:t>
            </a:r>
            <a:r>
              <a:rPr spc="-5" dirty="0">
                <a:solidFill>
                  <a:srgbClr val="006284"/>
                </a:solidFill>
              </a:rPr>
              <a:t>закупки</a:t>
            </a:r>
          </a:p>
        </p:txBody>
      </p:sp>
      <p:sp>
        <p:nvSpPr>
          <p:cNvPr id="25604" name="object 7"/>
          <p:cNvSpPr>
            <a:spLocks noGrp="1"/>
          </p:cNvSpPr>
          <p:nvPr>
            <p:ph type="sldNum" sz="quarter" idx="12"/>
          </p:nvPr>
        </p:nvSpPr>
        <p:spPr bwMode="auto">
          <a:noFill/>
          <a:ln>
            <a:miter lim="800000"/>
            <a:headEnd/>
            <a:tailEnd/>
          </a:ln>
        </p:spPr>
        <p:txBody>
          <a:bodyPr/>
          <a:lstStyle/>
          <a:p>
            <a:pPr marL="25400"/>
            <a:fld id="{29D4710D-9059-4A96-A714-855EB7567B36}" type="slidenum">
              <a:rPr lang="ru-RU" smtClean="0"/>
              <a:pPr marL="25400"/>
              <a:t>19</a:t>
            </a:fld>
            <a:endParaRPr lang="ru-RU" smtClean="0"/>
          </a:p>
        </p:txBody>
      </p:sp>
      <p:sp>
        <p:nvSpPr>
          <p:cNvPr id="25605" name="object 6"/>
          <p:cNvSpPr txBox="1">
            <a:spLocks noChangeArrowheads="1"/>
          </p:cNvSpPr>
          <p:nvPr/>
        </p:nvSpPr>
        <p:spPr bwMode="auto">
          <a:xfrm>
            <a:off x="549275" y="1825625"/>
            <a:ext cx="9626600" cy="3430588"/>
          </a:xfrm>
          <a:prstGeom prst="rect">
            <a:avLst/>
          </a:prstGeom>
          <a:noFill/>
          <a:ln w="9525">
            <a:noFill/>
            <a:miter lim="800000"/>
            <a:headEnd/>
            <a:tailEnd/>
          </a:ln>
        </p:spPr>
        <p:txBody>
          <a:bodyPr lIns="0" tIns="13335" rIns="0" bIns="0">
            <a:spAutoFit/>
          </a:bodyPr>
          <a:lstStyle/>
          <a:p>
            <a:pPr marL="298450" indent="-285750">
              <a:spcBef>
                <a:spcPts val="100"/>
              </a:spcBef>
              <a:buFont typeface="Wingdings" pitchFamily="2" charset="2"/>
              <a:buChar char=""/>
              <a:tabLst>
                <a:tab pos="298450" algn="l"/>
              </a:tabLst>
            </a:pPr>
            <a:r>
              <a:rPr lang="ru-RU" sz="2000" b="1"/>
              <a:t>Все конкурентные способы закупки предусматривают возможность  проведения их в электронной форме, в т.ч. закрытые</a:t>
            </a:r>
            <a:endParaRPr lang="ru-RU" sz="2000"/>
          </a:p>
          <a:p>
            <a:pPr marL="298450" indent="-285750">
              <a:spcBef>
                <a:spcPts val="38"/>
              </a:spcBef>
              <a:buFont typeface="Wingdings" pitchFamily="2" charset="2"/>
              <a:buChar char=""/>
              <a:tabLst>
                <a:tab pos="298450" algn="l"/>
              </a:tabLst>
            </a:pPr>
            <a:endParaRPr lang="ru-RU" sz="2000">
              <a:latin typeface="Times New Roman" pitchFamily="18" charset="0"/>
              <a:cs typeface="Times New Roman" pitchFamily="18" charset="0"/>
            </a:endParaRPr>
          </a:p>
          <a:p>
            <a:pPr marL="298450" indent="-285750">
              <a:spcBef>
                <a:spcPts val="50"/>
              </a:spcBef>
              <a:tabLst>
                <a:tab pos="298450" algn="l"/>
              </a:tabLst>
            </a:pPr>
            <a:endParaRPr lang="ru-RU" sz="2000">
              <a:latin typeface="Times New Roman" pitchFamily="18" charset="0"/>
              <a:cs typeface="Times New Roman" pitchFamily="18" charset="0"/>
            </a:endParaRPr>
          </a:p>
          <a:p>
            <a:pPr marL="298450" indent="-285750">
              <a:buFont typeface="Wingdings" pitchFamily="2" charset="2"/>
              <a:buChar char=""/>
              <a:tabLst>
                <a:tab pos="298450" algn="l"/>
              </a:tabLst>
            </a:pPr>
            <a:r>
              <a:rPr lang="ru-RU" sz="2000"/>
              <a:t>ч. 43 ст. 112 </a:t>
            </a:r>
            <a:r>
              <a:rPr lang="ru-RU" sz="2000">
                <a:solidFill>
                  <a:srgbClr val="FF0000"/>
                </a:solidFill>
              </a:rPr>
              <a:t>с 01.07.2018 г. </a:t>
            </a:r>
            <a:r>
              <a:rPr lang="ru-RU" sz="2000"/>
              <a:t>– электронные закупки </a:t>
            </a:r>
            <a:r>
              <a:rPr lang="ru-RU" sz="2000">
                <a:solidFill>
                  <a:srgbClr val="FF0000"/>
                </a:solidFill>
              </a:rPr>
              <a:t>право </a:t>
            </a:r>
            <a:r>
              <a:rPr lang="ru-RU" sz="2000"/>
              <a:t>заказчика</a:t>
            </a:r>
          </a:p>
          <a:p>
            <a:pPr marL="298450" indent="-285750">
              <a:spcBef>
                <a:spcPts val="50"/>
              </a:spcBef>
              <a:buFont typeface="Wingdings" pitchFamily="2" charset="2"/>
              <a:buChar char=""/>
              <a:tabLst>
                <a:tab pos="298450" algn="l"/>
              </a:tabLst>
            </a:pPr>
            <a:endParaRPr lang="ru-RU" sz="2000">
              <a:latin typeface="Times New Roman" pitchFamily="18" charset="0"/>
              <a:cs typeface="Times New Roman" pitchFamily="18" charset="0"/>
            </a:endParaRPr>
          </a:p>
          <a:p>
            <a:pPr marL="298450" indent="-285750">
              <a:buFont typeface="Wingdings" pitchFamily="2" charset="2"/>
              <a:buChar char=""/>
              <a:tabLst>
                <a:tab pos="298450" algn="l"/>
              </a:tabLst>
            </a:pPr>
            <a:r>
              <a:rPr lang="ru-RU" sz="2000"/>
              <a:t>ч. 43 ст. 112 </a:t>
            </a:r>
            <a:r>
              <a:rPr lang="ru-RU" sz="2000">
                <a:solidFill>
                  <a:srgbClr val="FF0000"/>
                </a:solidFill>
              </a:rPr>
              <a:t>с 01.01.2019 г. </a:t>
            </a:r>
            <a:r>
              <a:rPr lang="ru-RU" sz="2000"/>
              <a:t>– электронные закупки </a:t>
            </a:r>
            <a:r>
              <a:rPr lang="ru-RU" sz="2000">
                <a:solidFill>
                  <a:srgbClr val="FF0000"/>
                </a:solidFill>
              </a:rPr>
              <a:t>обязанность </a:t>
            </a:r>
            <a:r>
              <a:rPr lang="ru-RU" sz="2000"/>
              <a:t>заказчика</a:t>
            </a:r>
          </a:p>
          <a:p>
            <a:pPr marL="298450" indent="-285750">
              <a:spcBef>
                <a:spcPts val="38"/>
              </a:spcBef>
              <a:buFont typeface="Wingdings" pitchFamily="2" charset="2"/>
              <a:buChar char=""/>
              <a:tabLst>
                <a:tab pos="298450" algn="l"/>
              </a:tabLst>
            </a:pPr>
            <a:endParaRPr lang="ru-RU" sz="2000">
              <a:latin typeface="Times New Roman" pitchFamily="18" charset="0"/>
              <a:cs typeface="Times New Roman" pitchFamily="18" charset="0"/>
            </a:endParaRPr>
          </a:p>
          <a:p>
            <a:pPr marL="298450" indent="-285750">
              <a:buFont typeface="Wingdings" pitchFamily="2" charset="2"/>
              <a:buChar char=""/>
              <a:tabLst>
                <a:tab pos="298450" algn="l"/>
              </a:tabLst>
            </a:pPr>
            <a:r>
              <a:rPr lang="ru-RU" sz="2000"/>
              <a:t>До отбора новых площадок работаем на ранее отобранных. </a:t>
            </a:r>
            <a:r>
              <a:rPr lang="ru-RU" sz="2000" b="1"/>
              <a:t>С 01.07.2018 по  01.01.2019 аккредитация участников закупок в рамках ст. 61 Закона № 44-  ФЗ.</a:t>
            </a:r>
            <a:endParaRPr lang="ru-RU"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2332038" y="355600"/>
            <a:ext cx="6035675" cy="528638"/>
          </a:xfrm>
        </p:spPr>
        <p:txBody>
          <a:bodyPr tIns="12700" rtlCol="0"/>
          <a:lstStyle/>
          <a:p>
            <a:pPr marL="12700" eaLnBrk="1" fontAlgn="auto" hangingPunct="1">
              <a:spcBef>
                <a:spcPts val="100"/>
              </a:spcBef>
              <a:spcAft>
                <a:spcPts val="0"/>
              </a:spcAft>
              <a:defRPr/>
            </a:pPr>
            <a:r>
              <a:rPr dirty="0">
                <a:solidFill>
                  <a:srgbClr val="006284"/>
                </a:solidFill>
              </a:rPr>
              <a:t>ИЗМЕНЕНИЯ В </a:t>
            </a:r>
            <a:r>
              <a:rPr spc="-5" dirty="0">
                <a:solidFill>
                  <a:srgbClr val="006284"/>
                </a:solidFill>
              </a:rPr>
              <a:t>ЗАКОН</a:t>
            </a:r>
            <a:r>
              <a:rPr spc="-75" dirty="0">
                <a:solidFill>
                  <a:srgbClr val="006284"/>
                </a:solidFill>
              </a:rPr>
              <a:t> </a:t>
            </a:r>
            <a:r>
              <a:rPr spc="-5" dirty="0">
                <a:solidFill>
                  <a:srgbClr val="006284"/>
                </a:solidFill>
              </a:rPr>
              <a:t>44-ФЗ</a:t>
            </a:r>
          </a:p>
        </p:txBody>
      </p:sp>
      <p:graphicFrame>
        <p:nvGraphicFramePr>
          <p:cNvPr id="6" name="object 6"/>
          <p:cNvGraphicFramePr>
            <a:graphicFrameLocks noGrp="1"/>
          </p:cNvGraphicFramePr>
          <p:nvPr/>
        </p:nvGraphicFramePr>
        <p:xfrm>
          <a:off x="14288" y="1485900"/>
          <a:ext cx="10669587" cy="4762500"/>
        </p:xfrm>
        <a:graphic>
          <a:graphicData uri="http://schemas.openxmlformats.org/drawingml/2006/table">
            <a:tbl>
              <a:tblPr/>
              <a:tblGrid>
                <a:gridCol w="1516062"/>
                <a:gridCol w="1524000"/>
                <a:gridCol w="7629525"/>
              </a:tblGrid>
              <a:tr h="123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w="19050" cap="flat" cmpd="sng" algn="ctr">
                      <a:solidFill>
                        <a:srgbClr val="006284"/>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w="19050" cap="flat" cmpd="sng" algn="ctr">
                      <a:solidFill>
                        <a:srgbClr val="006284"/>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w="19050" cap="flat" cmpd="sng" algn="ctr">
                      <a:solidFill>
                        <a:srgbClr val="006284"/>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750888">
                <a:tc>
                  <a:txBody>
                    <a:bodyPr/>
                    <a:lstStyle/>
                    <a:p>
                      <a:pPr marL="276225" marR="0" lvl="0" indent="200025" algn="ctr" defTabSz="914400" rtl="0" eaLnBrk="1" fontAlgn="base" latinLnBrk="0" hangingPunct="1">
                        <a:lnSpc>
                          <a:spcPct val="100000"/>
                        </a:lnSpc>
                        <a:spcBef>
                          <a:spcPts val="275"/>
                        </a:spcBef>
                        <a:spcAft>
                          <a:spcPct val="0"/>
                        </a:spcAft>
                        <a:buClrTx/>
                        <a:buSzTx/>
                        <a:buFontTx/>
                        <a:buNone/>
                        <a:tabLst/>
                      </a:pPr>
                      <a:r>
                        <a:rPr kumimoji="0" lang="ru-RU" sz="1400" b="1" i="0" u="none" strike="noStrike" cap="none" normalizeH="0" baseline="0" smtClean="0">
                          <a:ln>
                            <a:noFill/>
                          </a:ln>
                          <a:solidFill>
                            <a:srgbClr val="FFFFFF"/>
                          </a:solidFill>
                          <a:effectLst/>
                          <a:latin typeface="Arial" charset="0"/>
                          <a:cs typeface="Arial" charset="0"/>
                        </a:rPr>
                        <a:t>ЗАКОН,  ВНОСЯЩИЙ  ИЗМЕНЕНИЯ</a:t>
                      </a:r>
                      <a:endParaRPr kumimoji="0" lang="ru-RU" sz="1400" b="0" i="0" u="none" strike="noStrike" cap="none" normalizeH="0" baseline="0" smtClean="0">
                        <a:ln>
                          <a:noFill/>
                        </a:ln>
                        <a:solidFill>
                          <a:schemeClr val="tx1"/>
                        </a:solidFill>
                        <a:effectLst/>
                        <a:latin typeface="Arial" charset="0"/>
                        <a:cs typeface="Arial" charset="0"/>
                      </a:endParaRPr>
                    </a:p>
                  </a:txBody>
                  <a:tcPr marL="0" marR="0" marT="3429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lnTlToBr>
                      <a:noFill/>
                    </a:lnTlToBr>
                    <a:lnBlToTr>
                      <a:noFill/>
                    </a:lnBlToTr>
                    <a:solidFill>
                      <a:srgbClr val="4F81BC"/>
                    </a:solidFill>
                  </a:tcPr>
                </a:tc>
                <a:tc>
                  <a:txBody>
                    <a:bodyPr/>
                    <a:lstStyle/>
                    <a:p>
                      <a:pPr marL="187325" marR="0" lvl="0" indent="366713" algn="l" defTabSz="914400" rtl="0" eaLnBrk="1" fontAlgn="base" latinLnBrk="0" hangingPunct="1">
                        <a:lnSpc>
                          <a:spcPct val="100000"/>
                        </a:lnSpc>
                        <a:spcBef>
                          <a:spcPts val="275"/>
                        </a:spcBef>
                        <a:spcAft>
                          <a:spcPct val="0"/>
                        </a:spcAft>
                        <a:buClrTx/>
                        <a:buSzTx/>
                        <a:buFontTx/>
                        <a:buNone/>
                        <a:tabLst/>
                      </a:pPr>
                      <a:r>
                        <a:rPr kumimoji="0" lang="ru-RU" sz="1400" b="1" i="0" u="none" strike="noStrike" cap="none" normalizeH="0" baseline="0" smtClean="0">
                          <a:ln>
                            <a:noFill/>
                          </a:ln>
                          <a:solidFill>
                            <a:srgbClr val="FFFFFF"/>
                          </a:solidFill>
                          <a:effectLst/>
                          <a:latin typeface="Arial" charset="0"/>
                          <a:cs typeface="Arial" charset="0"/>
                        </a:rPr>
                        <a:t>ДАТА  ВСТУПЛЕНИЯ В</a:t>
                      </a:r>
                      <a:endParaRPr kumimoji="0" lang="ru-RU" sz="1400" b="0" i="0" u="none" strike="noStrike" cap="none" normalizeH="0" baseline="0" smtClean="0">
                        <a:ln>
                          <a:noFill/>
                        </a:ln>
                        <a:solidFill>
                          <a:schemeClr val="tx1"/>
                        </a:solidFill>
                        <a:effectLst/>
                        <a:latin typeface="Arial" charset="0"/>
                        <a:cs typeface="Arial" charset="0"/>
                      </a:endParaRPr>
                    </a:p>
                    <a:p>
                      <a:pPr marL="187325" marR="0" lvl="0" indent="366713"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FFFFFF"/>
                          </a:solidFill>
                          <a:effectLst/>
                          <a:latin typeface="Arial" charset="0"/>
                          <a:cs typeface="Arial" charset="0"/>
                        </a:rPr>
                        <a:t>СИЛУ</a:t>
                      </a:r>
                      <a:endParaRPr kumimoji="0" lang="ru-RU" sz="1400" b="0" i="0" u="none" strike="noStrike" cap="none" normalizeH="0" baseline="0" smtClean="0">
                        <a:ln>
                          <a:noFill/>
                        </a:ln>
                        <a:solidFill>
                          <a:schemeClr val="tx1"/>
                        </a:solidFill>
                        <a:effectLst/>
                        <a:latin typeface="Arial" charset="0"/>
                        <a:cs typeface="Arial" charset="0"/>
                      </a:endParaRPr>
                    </a:p>
                  </a:txBody>
                  <a:tcPr marL="0" marR="0" marT="3429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lnTlToBr>
                      <a:noFill/>
                    </a:lnTlToBr>
                    <a:lnBlToTr>
                      <a:noFill/>
                    </a:lnBlToTr>
                    <a:solidFill>
                      <a:srgbClr val="4F81BC"/>
                    </a:solidFill>
                  </a:tcPr>
                </a:tc>
                <a:tc>
                  <a:txBody>
                    <a:bodyPr/>
                    <a:lstStyle/>
                    <a:p>
                      <a:pPr marL="14288" marR="0" lvl="0" indent="0" algn="ctr" defTabSz="914400" rtl="0" eaLnBrk="1" fontAlgn="base" latinLnBrk="0" hangingPunct="1">
                        <a:lnSpc>
                          <a:spcPct val="100000"/>
                        </a:lnSpc>
                        <a:spcBef>
                          <a:spcPts val="263"/>
                        </a:spcBef>
                        <a:spcAft>
                          <a:spcPct val="0"/>
                        </a:spcAft>
                        <a:buClrTx/>
                        <a:buSzTx/>
                        <a:buFontTx/>
                        <a:buNone/>
                        <a:tabLst/>
                      </a:pPr>
                      <a:r>
                        <a:rPr kumimoji="0" lang="ru-RU" sz="1600" b="1" i="0" u="none" strike="noStrike" cap="none" normalizeH="0" baseline="0" smtClean="0">
                          <a:ln>
                            <a:noFill/>
                          </a:ln>
                          <a:solidFill>
                            <a:srgbClr val="FFFFFF"/>
                          </a:solidFill>
                          <a:effectLst/>
                          <a:latin typeface="Arial" charset="0"/>
                          <a:cs typeface="Arial" charset="0"/>
                        </a:rPr>
                        <a:t>СУТЬ ИЗМЕНЕНИЙ</a:t>
                      </a:r>
                      <a:endParaRPr kumimoji="0" lang="ru-RU" sz="1600" b="0" i="0" u="none" strike="noStrike" cap="none" normalizeH="0" baseline="0" smtClean="0">
                        <a:ln>
                          <a:noFill/>
                        </a:ln>
                        <a:solidFill>
                          <a:schemeClr val="tx1"/>
                        </a:solidFill>
                        <a:effectLst/>
                        <a:latin typeface="Arial" charset="0"/>
                        <a:cs typeface="Arial" charset="0"/>
                      </a:endParaRPr>
                    </a:p>
                  </a:txBody>
                  <a:tcPr marL="0" marR="0" marT="33020" marB="0" horzOverflow="overflow">
                    <a:lnL w="12700"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lnTlToBr>
                      <a:noFill/>
                    </a:lnTlToBr>
                    <a:lnBlToTr>
                      <a:noFill/>
                    </a:lnBlToTr>
                    <a:solidFill>
                      <a:srgbClr val="4F81BC"/>
                    </a:solidFill>
                  </a:tcPr>
                </a:tc>
              </a:tr>
              <a:tr h="731838">
                <a:tc>
                  <a:txBody>
                    <a:bodyPr/>
                    <a:lstStyle/>
                    <a:p>
                      <a:pPr marL="12700" marR="0" lvl="0" indent="0" algn="ctr" defTabSz="914400" rtl="0" eaLnBrk="1" fontAlgn="base" latinLnBrk="0" hangingPunct="1">
                        <a:lnSpc>
                          <a:spcPct val="100000"/>
                        </a:lnSpc>
                        <a:spcBef>
                          <a:spcPts val="275"/>
                        </a:spcBef>
                        <a:spcAft>
                          <a:spcPct val="0"/>
                        </a:spcAft>
                        <a:buClrTx/>
                        <a:buSzTx/>
                        <a:buFontTx/>
                        <a:buNone/>
                        <a:tabLst/>
                      </a:pPr>
                      <a:r>
                        <a:rPr kumimoji="0" lang="ru-RU" sz="1400" b="1" i="0" u="none" strike="noStrike" cap="none" normalizeH="0" baseline="0" smtClean="0">
                          <a:ln>
                            <a:noFill/>
                          </a:ln>
                          <a:solidFill>
                            <a:srgbClr val="C00000"/>
                          </a:solidFill>
                          <a:effectLst/>
                          <a:latin typeface="Arial" charset="0"/>
                          <a:cs typeface="Arial" charset="0"/>
                        </a:rPr>
                        <a:t>от 29.07.2017</a:t>
                      </a:r>
                      <a:endParaRPr kumimoji="0" lang="ru-RU" sz="1400" b="0" i="0" u="none" strike="noStrike" cap="none" normalizeH="0" baseline="0" smtClean="0">
                        <a:ln>
                          <a:noFill/>
                        </a:ln>
                        <a:solidFill>
                          <a:schemeClr val="tx1"/>
                        </a:solidFill>
                        <a:effectLst/>
                        <a:latin typeface="Arial" charset="0"/>
                        <a:cs typeface="Arial" charset="0"/>
                      </a:endParaRPr>
                    </a:p>
                    <a:p>
                      <a:pPr marL="1270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C00000"/>
                          </a:solidFill>
                          <a:effectLst/>
                          <a:latin typeface="Arial" charset="0"/>
                          <a:cs typeface="Arial" charset="0"/>
                        </a:rPr>
                        <a:t>№ 267-ФЗ</a:t>
                      </a:r>
                      <a:endParaRPr kumimoji="0" lang="ru-RU" sz="1400" b="0" i="0" u="none" strike="noStrike" cap="none" normalizeH="0" baseline="0" smtClean="0">
                        <a:ln>
                          <a:noFill/>
                        </a:ln>
                        <a:solidFill>
                          <a:schemeClr val="tx1"/>
                        </a:solidFill>
                        <a:effectLst/>
                        <a:latin typeface="Arial" charset="0"/>
                        <a:cs typeface="Arial" charset="0"/>
                      </a:endParaRPr>
                    </a:p>
                    <a:p>
                      <a:pPr marL="1270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C00000"/>
                          </a:solidFill>
                          <a:effectLst/>
                          <a:latin typeface="Arial" charset="0"/>
                          <a:cs typeface="Arial" charset="0"/>
                        </a:rPr>
                        <a:t>(ред.29.12.2017)</a:t>
                      </a:r>
                      <a:endParaRPr kumimoji="0" lang="ru-RU" sz="1400" b="0" i="0" u="none" strike="noStrike" cap="none" normalizeH="0" baseline="0" smtClean="0">
                        <a:ln>
                          <a:noFill/>
                        </a:ln>
                        <a:solidFill>
                          <a:schemeClr val="tx1"/>
                        </a:solidFill>
                        <a:effectLst/>
                        <a:latin typeface="Arial" charset="0"/>
                        <a:cs typeface="Arial" charset="0"/>
                      </a:endParaRPr>
                    </a:p>
                  </a:txBody>
                  <a:tcPr marL="0" marR="0" marT="3429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9525" marR="0" lvl="0" indent="0" algn="ctr" defTabSz="914400" rtl="0" eaLnBrk="1" fontAlgn="base" latinLnBrk="0" hangingPunct="1">
                        <a:lnSpc>
                          <a:spcPct val="100000"/>
                        </a:lnSpc>
                        <a:spcBef>
                          <a:spcPts val="275"/>
                        </a:spcBef>
                        <a:spcAft>
                          <a:spcPct val="0"/>
                        </a:spcAft>
                        <a:buClrTx/>
                        <a:buSzTx/>
                        <a:buFontTx/>
                        <a:buNone/>
                        <a:tabLst/>
                      </a:pPr>
                      <a:r>
                        <a:rPr kumimoji="0" lang="ru-RU" sz="1400" b="1" i="0" u="none" strike="noStrike" cap="none" normalizeH="0" baseline="0" smtClean="0">
                          <a:ln>
                            <a:noFill/>
                          </a:ln>
                          <a:solidFill>
                            <a:srgbClr val="C00000"/>
                          </a:solidFill>
                          <a:effectLst/>
                          <a:latin typeface="Arial" charset="0"/>
                          <a:cs typeface="Arial" charset="0"/>
                        </a:rPr>
                        <a:t>01.06.2018</a:t>
                      </a:r>
                      <a:endParaRPr kumimoji="0" lang="ru-RU" sz="1400" b="0" i="0" u="none" strike="noStrike" cap="none" normalizeH="0" baseline="0" smtClean="0">
                        <a:ln>
                          <a:noFill/>
                        </a:ln>
                        <a:solidFill>
                          <a:schemeClr val="tx1"/>
                        </a:solidFill>
                        <a:effectLst/>
                        <a:latin typeface="Arial" charset="0"/>
                        <a:cs typeface="Arial" charset="0"/>
                      </a:endParaRPr>
                    </a:p>
                  </a:txBody>
                  <a:tcPr marL="0" marR="0" marT="3429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2197100" marR="0" lvl="0" indent="-1209675" algn="l" defTabSz="914400" rtl="0" eaLnBrk="1" fontAlgn="base" latinLnBrk="0" hangingPunct="1">
                        <a:lnSpc>
                          <a:spcPct val="100000"/>
                        </a:lnSpc>
                        <a:spcBef>
                          <a:spcPts val="263"/>
                        </a:spcBef>
                        <a:spcAft>
                          <a:spcPct val="0"/>
                        </a:spcAft>
                        <a:buClrTx/>
                        <a:buSzTx/>
                        <a:buFontTx/>
                        <a:buNone/>
                        <a:tabLst/>
                      </a:pPr>
                      <a:r>
                        <a:rPr kumimoji="0" lang="ru-RU" sz="1600" b="1" i="0" u="none" strike="noStrike" cap="none" normalizeH="0" baseline="0" smtClean="0">
                          <a:ln>
                            <a:noFill/>
                          </a:ln>
                          <a:solidFill>
                            <a:srgbClr val="C00000"/>
                          </a:solidFill>
                          <a:effectLst/>
                          <a:latin typeface="Arial" charset="0"/>
                          <a:cs typeface="Arial" charset="0"/>
                        </a:rPr>
                        <a:t>Новые требования к банкам, выдающим банковские гарантии*  (ч. 1.1 и ч. 1.2 ст. 45 Закона № 44-ФЗ)</a:t>
                      </a:r>
                      <a:endParaRPr kumimoji="0" lang="ru-RU" sz="1600" b="0" i="0" u="none" strike="noStrike" cap="none" normalizeH="0" baseline="0" smtClean="0">
                        <a:ln>
                          <a:noFill/>
                        </a:ln>
                        <a:solidFill>
                          <a:schemeClr val="tx1"/>
                        </a:solidFill>
                        <a:effectLst/>
                        <a:latin typeface="Arial" charset="0"/>
                        <a:cs typeface="Arial" charset="0"/>
                      </a:endParaRPr>
                    </a:p>
                  </a:txBody>
                  <a:tcPr marL="0" marR="0" marT="33655" marB="0" horzOverflow="overflow">
                    <a:lnL w="12700"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r>
              <a:tr h="577850">
                <a:tc>
                  <a:txBody>
                    <a:bodyPr/>
                    <a:lstStyle/>
                    <a:p>
                      <a:pPr marL="11113" marR="0" lvl="0" indent="0" algn="ctr" defTabSz="914400" rtl="0" eaLnBrk="1" fontAlgn="base" latinLnBrk="0" hangingPunct="1">
                        <a:lnSpc>
                          <a:spcPct val="100000"/>
                        </a:lnSpc>
                        <a:spcBef>
                          <a:spcPts val="275"/>
                        </a:spcBef>
                        <a:spcAft>
                          <a:spcPct val="0"/>
                        </a:spcAft>
                        <a:buClrTx/>
                        <a:buSzTx/>
                        <a:buFontTx/>
                        <a:buNone/>
                        <a:tabLst/>
                      </a:pPr>
                      <a:r>
                        <a:rPr kumimoji="0" lang="ru-RU" sz="1400" b="0" i="0" u="none" strike="noStrike" cap="none" normalizeH="0" baseline="0" smtClean="0">
                          <a:ln>
                            <a:noFill/>
                          </a:ln>
                          <a:solidFill>
                            <a:schemeClr val="tx1"/>
                          </a:solidFill>
                          <a:effectLst/>
                          <a:latin typeface="Trebuchet MS" pitchFamily="34" charset="0"/>
                          <a:cs typeface="Arial" charset="0"/>
                        </a:rPr>
                        <a:t>от 31.12.2017</a:t>
                      </a:r>
                    </a:p>
                    <a:p>
                      <a:pPr marL="11113"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rebuchet MS" pitchFamily="34" charset="0"/>
                          <a:cs typeface="Arial" charset="0"/>
                        </a:rPr>
                        <a:t>№ 503-ФЗ</a:t>
                      </a:r>
                    </a:p>
                  </a:txBody>
                  <a:tcPr marL="0" marR="0" marT="3429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7E8"/>
                    </a:solidFill>
                  </a:tcPr>
                </a:tc>
                <a:tc>
                  <a:txBody>
                    <a:bodyPr/>
                    <a:lstStyle/>
                    <a:p>
                      <a:pPr marL="11113" marR="0" lvl="0" indent="0" algn="ctr" defTabSz="914400" rtl="0" eaLnBrk="1" fontAlgn="base" latinLnBrk="0" hangingPunct="1">
                        <a:lnSpc>
                          <a:spcPct val="100000"/>
                        </a:lnSpc>
                        <a:spcBef>
                          <a:spcPts val="275"/>
                        </a:spcBef>
                        <a:spcAft>
                          <a:spcPct val="0"/>
                        </a:spcAft>
                        <a:buClrTx/>
                        <a:buSzTx/>
                        <a:buFontTx/>
                        <a:buNone/>
                        <a:tabLst/>
                      </a:pPr>
                      <a:r>
                        <a:rPr kumimoji="0" lang="ru-RU" sz="1400" b="0" i="0" u="none" strike="noStrike" cap="none" normalizeH="0" baseline="0" smtClean="0">
                          <a:ln>
                            <a:noFill/>
                          </a:ln>
                          <a:solidFill>
                            <a:schemeClr val="tx1"/>
                          </a:solidFill>
                          <a:effectLst/>
                          <a:latin typeface="Trebuchet MS" pitchFamily="34" charset="0"/>
                          <a:cs typeface="Arial" charset="0"/>
                        </a:rPr>
                        <a:t>31.12.2017</a:t>
                      </a:r>
                    </a:p>
                  </a:txBody>
                  <a:tcPr marL="0" marR="0" marT="3429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7E8"/>
                    </a:solidFill>
                  </a:tcPr>
                </a:tc>
                <a:tc>
                  <a:txBody>
                    <a:bodyPr/>
                    <a:lstStyle/>
                    <a:p>
                      <a:pPr marL="2395538" marR="0" lvl="0" indent="-1590675" algn="l" defTabSz="914400" rtl="0" eaLnBrk="1" fontAlgn="base" latinLnBrk="0" hangingPunct="1">
                        <a:lnSpc>
                          <a:spcPct val="100000"/>
                        </a:lnSpc>
                        <a:spcBef>
                          <a:spcPts val="263"/>
                        </a:spcBef>
                        <a:spcAft>
                          <a:spcPct val="0"/>
                        </a:spcAft>
                        <a:buClrTx/>
                        <a:buSzTx/>
                        <a:buFontTx/>
                        <a:buNone/>
                        <a:tabLst/>
                      </a:pPr>
                      <a:r>
                        <a:rPr kumimoji="0" lang="ru-RU" sz="1600" b="0" i="0" u="none" strike="noStrike" cap="none" normalizeH="0" baseline="0" smtClean="0">
                          <a:ln>
                            <a:noFill/>
                          </a:ln>
                          <a:solidFill>
                            <a:schemeClr val="tx1"/>
                          </a:solidFill>
                          <a:effectLst/>
                          <a:latin typeface="Trebuchet MS" pitchFamily="34" charset="0"/>
                          <a:cs typeface="Arial" charset="0"/>
                        </a:rPr>
                        <a:t>Пункт 8 ч. 1 ст. 93 Закона № 44-ФЗ дополнен услугами по обращению  с твердыми бытовыми отходами</a:t>
                      </a:r>
                    </a:p>
                  </a:txBody>
                  <a:tcPr marL="0" marR="0" marT="33655" marB="0" horzOverflow="overflow">
                    <a:lnL w="12700"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7E8"/>
                    </a:solidFill>
                  </a:tcPr>
                </a:tc>
              </a:tr>
              <a:tr h="944563">
                <a:tc>
                  <a:txBody>
                    <a:bodyPr/>
                    <a:lstStyle/>
                    <a:p>
                      <a:pPr marL="12700" marR="0" lvl="0" indent="0" algn="ctr" defTabSz="914400" rtl="0" eaLnBrk="1" fontAlgn="base" latinLnBrk="0" hangingPunct="1">
                        <a:lnSpc>
                          <a:spcPct val="100000"/>
                        </a:lnSpc>
                        <a:spcBef>
                          <a:spcPts val="275"/>
                        </a:spcBef>
                        <a:spcAft>
                          <a:spcPct val="0"/>
                        </a:spcAft>
                        <a:buClrTx/>
                        <a:buSzTx/>
                        <a:buFontTx/>
                        <a:buNone/>
                        <a:tabLst/>
                      </a:pPr>
                      <a:r>
                        <a:rPr kumimoji="0" lang="ru-RU" sz="1400" b="1" i="0" u="none" strike="noStrike" cap="none" normalizeH="0" baseline="0" smtClean="0">
                          <a:ln>
                            <a:noFill/>
                          </a:ln>
                          <a:solidFill>
                            <a:srgbClr val="C00000"/>
                          </a:solidFill>
                          <a:effectLst/>
                          <a:latin typeface="Arial" charset="0"/>
                          <a:cs typeface="Arial" charset="0"/>
                        </a:rPr>
                        <a:t>от 31.12.2017</a:t>
                      </a:r>
                      <a:endParaRPr kumimoji="0" lang="ru-RU" sz="1400" b="0" i="0" u="none" strike="noStrike" cap="none" normalizeH="0" baseline="0" smtClean="0">
                        <a:ln>
                          <a:noFill/>
                        </a:ln>
                        <a:solidFill>
                          <a:schemeClr val="tx1"/>
                        </a:solidFill>
                        <a:effectLst/>
                        <a:latin typeface="Arial" charset="0"/>
                        <a:cs typeface="Arial" charset="0"/>
                      </a:endParaRPr>
                    </a:p>
                    <a:p>
                      <a:pPr marL="1270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C00000"/>
                          </a:solidFill>
                          <a:effectLst/>
                          <a:latin typeface="Arial" charset="0"/>
                          <a:cs typeface="Arial" charset="0"/>
                        </a:rPr>
                        <a:t>№ 504-ФЗ</a:t>
                      </a:r>
                      <a:endParaRPr kumimoji="0" lang="ru-RU" sz="1400" b="0" i="0" u="none" strike="noStrike" cap="none" normalizeH="0" baseline="0" smtClean="0">
                        <a:ln>
                          <a:noFill/>
                        </a:ln>
                        <a:solidFill>
                          <a:schemeClr val="tx1"/>
                        </a:solidFill>
                        <a:effectLst/>
                        <a:latin typeface="Arial" charset="0"/>
                        <a:cs typeface="Arial" charset="0"/>
                      </a:endParaRPr>
                    </a:p>
                  </a:txBody>
                  <a:tcPr marL="0" marR="0" marT="3492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231775" marR="0" lvl="0" indent="0" algn="l" defTabSz="914400" rtl="0" eaLnBrk="1" fontAlgn="base" latinLnBrk="0" hangingPunct="1">
                        <a:lnSpc>
                          <a:spcPct val="100000"/>
                        </a:lnSpc>
                        <a:spcBef>
                          <a:spcPts val="275"/>
                        </a:spcBef>
                        <a:spcAft>
                          <a:spcPct val="0"/>
                        </a:spcAft>
                        <a:buClrTx/>
                        <a:buSzTx/>
                        <a:buFontTx/>
                        <a:buNone/>
                        <a:tabLst/>
                      </a:pPr>
                      <a:r>
                        <a:rPr kumimoji="0" lang="ru-RU" sz="1400" b="1" i="0" u="none" strike="noStrike" cap="none" normalizeH="0" baseline="0" smtClean="0">
                          <a:ln>
                            <a:noFill/>
                          </a:ln>
                          <a:solidFill>
                            <a:srgbClr val="C00000"/>
                          </a:solidFill>
                          <a:effectLst/>
                          <a:latin typeface="Arial" charset="0"/>
                          <a:cs typeface="Arial" charset="0"/>
                        </a:rPr>
                        <a:t>01.07.2018, за</a:t>
                      </a:r>
                      <a:endParaRPr kumimoji="0" lang="ru-RU" sz="1400" b="0" i="0" u="none" strike="noStrike" cap="none" normalizeH="0" baseline="0" smtClean="0">
                        <a:ln>
                          <a:noFill/>
                        </a:ln>
                        <a:solidFill>
                          <a:schemeClr val="tx1"/>
                        </a:solidFill>
                        <a:effectLst/>
                        <a:latin typeface="Arial" charset="0"/>
                        <a:cs typeface="Arial" charset="0"/>
                      </a:endParaRPr>
                    </a:p>
                    <a:p>
                      <a:pPr marL="231775"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C00000"/>
                          </a:solidFill>
                          <a:effectLst/>
                          <a:latin typeface="Arial" charset="0"/>
                          <a:cs typeface="Arial" charset="0"/>
                        </a:rPr>
                        <a:t>исключением  отдельных  положений</a:t>
                      </a:r>
                      <a:endParaRPr kumimoji="0" lang="ru-RU" sz="1400" b="0" i="0" u="none" strike="noStrike" cap="none" normalizeH="0" baseline="0" smtClean="0">
                        <a:ln>
                          <a:noFill/>
                        </a:ln>
                        <a:solidFill>
                          <a:schemeClr val="tx1"/>
                        </a:solidFill>
                        <a:effectLst/>
                        <a:latin typeface="Arial" charset="0"/>
                        <a:cs typeface="Arial" charset="0"/>
                      </a:endParaRPr>
                    </a:p>
                  </a:txBody>
                  <a:tcPr marL="0" marR="0" marT="3492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12700" marR="0" lvl="0" indent="0" algn="ctr" defTabSz="914400" rtl="0" eaLnBrk="1" fontAlgn="base" latinLnBrk="0" hangingPunct="1">
                        <a:lnSpc>
                          <a:spcPct val="100000"/>
                        </a:lnSpc>
                        <a:spcBef>
                          <a:spcPts val="263"/>
                        </a:spcBef>
                        <a:spcAft>
                          <a:spcPct val="0"/>
                        </a:spcAft>
                        <a:buClrTx/>
                        <a:buSzTx/>
                        <a:buFontTx/>
                        <a:buNone/>
                        <a:tabLst/>
                      </a:pPr>
                      <a:r>
                        <a:rPr kumimoji="0" lang="ru-RU" sz="1600" b="1" i="0" u="none" strike="noStrike" cap="none" normalizeH="0" baseline="0" smtClean="0">
                          <a:ln>
                            <a:noFill/>
                          </a:ln>
                          <a:solidFill>
                            <a:srgbClr val="C00000"/>
                          </a:solidFill>
                          <a:effectLst/>
                          <a:latin typeface="Arial" charset="0"/>
                          <a:cs typeface="Arial" charset="0"/>
                        </a:rPr>
                        <a:t>Основной перечень изменений (в т.ч. электронные способы закупок)</a:t>
                      </a:r>
                      <a:endParaRPr kumimoji="0" lang="ru-RU" sz="1600" b="0" i="0" u="none" strike="noStrike" cap="none" normalizeH="0" baseline="0" smtClean="0">
                        <a:ln>
                          <a:noFill/>
                        </a:ln>
                        <a:solidFill>
                          <a:schemeClr val="tx1"/>
                        </a:solidFill>
                        <a:effectLst/>
                        <a:latin typeface="Arial" charset="0"/>
                        <a:cs typeface="Arial" charset="0"/>
                      </a:endParaRPr>
                    </a:p>
                  </a:txBody>
                  <a:tcPr marL="0" marR="0" marT="33655" marB="0" horzOverflow="overflow">
                    <a:lnL w="12700"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r>
              <a:tr h="1308100">
                <a:tc>
                  <a:txBody>
                    <a:bodyPr/>
                    <a:lstStyle/>
                    <a:p>
                      <a:pPr marL="496888" marR="0" lvl="0" indent="-352425" algn="l" defTabSz="914400" rtl="0" eaLnBrk="1" fontAlgn="base" latinLnBrk="0" hangingPunct="1">
                        <a:lnSpc>
                          <a:spcPct val="100000"/>
                        </a:lnSpc>
                        <a:spcBef>
                          <a:spcPts val="275"/>
                        </a:spcBef>
                        <a:spcAft>
                          <a:spcPct val="0"/>
                        </a:spcAft>
                        <a:buClrTx/>
                        <a:buSzTx/>
                        <a:buFontTx/>
                        <a:buNone/>
                        <a:tabLst/>
                      </a:pPr>
                      <a:r>
                        <a:rPr kumimoji="0" lang="ru-RU" sz="1400" b="0" i="0" u="none" strike="noStrike" cap="none" normalizeH="0" baseline="0" smtClean="0">
                          <a:ln>
                            <a:noFill/>
                          </a:ln>
                          <a:solidFill>
                            <a:schemeClr val="tx1"/>
                          </a:solidFill>
                          <a:effectLst/>
                          <a:latin typeface="Trebuchet MS" pitchFamily="34" charset="0"/>
                          <a:cs typeface="Arial" charset="0"/>
                        </a:rPr>
                        <a:t>от 23.04.2018 №  108-ФЗ</a:t>
                      </a:r>
                    </a:p>
                  </a:txBody>
                  <a:tcPr marL="0" marR="0" marT="3492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361950" marR="0" lvl="0" indent="0" algn="l" defTabSz="914400" rtl="0" eaLnBrk="1" fontAlgn="base" latinLnBrk="0" hangingPunct="1">
                        <a:lnSpc>
                          <a:spcPct val="100000"/>
                        </a:lnSpc>
                        <a:spcBef>
                          <a:spcPts val="275"/>
                        </a:spcBef>
                        <a:spcAft>
                          <a:spcPct val="0"/>
                        </a:spcAft>
                        <a:buClrTx/>
                        <a:buSzTx/>
                        <a:buFontTx/>
                        <a:buNone/>
                        <a:tabLst/>
                      </a:pPr>
                      <a:r>
                        <a:rPr kumimoji="0" lang="ru-RU" sz="1400" b="0" i="0" u="none" strike="noStrike" cap="none" normalizeH="0" baseline="0" smtClean="0">
                          <a:ln>
                            <a:noFill/>
                          </a:ln>
                          <a:solidFill>
                            <a:schemeClr val="tx1"/>
                          </a:solidFill>
                          <a:effectLst/>
                          <a:latin typeface="Trebuchet MS" pitchFamily="34" charset="0"/>
                          <a:cs typeface="Arial" charset="0"/>
                        </a:rPr>
                        <a:t>04.05.2018</a:t>
                      </a:r>
                    </a:p>
                    <a:p>
                      <a:pPr marL="361950" marR="0" lvl="0" indent="0" algn="l"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361950" marR="0" lvl="0" indent="0" algn="l"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361950" marR="0" lvl="0" indent="0" algn="l" defTabSz="914400" rtl="0" eaLnBrk="1" fontAlgn="base" latinLnBrk="0" hangingPunct="1">
                        <a:lnSpc>
                          <a:spcPct val="100000"/>
                        </a:lnSpc>
                        <a:spcBef>
                          <a:spcPts val="38"/>
                        </a:spcBef>
                        <a:spcAft>
                          <a:spcPct val="0"/>
                        </a:spcAft>
                        <a:buClrTx/>
                        <a:buSzTx/>
                        <a:buFontTx/>
                        <a:buNone/>
                        <a:tabLst/>
                      </a:pP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p>
                      <a:pPr marL="361950" marR="0" lvl="0" indent="0" algn="l"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Arial" charset="0"/>
                        <a:cs typeface="Arial" charset="0"/>
                      </a:endParaRPr>
                    </a:p>
                  </a:txBody>
                  <a:tcPr marL="0" marR="0" marT="3492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276225" marR="0" lvl="0" indent="0" algn="ctr" defTabSz="914400" rtl="0" eaLnBrk="1" fontAlgn="base" latinLnBrk="0" hangingPunct="1">
                        <a:lnSpc>
                          <a:spcPct val="100000"/>
                        </a:lnSpc>
                        <a:spcBef>
                          <a:spcPts val="275"/>
                        </a:spcBef>
                        <a:spcAft>
                          <a:spcPct val="0"/>
                        </a:spcAft>
                        <a:buClrTx/>
                        <a:buSzTx/>
                        <a:buFontTx/>
                        <a:buNone/>
                        <a:tabLst/>
                      </a:pPr>
                      <a:r>
                        <a:rPr kumimoji="0" lang="ru-RU" sz="1600" b="0" i="0" u="none" strike="noStrike" cap="none" normalizeH="0" baseline="0" dirty="0" smtClean="0">
                          <a:ln>
                            <a:noFill/>
                          </a:ln>
                          <a:solidFill>
                            <a:schemeClr val="tx1"/>
                          </a:solidFill>
                          <a:effectLst/>
                          <a:latin typeface="Trebuchet MS" pitchFamily="34" charset="0"/>
                          <a:cs typeface="Arial" charset="0"/>
                        </a:rPr>
                        <a:t>статья 112 Закона № 44-ФЗ дополнена ч. 42.1 - </a:t>
                      </a:r>
                      <a:r>
                        <a:rPr kumimoji="0" lang="ru-RU" sz="1600" b="1" i="0" u="none" strike="noStrike" cap="none" normalizeH="0" baseline="0" dirty="0" smtClean="0">
                          <a:ln>
                            <a:noFill/>
                          </a:ln>
                          <a:solidFill>
                            <a:schemeClr val="tx1"/>
                          </a:solidFill>
                          <a:effectLst/>
                          <a:latin typeface="Arial" charset="0"/>
                          <a:cs typeface="Arial" charset="0"/>
                        </a:rPr>
                        <a:t>обязанность заказчика списывать  начисленные поставщику (подрядчику, исполнителю), но ранее не списанные  суммы неустоек (штрафов, пеней) по неисполненным или </a:t>
                      </a:r>
                      <a:r>
                        <a:rPr kumimoji="0" lang="ru-RU" sz="1600" b="1" i="0" u="none" strike="noStrike" cap="none" normalizeH="0" baseline="0" dirty="0" err="1" smtClean="0">
                          <a:ln>
                            <a:noFill/>
                          </a:ln>
                          <a:solidFill>
                            <a:schemeClr val="tx1"/>
                          </a:solidFill>
                          <a:effectLst/>
                          <a:latin typeface="Arial" charset="0"/>
                          <a:cs typeface="Arial" charset="0"/>
                        </a:rPr>
                        <a:t>ненадлежаще</a:t>
                      </a:r>
                      <a:r>
                        <a:rPr kumimoji="0" lang="ru-RU" sz="1600" b="1" i="0" u="none" strike="noStrike" cap="none" normalizeH="0" baseline="0" dirty="0" smtClean="0">
                          <a:ln>
                            <a:noFill/>
                          </a:ln>
                          <a:solidFill>
                            <a:schemeClr val="tx1"/>
                          </a:solidFill>
                          <a:effectLst/>
                          <a:latin typeface="Arial" charset="0"/>
                          <a:cs typeface="Arial" charset="0"/>
                        </a:rPr>
                        <a:t> исполненным в 2015-2016 гг. обязательствам</a:t>
                      </a:r>
                      <a:r>
                        <a:rPr kumimoji="0" lang="ru-RU" sz="1600" b="0" i="0" u="none" strike="noStrike" cap="none" normalizeH="0" baseline="0" dirty="0" smtClean="0">
                          <a:ln>
                            <a:noFill/>
                          </a:ln>
                          <a:solidFill>
                            <a:schemeClr val="tx1"/>
                          </a:solidFill>
                          <a:effectLst/>
                          <a:latin typeface="Trebuchet MS" pitchFamily="34" charset="0"/>
                          <a:cs typeface="Arial" charset="0"/>
                        </a:rPr>
                        <a:t>, предусмотренным контрактами.</a:t>
                      </a:r>
                    </a:p>
                    <a:p>
                      <a:pPr marL="276225"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rebuchet MS" pitchFamily="34" charset="0"/>
                          <a:cs typeface="Arial" charset="0"/>
                        </a:rPr>
                        <a:t>Случаи и порядок списания будут установлены Правительством РФ.</a:t>
                      </a:r>
                    </a:p>
                  </a:txBody>
                  <a:tcPr marL="0" marR="0" marT="34290" marB="0" horzOverflow="overflow">
                    <a:lnL w="12700"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E9ECF4"/>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26626"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26627" name="object 5"/>
          <p:cNvSpPr>
            <a:spLocks noGrp="1"/>
          </p:cNvSpPr>
          <p:nvPr>
            <p:ph type="title"/>
          </p:nvPr>
        </p:nvSpPr>
        <p:spPr>
          <a:xfrm>
            <a:off x="479425" y="34925"/>
            <a:ext cx="9890125" cy="1220788"/>
          </a:xfrm>
        </p:spPr>
        <p:txBody>
          <a:bodyPr tIns="234315"/>
          <a:lstStyle/>
          <a:p>
            <a:pPr marL="84138" eaLnBrk="1" hangingPunct="1">
              <a:spcBef>
                <a:spcPts val="100"/>
              </a:spcBef>
            </a:pPr>
            <a:r>
              <a:rPr lang="ru-RU" sz="3200" smtClean="0">
                <a:solidFill>
                  <a:srgbClr val="006284"/>
                </a:solidFill>
                <a:latin typeface="Arial" charset="0"/>
                <a:cs typeface="Arial" charset="0"/>
              </a:rPr>
              <a:t>ОСНОВАНИЯ ВОЗВРАТА ЭЛЕКТРОННОЙ  ЗАЯВКИ ОПЕРАТОРОМ</a:t>
            </a:r>
            <a:endParaRPr lang="ru-RU" sz="3200" smtClean="0">
              <a:latin typeface="Arial" charset="0"/>
              <a:cs typeface="Arial" charset="0"/>
            </a:endParaRPr>
          </a:p>
        </p:txBody>
      </p:sp>
      <p:sp>
        <p:nvSpPr>
          <p:cNvPr id="26628" name="object 7"/>
          <p:cNvSpPr>
            <a:spLocks noGrp="1"/>
          </p:cNvSpPr>
          <p:nvPr>
            <p:ph type="sldNum" sz="quarter" idx="12"/>
          </p:nvPr>
        </p:nvSpPr>
        <p:spPr bwMode="auto">
          <a:noFill/>
          <a:ln>
            <a:miter lim="800000"/>
            <a:headEnd/>
            <a:tailEnd/>
          </a:ln>
        </p:spPr>
        <p:txBody>
          <a:bodyPr/>
          <a:lstStyle/>
          <a:p>
            <a:pPr marL="25400"/>
            <a:fld id="{DB232217-EC13-467C-95D6-99EC1B33A2C3}" type="slidenum">
              <a:rPr lang="ru-RU" smtClean="0"/>
              <a:pPr marL="25400"/>
              <a:t>20</a:t>
            </a:fld>
            <a:endParaRPr lang="ru-RU" smtClean="0"/>
          </a:p>
        </p:txBody>
      </p:sp>
      <p:sp>
        <p:nvSpPr>
          <p:cNvPr id="26629" name="object 6"/>
          <p:cNvSpPr txBox="1">
            <a:spLocks noChangeArrowheads="1"/>
          </p:cNvSpPr>
          <p:nvPr/>
        </p:nvSpPr>
        <p:spPr bwMode="auto">
          <a:xfrm>
            <a:off x="558800" y="1825625"/>
            <a:ext cx="9598025" cy="3698875"/>
          </a:xfrm>
          <a:prstGeom prst="rect">
            <a:avLst/>
          </a:prstGeom>
          <a:noFill/>
          <a:ln w="9525">
            <a:noFill/>
            <a:miter lim="800000"/>
            <a:headEnd/>
            <a:tailEnd/>
          </a:ln>
        </p:spPr>
        <p:txBody>
          <a:bodyPr lIns="0" tIns="12700" rIns="0" bIns="0">
            <a:spAutoFit/>
          </a:bodyPr>
          <a:lstStyle/>
          <a:p>
            <a:pPr marL="355600" indent="-342900">
              <a:spcBef>
                <a:spcPts val="100"/>
              </a:spcBef>
              <a:buClr>
                <a:srgbClr val="006284"/>
              </a:buClr>
              <a:buFont typeface="Wingdings" pitchFamily="2" charset="2"/>
              <a:buChar char=""/>
              <a:tabLst>
                <a:tab pos="355600" algn="l"/>
                <a:tab pos="1660525" algn="l"/>
                <a:tab pos="2895600" algn="l"/>
                <a:tab pos="3340100" algn="l"/>
                <a:tab pos="5429250" algn="l"/>
                <a:tab pos="5967413" algn="l"/>
                <a:tab pos="6429375" algn="l"/>
                <a:tab pos="7100888" algn="l"/>
                <a:tab pos="7989888" algn="l"/>
              </a:tabLst>
            </a:pPr>
            <a:r>
              <a:rPr lang="ru-RU" sz="2400"/>
              <a:t>подача	заявки	с	нарушением	ч.	6	ст.	24.1	(усиленная  квалифицированная электронная подпись);</a:t>
            </a:r>
          </a:p>
          <a:p>
            <a:pPr marL="355600" indent="-342900">
              <a:spcBef>
                <a:spcPts val="600"/>
              </a:spcBef>
              <a:buClr>
                <a:srgbClr val="006284"/>
              </a:buClr>
              <a:buFont typeface="Wingdings" pitchFamily="2" charset="2"/>
              <a:buChar char=""/>
              <a:tabLst>
                <a:tab pos="355600" algn="l"/>
                <a:tab pos="1660525" algn="l"/>
                <a:tab pos="2895600" algn="l"/>
                <a:tab pos="3340100" algn="l"/>
                <a:tab pos="5429250" algn="l"/>
                <a:tab pos="5967413" algn="l"/>
                <a:tab pos="6429375" algn="l"/>
                <a:tab pos="7100888" algn="l"/>
                <a:tab pos="7989888" algn="l"/>
              </a:tabLst>
            </a:pPr>
            <a:r>
              <a:rPr lang="ru-RU" sz="2400"/>
              <a:t>подача 2-х и более заявок;</a:t>
            </a:r>
          </a:p>
          <a:p>
            <a:pPr marL="355600" indent="-342900">
              <a:spcBef>
                <a:spcPts val="600"/>
              </a:spcBef>
              <a:buClr>
                <a:srgbClr val="006284"/>
              </a:buClr>
              <a:buFont typeface="Wingdings" pitchFamily="2" charset="2"/>
              <a:buChar char=""/>
              <a:tabLst>
                <a:tab pos="355600" algn="l"/>
                <a:tab pos="1660525" algn="l"/>
                <a:tab pos="2895600" algn="l"/>
                <a:tab pos="3340100" algn="l"/>
                <a:tab pos="5429250" algn="l"/>
                <a:tab pos="5967413" algn="l"/>
                <a:tab pos="6429375" algn="l"/>
                <a:tab pos="7100888" algn="l"/>
                <a:tab pos="7989888" algn="l"/>
              </a:tabLst>
            </a:pPr>
            <a:r>
              <a:rPr lang="ru-RU" sz="2400"/>
              <a:t>подача заявки после даты или времени окончания срока подачи</a:t>
            </a:r>
          </a:p>
          <a:p>
            <a:pPr marL="355600" indent="-342900">
              <a:tabLst>
                <a:tab pos="355600" algn="l"/>
                <a:tab pos="1660525" algn="l"/>
                <a:tab pos="2895600" algn="l"/>
                <a:tab pos="3340100" algn="l"/>
                <a:tab pos="5429250" algn="l"/>
                <a:tab pos="5967413" algn="l"/>
                <a:tab pos="6429375" algn="l"/>
                <a:tab pos="7100888" algn="l"/>
                <a:tab pos="7989888" algn="l"/>
              </a:tabLst>
            </a:pPr>
            <a:r>
              <a:rPr lang="ru-RU" sz="2400"/>
              <a:t>заявок</a:t>
            </a:r>
          </a:p>
          <a:p>
            <a:pPr marL="355600" indent="-342900">
              <a:spcBef>
                <a:spcPts val="600"/>
              </a:spcBef>
              <a:buClr>
                <a:srgbClr val="006284"/>
              </a:buClr>
              <a:buFont typeface="Wingdings" pitchFamily="2" charset="2"/>
              <a:buChar char=""/>
              <a:tabLst>
                <a:tab pos="355600" algn="l"/>
                <a:tab pos="1660525" algn="l"/>
                <a:tab pos="2895600" algn="l"/>
                <a:tab pos="3340100" algn="l"/>
                <a:tab pos="5429250" algn="l"/>
                <a:tab pos="5967413" algn="l"/>
                <a:tab pos="6429375" algn="l"/>
                <a:tab pos="7100888" algn="l"/>
                <a:tab pos="7989888" algn="l"/>
              </a:tabLst>
            </a:pPr>
            <a:r>
              <a:rPr lang="ru-RU" sz="2400"/>
              <a:t>подача заяви позднее 3-х мес. до даты окончания регистрации  УЗ в ЕИС ;</a:t>
            </a:r>
          </a:p>
          <a:p>
            <a:pPr marL="355600" indent="-342900">
              <a:spcBef>
                <a:spcPts val="600"/>
              </a:spcBef>
              <a:buClr>
                <a:srgbClr val="006284"/>
              </a:buClr>
              <a:buFont typeface="Wingdings" pitchFamily="2" charset="2"/>
              <a:buChar char=""/>
              <a:tabLst>
                <a:tab pos="355600" algn="l"/>
                <a:tab pos="1660525" algn="l"/>
                <a:tab pos="2895600" algn="l"/>
                <a:tab pos="3340100" algn="l"/>
                <a:tab pos="5429250" algn="l"/>
                <a:tab pos="5967413" algn="l"/>
                <a:tab pos="6429375" algn="l"/>
                <a:tab pos="7100888" algn="l"/>
                <a:tab pos="7989888" algn="l"/>
              </a:tabLst>
            </a:pPr>
            <a:r>
              <a:rPr lang="ru-RU" sz="2400"/>
              <a:t>превышение НМЦК или = 0;</a:t>
            </a:r>
          </a:p>
          <a:p>
            <a:pPr marL="355600" indent="-342900">
              <a:spcBef>
                <a:spcPts val="600"/>
              </a:spcBef>
              <a:buClr>
                <a:srgbClr val="006284"/>
              </a:buClr>
              <a:buFont typeface="Wingdings" pitchFamily="2" charset="2"/>
              <a:buChar char=""/>
              <a:tabLst>
                <a:tab pos="355600" algn="l"/>
                <a:tab pos="1660525" algn="l"/>
                <a:tab pos="2895600" algn="l"/>
                <a:tab pos="3340100" algn="l"/>
                <a:tab pos="5429250" algn="l"/>
                <a:tab pos="5967413" algn="l"/>
                <a:tab pos="6429375" algn="l"/>
                <a:tab pos="7100888" algn="l"/>
                <a:tab pos="7989888" algn="l"/>
              </a:tabLst>
            </a:pPr>
            <a:r>
              <a:rPr lang="ru-RU" sz="2400"/>
              <a:t>наличие в РНП (при наличии требования)</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070100" y="127000"/>
            <a:ext cx="6656388" cy="452438"/>
          </a:xfrm>
        </p:spPr>
        <p:txBody>
          <a:bodyPr tIns="12065" rtlCol="0"/>
          <a:lstStyle/>
          <a:p>
            <a:pPr marL="12700" eaLnBrk="1" fontAlgn="auto" hangingPunct="1">
              <a:spcBef>
                <a:spcPts val="95"/>
              </a:spcBef>
              <a:spcAft>
                <a:spcPts val="0"/>
              </a:spcAft>
              <a:defRPr/>
            </a:pPr>
            <a:r>
              <a:rPr sz="2800" spc="-5" dirty="0"/>
              <a:t>С 01.07.2018 </a:t>
            </a:r>
            <a:r>
              <a:rPr sz="2800" spc="-10" dirty="0"/>
              <a:t>ПЕРВАЯ </a:t>
            </a:r>
            <a:r>
              <a:rPr sz="2800" spc="-5" dirty="0"/>
              <a:t>ЧАСТЬ</a:t>
            </a:r>
            <a:r>
              <a:rPr sz="2800" spc="20" dirty="0"/>
              <a:t> </a:t>
            </a:r>
            <a:r>
              <a:rPr sz="2800" spc="-10" dirty="0"/>
              <a:t>ЗАЯВКИ</a:t>
            </a:r>
            <a:endParaRPr sz="2800" dirty="0"/>
          </a:p>
        </p:txBody>
      </p:sp>
      <p:graphicFrame>
        <p:nvGraphicFramePr>
          <p:cNvPr id="5" name="object 5"/>
          <p:cNvGraphicFramePr>
            <a:graphicFrameLocks noGrp="1"/>
          </p:cNvGraphicFramePr>
          <p:nvPr/>
        </p:nvGraphicFramePr>
        <p:xfrm>
          <a:off x="255588" y="738188"/>
          <a:ext cx="10287000" cy="5903912"/>
        </p:xfrm>
        <a:graphic>
          <a:graphicData uri="http://schemas.openxmlformats.org/drawingml/2006/table">
            <a:tbl>
              <a:tblPr/>
              <a:tblGrid>
                <a:gridCol w="1524000"/>
                <a:gridCol w="1546225"/>
                <a:gridCol w="7216775"/>
              </a:tblGrid>
              <a:tr h="639763">
                <a:tc>
                  <a:txBody>
                    <a:bodyPr/>
                    <a:lstStyle/>
                    <a:p>
                      <a:pPr marL="123825" marR="0" lvl="0" indent="0" algn="ctr" defTabSz="914400" rtl="0" eaLnBrk="1" fontAlgn="base" latinLnBrk="0" hangingPunct="1">
                        <a:lnSpc>
                          <a:spcPts val="1675"/>
                        </a:lnSpc>
                        <a:spcBef>
                          <a:spcPts val="13"/>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Содержание ТЗ  (п. 1 ч. 1, ч. 2 ст.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23825" marR="0" lvl="0" indent="0" algn="ctr" defTabSz="914400" rtl="0" eaLnBrk="1" fontAlgn="base" latinLnBrk="0" hangingPunct="1">
                        <a:lnSpc>
                          <a:spcPts val="1563"/>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33)</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0" marR="0" marT="127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006284"/>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C"/>
                    </a:solidFill>
                  </a:tcPr>
                </a:tc>
                <a:tc>
                  <a:txBody>
                    <a:bodyPr/>
                    <a:lstStyle/>
                    <a:p>
                      <a:pPr marL="234950" marR="0" lvl="0" indent="0" algn="ctr" defTabSz="914400" rtl="0" eaLnBrk="1" fontAlgn="base" latinLnBrk="0" hangingPunct="1">
                        <a:lnSpc>
                          <a:spcPts val="1675"/>
                        </a:lnSpc>
                        <a:spcBef>
                          <a:spcPts val="13"/>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Предложение  участника</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234950" marR="0" lvl="0" indent="0" algn="ctr" defTabSz="914400" rtl="0" eaLnBrk="1" fontAlgn="base" latinLnBrk="0" hangingPunct="1">
                        <a:lnSpc>
                          <a:spcPts val="1563"/>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закупки</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127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006284"/>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C"/>
                    </a:solidFill>
                  </a:tcPr>
                </a:tc>
                <a:tc>
                  <a:txBody>
                    <a:bodyPr/>
                    <a:lstStyle/>
                    <a:p>
                      <a:pPr marL="2260600" marR="0" lvl="0" indent="0" algn="l" defTabSz="914400" rtl="0" eaLnBrk="1" fontAlgn="base" latinLnBrk="0" hangingPunct="1">
                        <a:lnSpc>
                          <a:spcPts val="16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Содержание первой части заявки</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006284"/>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C"/>
                    </a:solidFill>
                  </a:tcPr>
                </a:tc>
              </a:tr>
              <a:tr h="1371600">
                <a:tc>
                  <a:txBody>
                    <a:bodyPr/>
                    <a:lstStyle/>
                    <a:p>
                      <a:pPr marL="74613" marR="0" lvl="0" indent="0" algn="l" defTabSz="914400" rtl="0" eaLnBrk="1" fontAlgn="base" latinLnBrk="0" hangingPunct="1">
                        <a:lnSpc>
                          <a:spcPts val="175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Товарный знак +</a:t>
                      </a:r>
                    </a:p>
                    <a:p>
                      <a:pPr marL="74613"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«или</a:t>
                      </a:r>
                    </a:p>
                    <a:p>
                      <a:pPr marL="74613" marR="0" lvl="0" indent="0" algn="just" defTabSz="914400" rtl="0" eaLnBrk="1" fontAlgn="base" latinLnBrk="0" hangingPunct="1">
                        <a:lnSpc>
                          <a:spcPct val="99000"/>
                        </a:lnSpc>
                        <a:spcBef>
                          <a:spcPts val="13"/>
                        </a:spcBef>
                        <a:spcAft>
                          <a:spcPct val="0"/>
                        </a:spcAft>
                        <a:buClrTx/>
                        <a:buSzTx/>
                        <a:buFontTx/>
                        <a:buNone/>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эквивалент» +  показатели (мин.,  макс. неизменные)</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7E8"/>
                    </a:solidFill>
                  </a:tcPr>
                </a:tc>
                <a:tc>
                  <a:txBody>
                    <a:bodyPr/>
                    <a:lstStyle/>
                    <a:p>
                      <a:pPr marL="74613" marR="0" lvl="0" indent="0" algn="l" defTabSz="914400" rtl="0" eaLnBrk="1" fontAlgn="base" latinLnBrk="0" hangingPunct="1">
                        <a:lnSpc>
                          <a:spcPts val="1763"/>
                        </a:lnSpc>
                        <a:spcBef>
                          <a:spcPts val="50"/>
                        </a:spcBef>
                        <a:spcAft>
                          <a:spcPct val="0"/>
                        </a:spcAft>
                        <a:buClrTx/>
                        <a:buSzTx/>
                        <a:buFontTx/>
                        <a:buNone/>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Указанный в ТЗ  товарный знак</a:t>
                      </a:r>
                    </a:p>
                  </a:txBody>
                  <a:tcPr marL="0" marR="0" marT="571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7E8"/>
                    </a:solidFill>
                  </a:tcPr>
                </a:tc>
                <a:tc>
                  <a:txBody>
                    <a:bodyPr/>
                    <a:lstStyle/>
                    <a:p>
                      <a:pPr marL="417513" marR="0" lvl="0" indent="-342900" algn="l" defTabSz="914400" rtl="0" eaLnBrk="1" fontAlgn="base" latinLnBrk="0" hangingPunct="1">
                        <a:lnSpc>
                          <a:spcPts val="1725"/>
                        </a:lnSpc>
                        <a:spcBef>
                          <a:spcPct val="0"/>
                        </a:spcBef>
                        <a:spcAft>
                          <a:spcPct val="0"/>
                        </a:spcAft>
                        <a:buClrTx/>
                        <a:buSzTx/>
                        <a:buFontTx/>
                        <a:buAutoNum type="arabicPeriod"/>
                        <a:tabLst>
                          <a:tab pos="4175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Согласие с применением программно-аппаратных средств ЭП</a:t>
                      </a:r>
                    </a:p>
                    <a:p>
                      <a:pPr marL="417513" marR="0" lvl="0" indent="-342900" algn="l" defTabSz="914400" rtl="0" eaLnBrk="1" fontAlgn="base" latinLnBrk="0" hangingPunct="1">
                        <a:lnSpc>
                          <a:spcPct val="100000"/>
                        </a:lnSpc>
                        <a:spcBef>
                          <a:spcPct val="0"/>
                        </a:spcBef>
                        <a:spcAft>
                          <a:spcPct val="0"/>
                        </a:spcAft>
                        <a:buClrTx/>
                        <a:buSzTx/>
                        <a:buFontTx/>
                        <a:buAutoNum type="arabicPeriod"/>
                        <a:tabLst>
                          <a:tab pos="4175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Наименование страны происхождения, если применялась ст. 14</a:t>
                      </a:r>
                    </a:p>
                    <a:p>
                      <a:pPr marL="417513" marR="0" lvl="0" indent="-342900" algn="just" defTabSz="914400" rtl="0" eaLnBrk="1" fontAlgn="base" latinLnBrk="0" hangingPunct="1">
                        <a:lnSpc>
                          <a:spcPct val="99000"/>
                        </a:lnSpc>
                        <a:spcBef>
                          <a:spcPts val="50"/>
                        </a:spcBef>
                        <a:spcAft>
                          <a:spcPct val="0"/>
                        </a:spcAft>
                        <a:buClrTx/>
                        <a:buSzTx/>
                        <a:buFontTx/>
                        <a:buNone/>
                        <a:tabLst>
                          <a:tab pos="417513" algn="l"/>
                        </a:tabLst>
                      </a:pPr>
                      <a:r>
                        <a:rPr kumimoji="0" lang="ru-RU" sz="1500" b="0" i="1" u="none" strike="noStrike" cap="none" normalizeH="0" baseline="0" smtClean="0">
                          <a:ln>
                            <a:noFill/>
                          </a:ln>
                          <a:solidFill>
                            <a:schemeClr val="tx1"/>
                          </a:solidFill>
                          <a:effectLst/>
                          <a:latin typeface="Times New Roman" pitchFamily="18" charset="0"/>
                          <a:cs typeface="Times New Roman" pitchFamily="18" charset="0"/>
                        </a:rPr>
                        <a:t>Прим: участник вправе указать конкретные показатели. Если не указал, то  отклонить заявку нельзя. В этом случае в контракт переносятся показатели,  как в ТЗ (</a:t>
                      </a: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мин.,  макс. неизменные</a:t>
                      </a:r>
                      <a:r>
                        <a:rPr kumimoji="0" lang="ru-RU" sz="1500" b="0" i="1"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7E8"/>
                    </a:solidFill>
                  </a:tcPr>
                </a:tc>
              </a:tr>
              <a:tr h="1371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74613" marR="0" lvl="0" indent="0" algn="l" defTabSz="914400" rtl="0" eaLnBrk="1" fontAlgn="base" latinLnBrk="0" hangingPunct="1">
                        <a:lnSpc>
                          <a:spcPts val="1800"/>
                        </a:lnSpc>
                        <a:spcBef>
                          <a:spcPts val="13"/>
                        </a:spcBef>
                        <a:spcAft>
                          <a:spcPct val="0"/>
                        </a:spcAft>
                        <a:buClrTx/>
                        <a:buSzTx/>
                        <a:buFontTx/>
                        <a:buNone/>
                        <a:tabLst>
                          <a:tab pos="1082675" algn="l"/>
                          <a:tab pos="1304925"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Товарный	знак,  отличный		от</a:t>
                      </a:r>
                    </a:p>
                    <a:p>
                      <a:pPr marL="74613" marR="0" lvl="0" indent="0" algn="l" defTabSz="914400" rtl="0" eaLnBrk="1" fontAlgn="base" latinLnBrk="0" hangingPunct="1">
                        <a:lnSpc>
                          <a:spcPts val="1763"/>
                        </a:lnSpc>
                        <a:spcBef>
                          <a:spcPts val="38"/>
                        </a:spcBef>
                        <a:spcAft>
                          <a:spcPct val="0"/>
                        </a:spcAft>
                        <a:buClrTx/>
                        <a:buSzTx/>
                        <a:buFontTx/>
                        <a:buNone/>
                        <a:tabLst>
                          <a:tab pos="1082675" algn="l"/>
                          <a:tab pos="1304925"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указанного в ТЗ,  или</a:t>
                      </a:r>
                    </a:p>
                    <a:p>
                      <a:pPr marL="74613" marR="0" lvl="0" indent="0" algn="l" defTabSz="914400" rtl="0" eaLnBrk="1" fontAlgn="base" latinLnBrk="0" hangingPunct="1">
                        <a:lnSpc>
                          <a:spcPts val="1775"/>
                        </a:lnSpc>
                        <a:spcBef>
                          <a:spcPct val="0"/>
                        </a:spcBef>
                        <a:spcAft>
                          <a:spcPct val="0"/>
                        </a:spcAft>
                        <a:buClrTx/>
                        <a:buSzTx/>
                        <a:buFontTx/>
                        <a:buNone/>
                        <a:tabLst>
                          <a:tab pos="1082675" algn="l"/>
                          <a:tab pos="1304925"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товар	без</a:t>
                      </a:r>
                    </a:p>
                    <a:p>
                      <a:pPr marL="74613" marR="0" lvl="0" indent="0" algn="l" defTabSz="914400" rtl="0" eaLnBrk="1" fontAlgn="base" latinLnBrk="0" hangingPunct="1">
                        <a:lnSpc>
                          <a:spcPts val="1750"/>
                        </a:lnSpc>
                        <a:spcBef>
                          <a:spcPct val="0"/>
                        </a:spcBef>
                        <a:spcAft>
                          <a:spcPct val="0"/>
                        </a:spcAft>
                        <a:buClrTx/>
                        <a:buSzTx/>
                        <a:buFontTx/>
                        <a:buNone/>
                        <a:tabLst>
                          <a:tab pos="1082675" algn="l"/>
                          <a:tab pos="1304925"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товарного знака</a:t>
                      </a:r>
                    </a:p>
                  </a:txBody>
                  <a:tcPr marL="0" marR="0" marT="190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74613" marR="0" lvl="0" indent="0" algn="l" defTabSz="914400" rtl="0" eaLnBrk="1" fontAlgn="base" latinLnBrk="0" hangingPunct="1">
                        <a:lnSpc>
                          <a:spcPts val="1725"/>
                        </a:lnSpc>
                        <a:spcBef>
                          <a:spcPct val="0"/>
                        </a:spcBef>
                        <a:spcAft>
                          <a:spcPct val="0"/>
                        </a:spcAft>
                        <a:buClrTx/>
                        <a:buSzTx/>
                        <a:buFontTx/>
                        <a:buAutoNum type="arabicPeriod"/>
                        <a:tabLst>
                          <a:tab pos="9890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Согласие с применением программно-аппаратных средств ЭП</a:t>
                      </a:r>
                    </a:p>
                    <a:p>
                      <a:pPr marL="74613" marR="0" lvl="0" indent="0" algn="l" defTabSz="914400" rtl="0" eaLnBrk="1" fontAlgn="base" latinLnBrk="0" hangingPunct="1">
                        <a:lnSpc>
                          <a:spcPct val="100000"/>
                        </a:lnSpc>
                        <a:spcBef>
                          <a:spcPct val="0"/>
                        </a:spcBef>
                        <a:spcAft>
                          <a:spcPct val="0"/>
                        </a:spcAft>
                        <a:buClrTx/>
                        <a:buSzTx/>
                        <a:buFontTx/>
                        <a:buAutoNum type="arabicPeriod"/>
                        <a:tabLst>
                          <a:tab pos="9890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Наименование страны происхождения, если применялась ст. 14</a:t>
                      </a:r>
                    </a:p>
                    <a:p>
                      <a:pPr marL="74613" marR="0" lvl="0" indent="0" algn="l" defTabSz="914400" rtl="0" eaLnBrk="1" fontAlgn="base" latinLnBrk="0" hangingPunct="1">
                        <a:lnSpc>
                          <a:spcPts val="1763"/>
                        </a:lnSpc>
                        <a:spcBef>
                          <a:spcPts val="125"/>
                        </a:spcBef>
                        <a:spcAft>
                          <a:spcPct val="0"/>
                        </a:spcAft>
                        <a:buClrTx/>
                        <a:buSzTx/>
                        <a:buFontTx/>
                        <a:buAutoNum type="arabicPeriod"/>
                        <a:tabLst>
                          <a:tab pos="9890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Конкретные показатели товара, соответствующие значениям, установленным в  документации </a:t>
                      </a:r>
                      <a:r>
                        <a:rPr kumimoji="0" lang="ru-RU" sz="1500" b="0" i="1" u="none" strike="noStrike" cap="none" normalizeH="0" baseline="0" smtClean="0">
                          <a:ln>
                            <a:noFill/>
                          </a:ln>
                          <a:solidFill>
                            <a:schemeClr val="tx1"/>
                          </a:solidFill>
                          <a:effectLst/>
                          <a:latin typeface="Times New Roman" pitchFamily="18" charset="0"/>
                          <a:cs typeface="Times New Roman" pitchFamily="18" charset="0"/>
                        </a:rPr>
                        <a:t>в отношении показателей </a:t>
                      </a: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мин.,  макс. неизменные</a:t>
                      </a:r>
                    </a:p>
                    <a:p>
                      <a:pPr marL="74613" marR="0" lvl="0" indent="0" algn="l" defTabSz="914400" rtl="0" eaLnBrk="1" fontAlgn="base" latinLnBrk="0" hangingPunct="1">
                        <a:lnSpc>
                          <a:spcPts val="1763"/>
                        </a:lnSpc>
                        <a:spcBef>
                          <a:spcPts val="125"/>
                        </a:spcBef>
                        <a:spcAft>
                          <a:spcPct val="0"/>
                        </a:spcAft>
                        <a:buClrTx/>
                        <a:buSzTx/>
                        <a:buFontTx/>
                        <a:buAutoNum type="arabicPeriod"/>
                        <a:tabLst>
                          <a:tab pos="9890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Товарный знак (при наличии), отличный от указанного в ТЗ</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r>
              <a:tr h="1143000">
                <a:tc>
                  <a:txBody>
                    <a:bodyPr/>
                    <a:lstStyle/>
                    <a:p>
                      <a:pPr marL="74613" marR="0" lvl="0" indent="0" algn="just" defTabSz="914400" rtl="0" eaLnBrk="1" fontAlgn="base" latinLnBrk="0" hangingPunct="1">
                        <a:lnSpc>
                          <a:spcPts val="1800"/>
                        </a:lnSpc>
                        <a:spcBef>
                          <a:spcPts val="25"/>
                        </a:spcBef>
                        <a:spcAft>
                          <a:spcPct val="0"/>
                        </a:spcAft>
                        <a:buClrTx/>
                        <a:buSzTx/>
                        <a:buFontTx/>
                        <a:buNone/>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Товарный знак  без слов «или  эквивалент» +  показатели </a:t>
                      </a: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мин.,  макс., неизменные</a:t>
                      </a: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a:t>
                      </a:r>
                    </a:p>
                  </a:txBody>
                  <a:tcPr marL="0" marR="0" marT="254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7E8"/>
                    </a:solidFill>
                  </a:tcPr>
                </a:tc>
                <a:tc>
                  <a:txBody>
                    <a:bodyPr/>
                    <a:lstStyle/>
                    <a:p>
                      <a:pPr marL="74613" marR="0" lvl="0" indent="0" algn="l" defTabSz="914400" rtl="0" eaLnBrk="1" fontAlgn="base" latinLnBrk="0" hangingPunct="1">
                        <a:lnSpc>
                          <a:spcPts val="1763"/>
                        </a:lnSpc>
                        <a:spcBef>
                          <a:spcPts val="50"/>
                        </a:spcBef>
                        <a:spcAft>
                          <a:spcPct val="0"/>
                        </a:spcAft>
                        <a:buClrTx/>
                        <a:buSzTx/>
                        <a:buFontTx/>
                        <a:buNone/>
                        <a:tabLst/>
                      </a:pPr>
                      <a:r>
                        <a:rPr kumimoji="0" lang="ru-RU" sz="1500" b="0" i="0" u="none" strike="noStrike" cap="none" normalizeH="0" baseline="0" dirty="0" smtClean="0">
                          <a:ln>
                            <a:noFill/>
                          </a:ln>
                          <a:solidFill>
                            <a:schemeClr val="tx1"/>
                          </a:solidFill>
                          <a:effectLst/>
                          <a:latin typeface="Times New Roman" pitchFamily="18" charset="0"/>
                          <a:cs typeface="Times New Roman" pitchFamily="18" charset="0"/>
                        </a:rPr>
                        <a:t>Указанный в ТЗ  товарный знак</a:t>
                      </a:r>
                    </a:p>
                  </a:txBody>
                  <a:tcPr marL="0" marR="0" marT="635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7E8"/>
                    </a:solidFill>
                  </a:tcPr>
                </a:tc>
                <a:tc>
                  <a:txBody>
                    <a:bodyPr/>
                    <a:lstStyle/>
                    <a:p>
                      <a:pPr marL="74613" marR="0" lvl="0" indent="0" algn="l" defTabSz="914400" rtl="0" eaLnBrk="1" fontAlgn="base" latinLnBrk="0" hangingPunct="1">
                        <a:lnSpc>
                          <a:spcPts val="1725"/>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1. Согласие с применением программно-аппаратных средств ЭП</a:t>
                      </a:r>
                    </a:p>
                    <a:p>
                      <a:pPr marL="74613"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2.Наименование страны происхождения, если применялась ст. 14</a:t>
                      </a:r>
                    </a:p>
                    <a:p>
                      <a:pPr marL="74613" marR="0" lvl="0" indent="0" algn="just" defTabSz="914400" rtl="0" eaLnBrk="1" fontAlgn="base" latinLnBrk="0" hangingPunct="1">
                        <a:lnSpc>
                          <a:spcPct val="99000"/>
                        </a:lnSpc>
                        <a:spcBef>
                          <a:spcPts val="50"/>
                        </a:spcBef>
                        <a:spcAft>
                          <a:spcPct val="0"/>
                        </a:spcAft>
                        <a:buClrTx/>
                        <a:buSzTx/>
                        <a:buFontTx/>
                        <a:buNone/>
                        <a:tabLst/>
                      </a:pPr>
                      <a:r>
                        <a:rPr kumimoji="0" lang="ru-RU" sz="1500" b="0" i="1" u="none" strike="noStrike" cap="none" normalizeH="0" baseline="0" smtClean="0">
                          <a:ln>
                            <a:noFill/>
                          </a:ln>
                          <a:solidFill>
                            <a:schemeClr val="tx1"/>
                          </a:solidFill>
                          <a:effectLst/>
                          <a:latin typeface="Times New Roman" pitchFamily="18" charset="0"/>
                          <a:cs typeface="Times New Roman" pitchFamily="18" charset="0"/>
                        </a:rPr>
                        <a:t>Прим: участник вправе указать конкретные показатели. Если не указал, то  отклонить заявку нельзя. В этом случае в контракт переносятся показатели, как в  ТЗ (</a:t>
                      </a: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мин.,  макс. неизменные</a:t>
                      </a:r>
                      <a:r>
                        <a:rPr kumimoji="0" lang="ru-RU" sz="1500" b="0" i="1"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7E8"/>
                    </a:solidFill>
                  </a:tcPr>
                </a:tc>
              </a:tr>
              <a:tr h="1143000">
                <a:tc>
                  <a:txBody>
                    <a:bodyPr/>
                    <a:lstStyle/>
                    <a:p>
                      <a:pPr marL="74613" marR="0" lvl="0" indent="0" algn="l" defTabSz="914400" rtl="0" eaLnBrk="1" fontAlgn="base" latinLnBrk="0" hangingPunct="1">
                        <a:lnSpc>
                          <a:spcPts val="1800"/>
                        </a:lnSpc>
                        <a:spcBef>
                          <a:spcPts val="25"/>
                        </a:spcBef>
                        <a:spcAft>
                          <a:spcPct val="0"/>
                        </a:spcAft>
                        <a:buClrTx/>
                        <a:buSzTx/>
                        <a:buFontTx/>
                        <a:buNone/>
                        <a:tabLst>
                          <a:tab pos="1060450"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Отсутствует  товарный	знак.</a:t>
                      </a:r>
                    </a:p>
                    <a:p>
                      <a:pPr marL="74613" marR="0" lvl="0" indent="0" algn="l" defTabSz="914400" rtl="0" eaLnBrk="1" fontAlgn="base" latinLnBrk="0" hangingPunct="1">
                        <a:lnSpc>
                          <a:spcPts val="1763"/>
                        </a:lnSpc>
                        <a:spcBef>
                          <a:spcPts val="38"/>
                        </a:spcBef>
                        <a:spcAft>
                          <a:spcPct val="0"/>
                        </a:spcAft>
                        <a:buClrTx/>
                        <a:buSzTx/>
                        <a:buFontTx/>
                        <a:buNone/>
                        <a:tabLst>
                          <a:tab pos="1060450"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Есть показатели  (</a:t>
                      </a:r>
                      <a:r>
                        <a:rPr kumimoji="0" lang="ru-RU" sz="1500" b="0" i="0" u="none" strike="noStrike" cap="none" normalizeH="0" baseline="0" smtClean="0">
                          <a:ln>
                            <a:noFill/>
                          </a:ln>
                          <a:solidFill>
                            <a:srgbClr val="000000"/>
                          </a:solidFill>
                          <a:effectLst/>
                          <a:latin typeface="Times New Roman" pitchFamily="18" charset="0"/>
                          <a:cs typeface="Times New Roman" pitchFamily="18" charset="0"/>
                        </a:rPr>
                        <a:t>мин., макс., неизменные</a:t>
                      </a: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a:t>
                      </a:r>
                    </a:p>
                  </a:txBody>
                  <a:tcPr marL="0" marR="0" marT="254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74613" marR="0" lvl="0" indent="0" algn="l" defTabSz="914400" rtl="0" eaLnBrk="1" fontAlgn="base" latinLnBrk="0" hangingPunct="1">
                        <a:lnSpc>
                          <a:spcPct val="100000"/>
                        </a:lnSpc>
                        <a:spcBef>
                          <a:spcPts val="0"/>
                        </a:spcBef>
                        <a:spcAft>
                          <a:spcPct val="0"/>
                        </a:spcAft>
                        <a:buClrTx/>
                        <a:buSzTx/>
                        <a:buFontTx/>
                        <a:buNone/>
                        <a:tabLst>
                          <a:tab pos="1398588" algn="l"/>
                        </a:tabLst>
                      </a:pPr>
                      <a:r>
                        <a:rPr kumimoji="0" lang="ru-RU" sz="1500" b="0" i="0" u="none" strike="noStrike" cap="none" normalizeH="0" baseline="0" dirty="0" smtClean="0">
                          <a:ln>
                            <a:noFill/>
                          </a:ln>
                          <a:solidFill>
                            <a:schemeClr val="tx1"/>
                          </a:solidFill>
                          <a:effectLst/>
                          <a:latin typeface="Times New Roman" pitchFamily="18" charset="0"/>
                          <a:ea typeface="+mn-ea"/>
                          <a:cs typeface="Times New Roman" pitchFamily="18" charset="0"/>
                        </a:rPr>
                        <a:t>Товар	с</a:t>
                      </a:r>
                    </a:p>
                    <a:p>
                      <a:pPr marL="74613" marR="0" lvl="0" indent="0" algn="l" defTabSz="914400" rtl="0" eaLnBrk="1" fontAlgn="base" latinLnBrk="0" hangingPunct="1">
                        <a:lnSpc>
                          <a:spcPct val="100000"/>
                        </a:lnSpc>
                        <a:spcBef>
                          <a:spcPts val="0"/>
                        </a:spcBef>
                        <a:spcAft>
                          <a:spcPct val="0"/>
                        </a:spcAft>
                        <a:buClrTx/>
                        <a:buSzTx/>
                        <a:buFontTx/>
                        <a:buNone/>
                        <a:tabLst>
                          <a:tab pos="1398588" algn="l"/>
                        </a:tabLst>
                      </a:pPr>
                      <a:r>
                        <a:rPr kumimoji="0" lang="ru-RU" sz="1500" b="0" i="0" u="none" strike="noStrike" cap="none" normalizeH="0" baseline="0" dirty="0" smtClean="0">
                          <a:ln>
                            <a:noFill/>
                          </a:ln>
                          <a:solidFill>
                            <a:schemeClr val="tx1"/>
                          </a:solidFill>
                          <a:effectLst/>
                          <a:latin typeface="Times New Roman" pitchFamily="18" charset="0"/>
                          <a:ea typeface="+mn-ea"/>
                          <a:cs typeface="Times New Roman" pitchFamily="18" charset="0"/>
                        </a:rPr>
                        <a:t>Товарным знаком или товар без  товарного знака</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c>
                  <a:txBody>
                    <a:bodyPr/>
                    <a:lstStyle/>
                    <a:p>
                      <a:pPr marL="74613" marR="0" lvl="0" indent="0" algn="l" defTabSz="914400" rtl="0" eaLnBrk="1" fontAlgn="base" latinLnBrk="0" hangingPunct="1">
                        <a:lnSpc>
                          <a:spcPts val="1725"/>
                        </a:lnSpc>
                        <a:spcBef>
                          <a:spcPct val="0"/>
                        </a:spcBef>
                        <a:spcAft>
                          <a:spcPct val="0"/>
                        </a:spcAft>
                        <a:buClrTx/>
                        <a:buSzTx/>
                        <a:buFontTx/>
                        <a:buAutoNum type="arabicPeriod"/>
                        <a:tabLst>
                          <a:tab pos="9890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Согласие с применением программно-аппаратных средств ЭП</a:t>
                      </a:r>
                    </a:p>
                    <a:p>
                      <a:pPr marL="74613" marR="0" lvl="0" indent="0" algn="l" defTabSz="914400" rtl="0" eaLnBrk="1" fontAlgn="base" latinLnBrk="0" hangingPunct="1">
                        <a:lnSpc>
                          <a:spcPct val="100000"/>
                        </a:lnSpc>
                        <a:spcBef>
                          <a:spcPct val="0"/>
                        </a:spcBef>
                        <a:spcAft>
                          <a:spcPct val="0"/>
                        </a:spcAft>
                        <a:buClrTx/>
                        <a:buSzTx/>
                        <a:buFontTx/>
                        <a:buAutoNum type="arabicPeriod"/>
                        <a:tabLst>
                          <a:tab pos="9890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Наименование страны происхождения, если применялась ст. 14.</a:t>
                      </a:r>
                    </a:p>
                    <a:p>
                      <a:pPr marL="74613" marR="0" lvl="0" indent="0" algn="l" defTabSz="914400" rtl="0" eaLnBrk="1" fontAlgn="base" latinLnBrk="0" hangingPunct="1">
                        <a:lnSpc>
                          <a:spcPts val="1763"/>
                        </a:lnSpc>
                        <a:spcBef>
                          <a:spcPts val="125"/>
                        </a:spcBef>
                        <a:spcAft>
                          <a:spcPct val="0"/>
                        </a:spcAft>
                        <a:buClrTx/>
                        <a:buSzTx/>
                        <a:buFontTx/>
                        <a:buAutoNum type="arabicPeriod"/>
                        <a:tabLst>
                          <a:tab pos="9890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Конкретные показатели товара, соответствующие значениям, установленным в  документации в отношении показателей мин, макс.</a:t>
                      </a:r>
                    </a:p>
                    <a:p>
                      <a:pPr marL="74613" marR="0" lvl="0" indent="0" algn="l" defTabSz="914400" rtl="0" eaLnBrk="1" fontAlgn="base" latinLnBrk="0" hangingPunct="1">
                        <a:lnSpc>
                          <a:spcPts val="1725"/>
                        </a:lnSpc>
                        <a:spcBef>
                          <a:spcPct val="0"/>
                        </a:spcBef>
                        <a:spcAft>
                          <a:spcPct val="0"/>
                        </a:spcAft>
                        <a:buClrTx/>
                        <a:buSzTx/>
                        <a:buFontTx/>
                        <a:buAutoNum type="arabicPeriod"/>
                        <a:tabLst>
                          <a:tab pos="989013" algn="l"/>
                        </a:tabLst>
                      </a:pPr>
                      <a:r>
                        <a:rPr kumimoji="0" lang="ru-RU" sz="1500" b="0" i="0" u="none" strike="noStrike" cap="none" normalizeH="0" baseline="0" smtClean="0">
                          <a:ln>
                            <a:noFill/>
                          </a:ln>
                          <a:solidFill>
                            <a:schemeClr val="tx1"/>
                          </a:solidFill>
                          <a:effectLst/>
                          <a:latin typeface="Times New Roman" pitchFamily="18" charset="0"/>
                          <a:cs typeface="Times New Roman" pitchFamily="18" charset="0"/>
                        </a:rPr>
                        <a:t>Товарный. знак (при наличии)</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CF4"/>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28674"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2887663" y="404813"/>
            <a:ext cx="4746625" cy="879475"/>
          </a:xfrm>
        </p:spPr>
        <p:txBody>
          <a:bodyPr tIns="12065" rtlCol="0"/>
          <a:lstStyle/>
          <a:p>
            <a:pPr marL="12700" eaLnBrk="1" fontAlgn="auto" hangingPunct="1">
              <a:spcBef>
                <a:spcPts val="95"/>
              </a:spcBef>
              <a:spcAft>
                <a:spcPts val="0"/>
              </a:spcAft>
              <a:defRPr/>
            </a:pPr>
            <a:r>
              <a:rPr sz="2800" spc="-10" dirty="0">
                <a:solidFill>
                  <a:srgbClr val="006284"/>
                </a:solidFill>
              </a:rPr>
              <a:t>РАССМОТРЕНИЕ</a:t>
            </a:r>
            <a:r>
              <a:rPr sz="2800" dirty="0"/>
              <a:t/>
            </a:r>
            <a:br>
              <a:rPr sz="2800" dirty="0"/>
            </a:br>
            <a:r>
              <a:rPr sz="2800" spc="-10" dirty="0">
                <a:solidFill>
                  <a:srgbClr val="006284"/>
                </a:solidFill>
              </a:rPr>
              <a:t>ПЕРВЫХ ЧАСТЕЙ</a:t>
            </a:r>
            <a:r>
              <a:rPr sz="2800" dirty="0">
                <a:solidFill>
                  <a:srgbClr val="006284"/>
                </a:solidFill>
              </a:rPr>
              <a:t> </a:t>
            </a:r>
            <a:r>
              <a:rPr sz="2800" spc="-10" dirty="0">
                <a:solidFill>
                  <a:srgbClr val="006284"/>
                </a:solidFill>
              </a:rPr>
              <a:t>ЗАЯВОК</a:t>
            </a:r>
            <a:endParaRPr sz="2800" dirty="0"/>
          </a:p>
        </p:txBody>
      </p:sp>
      <p:sp>
        <p:nvSpPr>
          <p:cNvPr id="28676" name="object 7"/>
          <p:cNvSpPr>
            <a:spLocks noGrp="1"/>
          </p:cNvSpPr>
          <p:nvPr>
            <p:ph type="sldNum" sz="quarter" idx="12"/>
          </p:nvPr>
        </p:nvSpPr>
        <p:spPr bwMode="auto">
          <a:noFill/>
          <a:ln>
            <a:miter lim="800000"/>
            <a:headEnd/>
            <a:tailEnd/>
          </a:ln>
        </p:spPr>
        <p:txBody>
          <a:bodyPr/>
          <a:lstStyle/>
          <a:p>
            <a:pPr marL="25400"/>
            <a:fld id="{0814E63A-765C-434D-9AE9-7BA3DE8013B3}" type="slidenum">
              <a:rPr lang="ru-RU" smtClean="0"/>
              <a:pPr marL="25400"/>
              <a:t>22</a:t>
            </a:fld>
            <a:endParaRPr lang="ru-RU" smtClean="0"/>
          </a:p>
        </p:txBody>
      </p:sp>
      <p:sp>
        <p:nvSpPr>
          <p:cNvPr id="28677" name="object 6"/>
          <p:cNvSpPr txBox="1">
            <a:spLocks noChangeArrowheads="1"/>
          </p:cNvSpPr>
          <p:nvPr/>
        </p:nvSpPr>
        <p:spPr bwMode="auto">
          <a:xfrm>
            <a:off x="474663" y="1520825"/>
            <a:ext cx="9747250" cy="4648200"/>
          </a:xfrm>
          <a:prstGeom prst="rect">
            <a:avLst/>
          </a:prstGeom>
          <a:noFill/>
          <a:ln w="9525">
            <a:noFill/>
            <a:miter lim="800000"/>
            <a:headEnd/>
            <a:tailEnd/>
          </a:ln>
        </p:spPr>
        <p:txBody>
          <a:bodyPr lIns="0" tIns="12065" rIns="0" bIns="0">
            <a:spAutoFit/>
          </a:bodyPr>
          <a:lstStyle/>
          <a:p>
            <a:pPr marL="377825" indent="-365125" algn="just">
              <a:spcBef>
                <a:spcPts val="100"/>
              </a:spcBef>
              <a:buClr>
                <a:srgbClr val="006284"/>
              </a:buClr>
              <a:buFont typeface="DejaVu Sans" pitchFamily="34" charset="0"/>
              <a:buChar char="➢"/>
              <a:tabLst>
                <a:tab pos="377825" algn="l"/>
              </a:tabLst>
            </a:pPr>
            <a:r>
              <a:rPr lang="ru-RU" sz="2200">
                <a:solidFill>
                  <a:srgbClr val="221F1F"/>
                </a:solidFill>
              </a:rPr>
              <a:t>Срок рассмотрения – макс. 7 дней с даты окончания срока подачи  заявок, </a:t>
            </a:r>
            <a:r>
              <a:rPr lang="ru-RU" sz="2000" b="1">
                <a:solidFill>
                  <a:srgbClr val="FF0000"/>
                </a:solidFill>
              </a:rPr>
              <a:t>а в случае, если НМЦК не превышает 3 млн руб., такой срок не  может превышать 1 рабочий день с даты окончания срока подачи  заявок (с 01.07.2018).</a:t>
            </a:r>
            <a:endParaRPr lang="ru-RU" sz="2000"/>
          </a:p>
          <a:p>
            <a:pPr marL="377825" indent="-365125">
              <a:buClr>
                <a:srgbClr val="006284"/>
              </a:buClr>
              <a:buFont typeface="DejaVu Sans" pitchFamily="34" charset="0"/>
              <a:buChar char="➢"/>
              <a:tabLst>
                <a:tab pos="377825" algn="l"/>
              </a:tabLst>
            </a:pPr>
            <a:r>
              <a:rPr lang="ru-RU" sz="2200">
                <a:solidFill>
                  <a:srgbClr val="221F1F"/>
                </a:solidFill>
              </a:rPr>
              <a:t>Участник ЭА </a:t>
            </a:r>
            <a:r>
              <a:rPr lang="ru-RU" sz="2200" b="1">
                <a:solidFill>
                  <a:srgbClr val="221F1F"/>
                </a:solidFill>
              </a:rPr>
              <a:t>не допускается </a:t>
            </a:r>
            <a:r>
              <a:rPr lang="ru-RU" sz="2200">
                <a:solidFill>
                  <a:srgbClr val="221F1F"/>
                </a:solidFill>
              </a:rPr>
              <a:t>к участию в нем в случае:</a:t>
            </a:r>
            <a:endParaRPr lang="ru-RU" sz="2200"/>
          </a:p>
          <a:p>
            <a:pPr marL="925513" lvl="1" indent="-455613">
              <a:buClr>
                <a:srgbClr val="006284"/>
              </a:buClr>
              <a:buFontTx/>
              <a:buAutoNum type="arabicParenR"/>
              <a:tabLst>
                <a:tab pos="377825" algn="l"/>
              </a:tabLst>
            </a:pPr>
            <a:r>
              <a:rPr lang="ru-RU" sz="2200"/>
              <a:t>непредоставления	информации,	предусмотренной ч</a:t>
            </a:r>
            <a:r>
              <a:rPr lang="ru-RU" sz="2200" u="sng"/>
              <a:t>.3 ст.66 </a:t>
            </a:r>
            <a:r>
              <a:rPr lang="ru-RU" sz="2200"/>
              <a:t> </a:t>
            </a:r>
            <a:r>
              <a:rPr lang="ru-RU" sz="2200" u="sng"/>
              <a:t>Закона № 44-ФЗ</a:t>
            </a:r>
            <a:r>
              <a:rPr lang="ru-RU" sz="2200"/>
              <a:t>, или предоставления недостоверной информации</a:t>
            </a:r>
          </a:p>
          <a:p>
            <a:pPr marL="925513" lvl="1" indent="-455613">
              <a:buClr>
                <a:srgbClr val="006284"/>
              </a:buClr>
              <a:buFontTx/>
              <a:buAutoNum type="arabicParenR"/>
              <a:tabLst>
                <a:tab pos="377825" algn="l"/>
              </a:tabLst>
            </a:pPr>
            <a:r>
              <a:rPr lang="ru-RU" sz="2200"/>
              <a:t>несоответствия	информации,	предусмотренной </a:t>
            </a:r>
            <a:r>
              <a:rPr lang="ru-RU" sz="2200" u="sng"/>
              <a:t>ч.3 ст.66 Закона№ 44-ФЗ</a:t>
            </a:r>
            <a:r>
              <a:rPr lang="ru-RU" sz="2200"/>
              <a:t>, требованиям документации о таком аукционе</a:t>
            </a:r>
          </a:p>
          <a:p>
            <a:pPr marL="377825" indent="-365125">
              <a:spcBef>
                <a:spcPts val="50"/>
              </a:spcBef>
              <a:tabLst>
                <a:tab pos="377825" algn="l"/>
              </a:tabLst>
            </a:pPr>
            <a:endParaRPr lang="ru-RU" sz="2200">
              <a:latin typeface="Times New Roman" pitchFamily="18" charset="0"/>
              <a:cs typeface="Times New Roman" pitchFamily="18" charset="0"/>
            </a:endParaRPr>
          </a:p>
          <a:p>
            <a:pPr marL="377825" indent="-365125">
              <a:buClr>
                <a:srgbClr val="006284"/>
              </a:buClr>
              <a:buFont typeface="DejaVu Sans" pitchFamily="34" charset="0"/>
              <a:buChar char="➢"/>
              <a:tabLst>
                <a:tab pos="377825" algn="l"/>
              </a:tabLst>
            </a:pPr>
            <a:r>
              <a:rPr lang="ru-RU" sz="2200" b="1">
                <a:solidFill>
                  <a:srgbClr val="221F1F"/>
                </a:solidFill>
              </a:rPr>
              <a:t>Отказ в допуске	к участию в	ЭА по	иным	основаниям	не допускается</a:t>
            </a:r>
            <a:endParaRPr lang="ru-RU" sz="2200"/>
          </a:p>
          <a:p>
            <a:pPr marL="377825" indent="-365125">
              <a:buClr>
                <a:srgbClr val="006284"/>
              </a:buClr>
              <a:buFont typeface="DejaVu Sans" pitchFamily="34" charset="0"/>
              <a:buChar char="➢"/>
              <a:tabLst>
                <a:tab pos="377825" algn="l"/>
              </a:tabLst>
            </a:pPr>
            <a:r>
              <a:rPr lang="ru-RU" sz="2200">
                <a:solidFill>
                  <a:srgbClr val="221F1F"/>
                </a:solidFill>
              </a:rPr>
              <a:t>По	результатам	рассмотрения первых частей заявок принимается</a:t>
            </a:r>
            <a:endParaRPr lang="ru-RU" sz="2200"/>
          </a:p>
          <a:p>
            <a:pPr marL="377825" indent="-365125">
              <a:tabLst>
                <a:tab pos="377825" algn="l"/>
              </a:tabLst>
            </a:pPr>
            <a:r>
              <a:rPr lang="ru-RU" sz="2200">
                <a:solidFill>
                  <a:srgbClr val="221F1F"/>
                </a:solidFill>
              </a:rPr>
              <a:t>решение о допуске участника закупки или об отказе ему в допуске</a:t>
            </a:r>
            <a:endParaRPr lang="ru-RU" sz="2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29698" name="object 3"/>
          <p:cNvSpPr>
            <a:spLocks/>
          </p:cNvSpPr>
          <p:nvPr/>
        </p:nvSpPr>
        <p:spPr bwMode="auto">
          <a:xfrm>
            <a:off x="401638" y="762000"/>
            <a:ext cx="9756775"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2027238" y="309563"/>
            <a:ext cx="6659562" cy="452437"/>
          </a:xfrm>
        </p:spPr>
        <p:txBody>
          <a:bodyPr tIns="12065" rtlCol="0"/>
          <a:lstStyle/>
          <a:p>
            <a:pPr marL="12700" eaLnBrk="1" fontAlgn="auto" hangingPunct="1">
              <a:spcBef>
                <a:spcPts val="95"/>
              </a:spcBef>
              <a:spcAft>
                <a:spcPts val="0"/>
              </a:spcAft>
              <a:defRPr/>
            </a:pPr>
            <a:r>
              <a:rPr sz="2800" spc="-5" dirty="0"/>
              <a:t>С 01.07.2018 </a:t>
            </a:r>
            <a:r>
              <a:rPr sz="2800" spc="-10" dirty="0"/>
              <a:t>ВТОРАЯ </a:t>
            </a:r>
            <a:r>
              <a:rPr sz="2800" spc="-5" dirty="0"/>
              <a:t>ЧАСТЬ</a:t>
            </a:r>
            <a:r>
              <a:rPr sz="2800" spc="40" dirty="0"/>
              <a:t> </a:t>
            </a:r>
            <a:r>
              <a:rPr sz="2800" spc="-10" dirty="0"/>
              <a:t>ЗАЯВКИ</a:t>
            </a:r>
            <a:endParaRPr sz="2800" dirty="0"/>
          </a:p>
        </p:txBody>
      </p:sp>
      <p:sp>
        <p:nvSpPr>
          <p:cNvPr id="29700" name="object 8"/>
          <p:cNvSpPr>
            <a:spLocks noGrp="1"/>
          </p:cNvSpPr>
          <p:nvPr>
            <p:ph type="sldNum" sz="quarter" idx="12"/>
          </p:nvPr>
        </p:nvSpPr>
        <p:spPr bwMode="auto">
          <a:noFill/>
          <a:ln>
            <a:miter lim="800000"/>
            <a:headEnd/>
            <a:tailEnd/>
          </a:ln>
        </p:spPr>
        <p:txBody>
          <a:bodyPr/>
          <a:lstStyle/>
          <a:p>
            <a:pPr marL="25400"/>
            <a:fld id="{F5FE6F2D-D885-4F3B-B9C1-4A323D66D188}" type="slidenum">
              <a:rPr lang="ru-RU" smtClean="0"/>
              <a:pPr marL="25400"/>
              <a:t>23</a:t>
            </a:fld>
            <a:endParaRPr lang="ru-RU" smtClean="0"/>
          </a:p>
        </p:txBody>
      </p:sp>
      <p:sp>
        <p:nvSpPr>
          <p:cNvPr id="29701" name="object 6"/>
          <p:cNvSpPr txBox="1">
            <a:spLocks noChangeArrowheads="1"/>
          </p:cNvSpPr>
          <p:nvPr/>
        </p:nvSpPr>
        <p:spPr bwMode="auto">
          <a:xfrm>
            <a:off x="484188" y="847725"/>
            <a:ext cx="9599612" cy="5659438"/>
          </a:xfrm>
          <a:prstGeom prst="rect">
            <a:avLst/>
          </a:prstGeom>
          <a:noFill/>
          <a:ln w="9525">
            <a:noFill/>
            <a:miter lim="800000"/>
            <a:headEnd/>
            <a:tailEnd/>
          </a:ln>
        </p:spPr>
        <p:txBody>
          <a:bodyPr lIns="0" tIns="12700" rIns="0" bIns="0">
            <a:spAutoFit/>
          </a:bodyPr>
          <a:lstStyle/>
          <a:p>
            <a:pPr marL="469900" indent="-457200" algn="just">
              <a:spcBef>
                <a:spcPts val="100"/>
              </a:spcBef>
              <a:buFontTx/>
              <a:buAutoNum type="arabicParenR"/>
              <a:tabLst>
                <a:tab pos="469900" algn="l"/>
              </a:tabLst>
            </a:pPr>
            <a:r>
              <a:rPr lang="ru-RU">
                <a:solidFill>
                  <a:srgbClr val="221F1F"/>
                </a:solidFill>
              </a:rPr>
              <a:t>наименование, фирменное наименование (при наличии), место нахождения (для  юридического лица), </a:t>
            </a:r>
            <a:r>
              <a:rPr lang="ru-RU" b="1">
                <a:solidFill>
                  <a:srgbClr val="FF0000"/>
                </a:solidFill>
              </a:rPr>
              <a:t>почтовый адрес участника такого аукциона</a:t>
            </a:r>
            <a:r>
              <a:rPr lang="ru-RU">
                <a:solidFill>
                  <a:srgbClr val="221F1F"/>
                </a:solidFill>
              </a:rPr>
              <a:t>, ФИО (при  наличии), паспортные данные, место жительства (для физического лица), номер  контактного телефона, ИНН участника), ИНН (при наличии) учредителей, членов  коллегиального исполнительного органа, лица, исполняющего функции единоличного  исполнительного органа участника аукциона;</a:t>
            </a:r>
            <a:endParaRPr lang="ru-RU"/>
          </a:p>
          <a:p>
            <a:pPr marL="469900" indent="-457200" algn="just">
              <a:buFontTx/>
              <a:buAutoNum type="arabicParenR"/>
              <a:tabLst>
                <a:tab pos="469900" algn="l"/>
              </a:tabLst>
            </a:pPr>
            <a:r>
              <a:rPr lang="ru-RU">
                <a:solidFill>
                  <a:srgbClr val="221F1F"/>
                </a:solidFill>
              </a:rPr>
              <a:t>документы (или копии), подтверждающие соответствие участника п. 1 ч.1 (членство СРО), чч. 2 и 2.1 (доп. требования)  ст. 31 (при наличии таких требований) + декларация по пп. 3-9 ч. 1 ст. 31 </a:t>
            </a:r>
            <a:r>
              <a:rPr lang="ru-RU" b="1">
                <a:solidFill>
                  <a:srgbClr val="FF0000"/>
                </a:solidFill>
              </a:rPr>
              <a:t>с  использованием программно-аппаратных средств ЭП (с 01.07.2018)</a:t>
            </a:r>
            <a:endParaRPr lang="ru-RU"/>
          </a:p>
          <a:p>
            <a:pPr marL="469900" indent="-457200">
              <a:tabLst>
                <a:tab pos="469900" algn="l"/>
              </a:tabLst>
            </a:pPr>
            <a:r>
              <a:rPr lang="ru-RU">
                <a:solidFill>
                  <a:srgbClr val="221F1F"/>
                </a:solidFill>
              </a:rPr>
              <a:t>3)    решение о совершении крупной сделки (при необходимости)</a:t>
            </a:r>
            <a:endParaRPr lang="ru-RU"/>
          </a:p>
          <a:p>
            <a:pPr marL="469900" indent="-457200">
              <a:spcBef>
                <a:spcPts val="400"/>
              </a:spcBef>
              <a:buClr>
                <a:srgbClr val="006284"/>
              </a:buClr>
              <a:buFontTx/>
              <a:buAutoNum type="arabicParenR" startAt="4"/>
              <a:tabLst>
                <a:tab pos="469900" algn="l"/>
              </a:tabLst>
            </a:pPr>
            <a:r>
              <a:rPr lang="ru-RU"/>
              <a:t>копии документов, подтверждающих право на получение преимуществ (ст. 28,29),</a:t>
            </a:r>
          </a:p>
          <a:p>
            <a:pPr marL="469900" indent="-457200">
              <a:tabLst>
                <a:tab pos="469900" algn="l"/>
              </a:tabLst>
            </a:pPr>
            <a:r>
              <a:rPr lang="ru-RU" b="1">
                <a:solidFill>
                  <a:srgbClr val="FF0000"/>
                </a:solidFill>
              </a:rPr>
              <a:t>если участник заявил, что претендует на преимущества</a:t>
            </a:r>
            <a:endParaRPr lang="ru-RU"/>
          </a:p>
          <a:p>
            <a:pPr marL="469900" indent="-457200">
              <a:spcBef>
                <a:spcPts val="413"/>
              </a:spcBef>
              <a:buClr>
                <a:srgbClr val="006284"/>
              </a:buClr>
              <a:tabLst>
                <a:tab pos="469900" algn="l"/>
              </a:tabLst>
            </a:pPr>
            <a:r>
              <a:rPr lang="ru-RU"/>
              <a:t>5)    документы по ст. 14. </a:t>
            </a:r>
            <a:r>
              <a:rPr lang="ru-RU" b="1">
                <a:solidFill>
                  <a:srgbClr val="FF0000"/>
                </a:solidFill>
              </a:rPr>
              <a:t>Если документов нет – заявка считается иностранной</a:t>
            </a:r>
            <a:endParaRPr lang="ru-RU"/>
          </a:p>
          <a:p>
            <a:pPr marL="469900" indent="-457200">
              <a:spcBef>
                <a:spcPts val="400"/>
              </a:spcBef>
              <a:buClr>
                <a:srgbClr val="006284"/>
              </a:buClr>
              <a:buFontTx/>
              <a:buAutoNum type="arabicParenR" startAt="6"/>
              <a:tabLst>
                <a:tab pos="469900" algn="l"/>
              </a:tabLst>
            </a:pPr>
            <a:r>
              <a:rPr lang="ru-RU"/>
              <a:t>декларация о принадлежности к СМП, СОНКО </a:t>
            </a:r>
            <a:r>
              <a:rPr lang="ru-RU" b="1">
                <a:solidFill>
                  <a:srgbClr val="FF0000"/>
                </a:solidFill>
              </a:rPr>
              <a:t>с использованием программно-</a:t>
            </a:r>
            <a:endParaRPr lang="ru-RU"/>
          </a:p>
          <a:p>
            <a:pPr marL="469900" indent="-457200">
              <a:tabLst>
                <a:tab pos="469900" algn="l"/>
              </a:tabLst>
            </a:pPr>
            <a:r>
              <a:rPr lang="ru-RU" b="1">
                <a:solidFill>
                  <a:srgbClr val="FF0000"/>
                </a:solidFill>
              </a:rPr>
              <a:t>аппаратных средств ЭП (с 01.07.2018)</a:t>
            </a:r>
          </a:p>
          <a:p>
            <a:pPr marL="469900" indent="-457200">
              <a:tabLst>
                <a:tab pos="469900" algn="l"/>
              </a:tabLst>
            </a:pPr>
            <a:endParaRPr lang="ru-RU"/>
          </a:p>
          <a:p>
            <a:pPr marL="469900" indent="-457200">
              <a:tabLst>
                <a:tab pos="469900" algn="l"/>
              </a:tabLst>
            </a:pPr>
            <a:r>
              <a:rPr lang="ru-RU">
                <a:solidFill>
                  <a:srgbClr val="221F1F"/>
                </a:solidFill>
              </a:rPr>
              <a:t>       </a:t>
            </a:r>
            <a:r>
              <a:rPr lang="ru-RU" b="1">
                <a:solidFill>
                  <a:srgbClr val="221F1F"/>
                </a:solidFill>
              </a:rPr>
              <a:t>Копии документов на товар (декларации и сертификаты требовать нельзя, т.к. они предоставляются вместе с товаром в момент поставки)</a:t>
            </a:r>
            <a:endParaRPr lang="ru-RU" b="1">
              <a:solidFill>
                <a:srgbClr val="000000"/>
              </a:solidFill>
            </a:endParaRPr>
          </a:p>
          <a:p>
            <a:pPr marL="469900" indent="-457200">
              <a:tabLst>
                <a:tab pos="469900" algn="l"/>
              </a:tabLst>
            </a:pPr>
            <a:endParaRPr lang="ru-RU"/>
          </a:p>
        </p:txBody>
      </p:sp>
      <p:sp>
        <p:nvSpPr>
          <p:cNvPr id="7" name="object 7"/>
          <p:cNvSpPr txBox="1"/>
          <p:nvPr/>
        </p:nvSpPr>
        <p:spPr>
          <a:xfrm>
            <a:off x="558800" y="6462713"/>
            <a:ext cx="7415213" cy="452437"/>
          </a:xfrm>
          <a:prstGeom prst="rect">
            <a:avLst/>
          </a:prstGeom>
        </p:spPr>
        <p:txBody>
          <a:bodyPr lIns="0" tIns="12065" rIns="0" bIns="0">
            <a:spAutoFit/>
          </a:bodyPr>
          <a:lstStyle/>
          <a:p>
            <a:pPr marL="12700" fontAlgn="auto">
              <a:spcBef>
                <a:spcPts val="95"/>
              </a:spcBef>
              <a:spcAft>
                <a:spcPts val="0"/>
              </a:spcAft>
              <a:defRPr/>
            </a:pPr>
            <a:r>
              <a:rPr sz="2800" b="1" spc="-5" dirty="0">
                <a:solidFill>
                  <a:srgbClr val="FF0000"/>
                </a:solidFill>
                <a:latin typeface="Arial"/>
                <a:cs typeface="Arial"/>
              </a:rPr>
              <a:t>+ </a:t>
            </a:r>
            <a:r>
              <a:rPr sz="2800" b="1" spc="-40" dirty="0">
                <a:solidFill>
                  <a:srgbClr val="FF0000"/>
                </a:solidFill>
                <a:latin typeface="Arial"/>
                <a:cs typeface="Arial"/>
              </a:rPr>
              <a:t>от </a:t>
            </a:r>
            <a:r>
              <a:rPr sz="2800" b="1" spc="-25" dirty="0">
                <a:solidFill>
                  <a:srgbClr val="FF0000"/>
                </a:solidFill>
                <a:latin typeface="Arial"/>
                <a:cs typeface="Arial"/>
              </a:rPr>
              <a:t>оператора документы </a:t>
            </a:r>
            <a:r>
              <a:rPr sz="2800" b="1" spc="-10" dirty="0">
                <a:solidFill>
                  <a:srgbClr val="FF0000"/>
                </a:solidFill>
                <a:latin typeface="Arial"/>
                <a:cs typeface="Arial"/>
              </a:rPr>
              <a:t>по </a:t>
            </a:r>
            <a:r>
              <a:rPr sz="2800" b="1" spc="-15" dirty="0">
                <a:solidFill>
                  <a:srgbClr val="FF0000"/>
                </a:solidFill>
                <a:latin typeface="Arial"/>
                <a:cs typeface="Arial"/>
              </a:rPr>
              <a:t>ч. </a:t>
            </a:r>
            <a:r>
              <a:rPr sz="2800" b="1" spc="-85" dirty="0">
                <a:solidFill>
                  <a:srgbClr val="FF0000"/>
                </a:solidFill>
                <a:latin typeface="Arial"/>
                <a:cs typeface="Arial"/>
              </a:rPr>
              <a:t>11 </a:t>
            </a:r>
            <a:r>
              <a:rPr sz="2800" b="1" spc="-110" dirty="0">
                <a:solidFill>
                  <a:srgbClr val="FF0000"/>
                </a:solidFill>
                <a:latin typeface="Arial"/>
                <a:cs typeface="Arial"/>
              </a:rPr>
              <a:t>ст.</a:t>
            </a:r>
            <a:r>
              <a:rPr sz="2800" b="1" spc="195" dirty="0">
                <a:solidFill>
                  <a:srgbClr val="FF0000"/>
                </a:solidFill>
                <a:latin typeface="Arial"/>
                <a:cs typeface="Arial"/>
              </a:rPr>
              <a:t> </a:t>
            </a:r>
            <a:r>
              <a:rPr sz="2800" b="1" spc="-10" dirty="0">
                <a:solidFill>
                  <a:srgbClr val="FF0000"/>
                </a:solidFill>
                <a:latin typeface="Arial"/>
                <a:cs typeface="Arial"/>
              </a:rPr>
              <a:t>24.1</a:t>
            </a:r>
            <a:endParaRPr sz="280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30722"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2070100" y="404813"/>
            <a:ext cx="4748213" cy="879475"/>
          </a:xfrm>
        </p:spPr>
        <p:txBody>
          <a:bodyPr tIns="12065" rtlCol="0"/>
          <a:lstStyle/>
          <a:p>
            <a:pPr marL="12700" eaLnBrk="1" fontAlgn="auto" hangingPunct="1">
              <a:spcBef>
                <a:spcPts val="95"/>
              </a:spcBef>
              <a:spcAft>
                <a:spcPts val="0"/>
              </a:spcAft>
              <a:defRPr/>
            </a:pPr>
            <a:r>
              <a:rPr sz="2800" spc="-10" dirty="0">
                <a:solidFill>
                  <a:srgbClr val="006284"/>
                </a:solidFill>
              </a:rPr>
              <a:t>РАССМОТРЕНИЕ</a:t>
            </a:r>
            <a:r>
              <a:rPr sz="2800"/>
              <a:t/>
            </a:r>
            <a:br>
              <a:rPr sz="2800"/>
            </a:br>
            <a:r>
              <a:rPr sz="2800" spc="-10" dirty="0">
                <a:solidFill>
                  <a:srgbClr val="006284"/>
                </a:solidFill>
              </a:rPr>
              <a:t>ВТОРЫХ ЧАСТЕЙ</a:t>
            </a:r>
            <a:r>
              <a:rPr sz="2800" spc="-5" dirty="0">
                <a:solidFill>
                  <a:srgbClr val="006284"/>
                </a:solidFill>
              </a:rPr>
              <a:t> </a:t>
            </a:r>
            <a:r>
              <a:rPr sz="2800" spc="-10" dirty="0">
                <a:solidFill>
                  <a:srgbClr val="006284"/>
                </a:solidFill>
              </a:rPr>
              <a:t>ЗАЯВОК</a:t>
            </a:r>
            <a:endParaRPr sz="2800"/>
          </a:p>
        </p:txBody>
      </p:sp>
      <p:sp>
        <p:nvSpPr>
          <p:cNvPr id="30724" name="object 7"/>
          <p:cNvSpPr>
            <a:spLocks noGrp="1"/>
          </p:cNvSpPr>
          <p:nvPr>
            <p:ph type="sldNum" sz="quarter" idx="12"/>
          </p:nvPr>
        </p:nvSpPr>
        <p:spPr bwMode="auto">
          <a:noFill/>
          <a:ln>
            <a:miter lim="800000"/>
            <a:headEnd/>
            <a:tailEnd/>
          </a:ln>
        </p:spPr>
        <p:txBody>
          <a:bodyPr/>
          <a:lstStyle/>
          <a:p>
            <a:pPr marL="25400"/>
            <a:fld id="{12184ACC-22DA-4376-A65D-902DCE0071E8}" type="slidenum">
              <a:rPr lang="ru-RU" smtClean="0"/>
              <a:pPr marL="25400"/>
              <a:t>24</a:t>
            </a:fld>
            <a:endParaRPr lang="ru-RU" smtClean="0"/>
          </a:p>
        </p:txBody>
      </p:sp>
      <p:sp>
        <p:nvSpPr>
          <p:cNvPr id="30725" name="object 6"/>
          <p:cNvSpPr txBox="1">
            <a:spLocks noChangeArrowheads="1"/>
          </p:cNvSpPr>
          <p:nvPr/>
        </p:nvSpPr>
        <p:spPr bwMode="auto">
          <a:xfrm>
            <a:off x="461963" y="1544638"/>
            <a:ext cx="9674225" cy="5389562"/>
          </a:xfrm>
          <a:prstGeom prst="rect">
            <a:avLst/>
          </a:prstGeom>
          <a:noFill/>
          <a:ln w="9525">
            <a:noFill/>
            <a:miter lim="800000"/>
            <a:headEnd/>
            <a:tailEnd/>
          </a:ln>
        </p:spPr>
        <p:txBody>
          <a:bodyPr lIns="0" tIns="12700" rIns="0" bIns="0">
            <a:spAutoFit/>
          </a:bodyPr>
          <a:lstStyle/>
          <a:p>
            <a:pPr marL="377825" indent="-365125">
              <a:lnSpc>
                <a:spcPts val="1950"/>
              </a:lnSpc>
              <a:spcBef>
                <a:spcPts val="100"/>
              </a:spcBef>
              <a:buClr>
                <a:srgbClr val="006284"/>
              </a:buClr>
              <a:buFont typeface="DejaVu Sans" pitchFamily="34" charset="0"/>
              <a:buChar char="➢"/>
              <a:tabLst>
                <a:tab pos="377825" algn="l"/>
              </a:tabLst>
            </a:pPr>
            <a:r>
              <a:rPr lang="ru-RU">
                <a:solidFill>
                  <a:srgbClr val="221F1F"/>
                </a:solidFill>
              </a:rPr>
              <a:t>Срок рассмотрения – не более 3 рабочих дней со дня размещения на ЭП протокола</a:t>
            </a:r>
            <a:endParaRPr lang="ru-RU"/>
          </a:p>
          <a:p>
            <a:pPr marL="377825" indent="-365125">
              <a:lnSpc>
                <a:spcPts val="1950"/>
              </a:lnSpc>
              <a:tabLst>
                <a:tab pos="377825" algn="l"/>
              </a:tabLst>
            </a:pPr>
            <a:r>
              <a:rPr lang="ru-RU">
                <a:solidFill>
                  <a:srgbClr val="221F1F"/>
                </a:solidFill>
              </a:rPr>
              <a:t>аукциона</a:t>
            </a:r>
            <a:endParaRPr lang="ru-RU"/>
          </a:p>
          <a:p>
            <a:pPr marL="377825" indent="-365125">
              <a:spcBef>
                <a:spcPts val="175"/>
              </a:spcBef>
              <a:buClr>
                <a:srgbClr val="006284"/>
              </a:buClr>
              <a:buFont typeface="DejaVu Sans" pitchFamily="34" charset="0"/>
              <a:buChar char="➢"/>
              <a:tabLst>
                <a:tab pos="377825" algn="l"/>
              </a:tabLst>
            </a:pPr>
            <a:r>
              <a:rPr lang="ru-RU">
                <a:solidFill>
                  <a:srgbClr val="221F1F"/>
                </a:solidFill>
              </a:rPr>
              <a:t>Основания для признания заявки </a:t>
            </a:r>
            <a:r>
              <a:rPr lang="ru-RU" b="1">
                <a:solidFill>
                  <a:srgbClr val="221F1F"/>
                </a:solidFill>
              </a:rPr>
              <a:t>несоответствующей </a:t>
            </a:r>
            <a:r>
              <a:rPr lang="ru-RU">
                <a:solidFill>
                  <a:srgbClr val="221F1F"/>
                </a:solidFill>
              </a:rPr>
              <a:t>требованиям документации:</a:t>
            </a:r>
            <a:endParaRPr lang="ru-RU"/>
          </a:p>
          <a:p>
            <a:pPr marL="925513" lvl="1" indent="-455613">
              <a:spcBef>
                <a:spcPts val="163"/>
              </a:spcBef>
              <a:buClr>
                <a:srgbClr val="006284"/>
              </a:buClr>
              <a:buFontTx/>
              <a:buAutoNum type="arabicParenR"/>
              <a:tabLst>
                <a:tab pos="377825" algn="l"/>
              </a:tabLst>
            </a:pPr>
            <a:r>
              <a:rPr lang="ru-RU">
                <a:solidFill>
                  <a:srgbClr val="221F1F"/>
                </a:solidFill>
              </a:rPr>
              <a:t>непредставление документов и информации по чч. 3 и 5 ст. 66, </a:t>
            </a:r>
            <a:r>
              <a:rPr lang="ru-RU" b="1">
                <a:solidFill>
                  <a:srgbClr val="974707"/>
                </a:solidFill>
              </a:rPr>
              <a:t>ч. 11 ст. 24.1*</a:t>
            </a:r>
            <a:endParaRPr lang="ru-RU"/>
          </a:p>
          <a:p>
            <a:pPr marL="925513" lvl="1" indent="-455613">
              <a:spcBef>
                <a:spcPts val="175"/>
              </a:spcBef>
              <a:buClr>
                <a:srgbClr val="006284"/>
              </a:buClr>
              <a:buFontTx/>
              <a:buAutoNum type="arabicParenR"/>
              <a:tabLst>
                <a:tab pos="377825" algn="l"/>
              </a:tabLst>
            </a:pPr>
            <a:r>
              <a:rPr lang="ru-RU">
                <a:solidFill>
                  <a:srgbClr val="221F1F"/>
                </a:solidFill>
              </a:rPr>
              <a:t>несоответствие документов и информации требованиям ДоА*</a:t>
            </a:r>
            <a:endParaRPr lang="ru-RU"/>
          </a:p>
          <a:p>
            <a:pPr marL="925513" lvl="1" indent="-455613">
              <a:spcBef>
                <a:spcPts val="175"/>
              </a:spcBef>
              <a:buClr>
                <a:srgbClr val="006284"/>
              </a:buClr>
              <a:buFontTx/>
              <a:buAutoNum type="arabicParenR"/>
              <a:tabLst>
                <a:tab pos="377825" algn="l"/>
              </a:tabLst>
            </a:pPr>
            <a:r>
              <a:rPr lang="ru-RU">
                <a:solidFill>
                  <a:srgbClr val="221F1F"/>
                </a:solidFill>
              </a:rPr>
              <a:t>наличие в таких документах недостоверных сведений об УЗ*</a:t>
            </a:r>
            <a:endParaRPr lang="ru-RU"/>
          </a:p>
          <a:p>
            <a:pPr marL="925513" lvl="1" indent="-455613">
              <a:spcBef>
                <a:spcPts val="175"/>
              </a:spcBef>
              <a:buClr>
                <a:srgbClr val="006284"/>
              </a:buClr>
              <a:buFontTx/>
              <a:buAutoNum type="arabicParenR"/>
              <a:tabLst>
                <a:tab pos="377825" algn="l"/>
              </a:tabLst>
            </a:pPr>
            <a:r>
              <a:rPr lang="ru-RU">
                <a:solidFill>
                  <a:srgbClr val="221F1F"/>
                </a:solidFill>
              </a:rPr>
              <a:t>несоответствие участника требованиям, установленным в документации</a:t>
            </a:r>
            <a:endParaRPr lang="ru-RU"/>
          </a:p>
          <a:p>
            <a:pPr marL="925513" lvl="1" indent="-455613">
              <a:spcBef>
                <a:spcPts val="163"/>
              </a:spcBef>
              <a:buClr>
                <a:srgbClr val="006284"/>
              </a:buClr>
              <a:buFontTx/>
              <a:buAutoNum type="arabicParenR"/>
              <a:tabLst>
                <a:tab pos="377825" algn="l"/>
              </a:tabLst>
            </a:pPr>
            <a:r>
              <a:rPr lang="ru-RU" b="1">
                <a:solidFill>
                  <a:srgbClr val="FF0000"/>
                </a:solidFill>
              </a:rPr>
              <a:t>в случаях, предусмотренных НПА по ст. 14</a:t>
            </a:r>
            <a:endParaRPr lang="ru-RU"/>
          </a:p>
          <a:p>
            <a:pPr marL="377825" indent="-365125">
              <a:spcBef>
                <a:spcPts val="175"/>
              </a:spcBef>
              <a:tabLst>
                <a:tab pos="377825" algn="l"/>
              </a:tabLst>
            </a:pPr>
            <a:r>
              <a:rPr lang="ru-RU">
                <a:solidFill>
                  <a:srgbClr val="221F1F"/>
                </a:solidFill>
              </a:rPr>
              <a:t>* определяется на дату и время окончания срока подачи заявок</a:t>
            </a:r>
            <a:endParaRPr lang="ru-RU"/>
          </a:p>
          <a:p>
            <a:pPr marL="377825" indent="-365125">
              <a:spcBef>
                <a:spcPts val="38"/>
              </a:spcBef>
              <a:tabLst>
                <a:tab pos="377825" algn="l"/>
              </a:tabLst>
            </a:pPr>
            <a:endParaRPr lang="ru-RU">
              <a:latin typeface="Times New Roman" pitchFamily="18" charset="0"/>
              <a:cs typeface="Times New Roman" pitchFamily="18" charset="0"/>
            </a:endParaRPr>
          </a:p>
          <a:p>
            <a:pPr marL="377825" indent="-365125" algn="just">
              <a:tabLst>
                <a:tab pos="377825" algn="l"/>
              </a:tabLst>
            </a:pPr>
            <a:r>
              <a:rPr lang="ru-RU" b="1">
                <a:solidFill>
                  <a:srgbClr val="FF0000"/>
                </a:solidFill>
              </a:rPr>
              <a:t>С 01.07.2018: Заявка НЕ может быть признана не соответствующей требованиям,  установленным документацией, в связи с отсутствием в ней информации и  электронных документов, предусмотренных п. 5 ч. 5 ст. 66 (преимущества ОИ и  УИС), а также п. 6 ч. 5 ст. 66 (ограничения и условия по нац. режим по ст. 14), за  исключением случая закупки товаров, работ, услуг, в отношении которых  установлен </a:t>
            </a:r>
            <a:r>
              <a:rPr lang="ru-RU" b="1" u="sng">
                <a:solidFill>
                  <a:srgbClr val="FF0000"/>
                </a:solidFill>
              </a:rPr>
              <a:t>запрет</a:t>
            </a:r>
            <a:r>
              <a:rPr lang="ru-RU" b="1">
                <a:solidFill>
                  <a:srgbClr val="FF0000"/>
                </a:solidFill>
              </a:rPr>
              <a:t>, предусмотренный ст. 14.</a:t>
            </a:r>
            <a:endParaRPr lang="ru-RU"/>
          </a:p>
          <a:p>
            <a:pPr marL="377825" indent="-365125">
              <a:spcBef>
                <a:spcPts val="25"/>
              </a:spcBef>
              <a:tabLst>
                <a:tab pos="377825" algn="l"/>
              </a:tabLst>
            </a:pPr>
            <a:endParaRPr lang="ru-RU" sz="2000">
              <a:latin typeface="Times New Roman" pitchFamily="18" charset="0"/>
              <a:cs typeface="Times New Roman" pitchFamily="18" charset="0"/>
            </a:endParaRPr>
          </a:p>
          <a:p>
            <a:pPr marL="377825" indent="-365125">
              <a:buClr>
                <a:srgbClr val="006284"/>
              </a:buClr>
              <a:buFont typeface="DejaVu Sans" pitchFamily="34" charset="0"/>
              <a:buChar char="➢"/>
              <a:tabLst>
                <a:tab pos="377825" algn="l"/>
              </a:tabLst>
            </a:pPr>
            <a:r>
              <a:rPr lang="ru-RU">
                <a:solidFill>
                  <a:srgbClr val="221F1F"/>
                </a:solidFill>
              </a:rPr>
              <a:t>Задача Заказчика: выявление 5 заявок соответствующих требованиям ДоА</a:t>
            </a:r>
            <a:endParaRPr lang="ru-RU"/>
          </a:p>
          <a:p>
            <a:pPr marL="377825" indent="-365125">
              <a:spcBef>
                <a:spcPts val="175"/>
              </a:spcBef>
              <a:buClr>
                <a:srgbClr val="006284"/>
              </a:buClr>
              <a:buFont typeface="DejaVu Sans" pitchFamily="34" charset="0"/>
              <a:buChar char="➢"/>
              <a:tabLst>
                <a:tab pos="377825" algn="l"/>
              </a:tabLst>
            </a:pPr>
            <a:r>
              <a:rPr lang="ru-RU">
                <a:solidFill>
                  <a:srgbClr val="221F1F"/>
                </a:solidFill>
              </a:rPr>
              <a:t>Результаты рассмотрения оформляются протоколом подведения итогов</a:t>
            </a: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object 2"/>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3" name="object 3"/>
          <p:cNvSpPr txBox="1">
            <a:spLocks noGrp="1"/>
          </p:cNvSpPr>
          <p:nvPr>
            <p:ph type="title"/>
          </p:nvPr>
        </p:nvSpPr>
        <p:spPr>
          <a:xfrm>
            <a:off x="1917700" y="617538"/>
            <a:ext cx="7580313" cy="452437"/>
          </a:xfrm>
        </p:spPr>
        <p:txBody>
          <a:bodyPr tIns="12065" rtlCol="0"/>
          <a:lstStyle/>
          <a:p>
            <a:pPr marL="12700" eaLnBrk="1" fontAlgn="auto" hangingPunct="1">
              <a:spcBef>
                <a:spcPts val="95"/>
              </a:spcBef>
              <a:spcAft>
                <a:spcPts val="0"/>
              </a:spcAft>
              <a:defRPr/>
            </a:pPr>
            <a:r>
              <a:rPr sz="2800" spc="-10" dirty="0">
                <a:solidFill>
                  <a:srgbClr val="006284"/>
                </a:solidFill>
              </a:rPr>
              <a:t>СЛУЧАИ НЕСОСТОЯВШЕГОСЯ</a:t>
            </a:r>
            <a:r>
              <a:rPr sz="2800" spc="45" dirty="0">
                <a:solidFill>
                  <a:srgbClr val="006284"/>
                </a:solidFill>
              </a:rPr>
              <a:t> </a:t>
            </a:r>
            <a:r>
              <a:rPr sz="2800" spc="-10" dirty="0">
                <a:solidFill>
                  <a:srgbClr val="006284"/>
                </a:solidFill>
              </a:rPr>
              <a:t>АУКЦИОНА</a:t>
            </a:r>
            <a:endParaRPr sz="2800"/>
          </a:p>
        </p:txBody>
      </p:sp>
      <p:graphicFrame>
        <p:nvGraphicFramePr>
          <p:cNvPr id="4" name="object 4"/>
          <p:cNvGraphicFramePr>
            <a:graphicFrameLocks noGrp="1"/>
          </p:cNvGraphicFramePr>
          <p:nvPr/>
        </p:nvGraphicFramePr>
        <p:xfrm>
          <a:off x="469900" y="1557338"/>
          <a:ext cx="9831388" cy="5446712"/>
        </p:xfrm>
        <a:graphic>
          <a:graphicData uri="http://schemas.openxmlformats.org/drawingml/2006/table">
            <a:tbl>
              <a:tblPr/>
              <a:tblGrid>
                <a:gridCol w="903288"/>
                <a:gridCol w="1612900"/>
                <a:gridCol w="1084262"/>
                <a:gridCol w="1547813"/>
                <a:gridCol w="4683125"/>
              </a:tblGrid>
              <a:tr h="593725">
                <a:tc>
                  <a:txBody>
                    <a:bodyPr/>
                    <a:lstStyle/>
                    <a:p>
                      <a:pPr marL="177800" marR="0" lvl="0" indent="0" algn="l" defTabSz="914400" rtl="0" eaLnBrk="1" fontAlgn="base" latinLnBrk="0" hangingPunct="1">
                        <a:lnSpc>
                          <a:spcPct val="100000"/>
                        </a:lnSpc>
                        <a:spcBef>
                          <a:spcPts val="325"/>
                        </a:spcBef>
                        <a:spcAft>
                          <a:spcPct val="0"/>
                        </a:spcAft>
                        <a:buClrTx/>
                        <a:buSzTx/>
                        <a:buFontTx/>
                        <a:buNone/>
                        <a:tabLst/>
                      </a:pPr>
                      <a:r>
                        <a:rPr kumimoji="0" lang="ru-RU" sz="1500" b="1" i="0" u="none" strike="noStrike" cap="none" normalizeH="0" baseline="0" smtClean="0">
                          <a:ln>
                            <a:noFill/>
                          </a:ln>
                          <a:solidFill>
                            <a:schemeClr val="tx1"/>
                          </a:solidFill>
                          <a:effectLst/>
                          <a:latin typeface="Arial" charset="0"/>
                          <a:cs typeface="Arial" charset="0"/>
                        </a:rPr>
                        <a:t>Всего</a:t>
                      </a:r>
                      <a:endParaRPr kumimoji="0" lang="ru-RU" sz="1500" b="0" i="0" u="none" strike="noStrike" cap="none" normalizeH="0" baseline="0" smtClean="0">
                        <a:ln>
                          <a:noFill/>
                        </a:ln>
                        <a:solidFill>
                          <a:schemeClr val="tx1"/>
                        </a:solidFill>
                        <a:effectLst/>
                        <a:latin typeface="Arial" charset="0"/>
                        <a:cs typeface="Arial" charset="0"/>
                      </a:endParaRPr>
                    </a:p>
                    <a:p>
                      <a:pPr marL="177800" marR="0" lvl="0" indent="0" algn="l" defTabSz="914400" rtl="0" eaLnBrk="1" fontAlgn="base" latinLnBrk="0" hangingPunct="1">
                        <a:lnSpc>
                          <a:spcPct val="100000"/>
                        </a:lnSpc>
                        <a:spcBef>
                          <a:spcPts val="363"/>
                        </a:spcBef>
                        <a:spcAft>
                          <a:spcPct val="0"/>
                        </a:spcAft>
                        <a:buClrTx/>
                        <a:buSzTx/>
                        <a:buFontTx/>
                        <a:buNone/>
                        <a:tabLst/>
                      </a:pPr>
                      <a:r>
                        <a:rPr kumimoji="0" lang="ru-RU" sz="1500" b="1" i="0" u="none" strike="noStrike" cap="none" normalizeH="0" baseline="0" smtClean="0">
                          <a:ln>
                            <a:noFill/>
                          </a:ln>
                          <a:solidFill>
                            <a:schemeClr val="tx1"/>
                          </a:solidFill>
                          <a:effectLst/>
                          <a:latin typeface="Arial" charset="0"/>
                          <a:cs typeface="Arial" charset="0"/>
                        </a:rPr>
                        <a:t>заявок</a:t>
                      </a:r>
                      <a:endParaRPr kumimoji="0" lang="ru-RU" sz="1500" b="0" i="0" u="none" strike="noStrike" cap="none" normalizeH="0" baseline="0" smtClean="0">
                        <a:ln>
                          <a:noFill/>
                        </a:ln>
                        <a:solidFill>
                          <a:schemeClr val="tx1"/>
                        </a:solidFill>
                        <a:effectLst/>
                        <a:latin typeface="Arial" charset="0"/>
                        <a:cs typeface="Arial" charset="0"/>
                      </a:endParaRPr>
                    </a:p>
                  </a:txBody>
                  <a:tcPr marL="0" marR="0" marT="41275" marB="0" horzOverflow="overflow">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B9CB4"/>
                    </a:solid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500" b="1" i="0" u="none" strike="noStrike" cap="none" normalizeH="0" baseline="0" smtClean="0">
                          <a:ln>
                            <a:noFill/>
                          </a:ln>
                          <a:solidFill>
                            <a:schemeClr val="tx1"/>
                          </a:solidFill>
                          <a:effectLst/>
                          <a:latin typeface="Arial" charset="0"/>
                          <a:cs typeface="Arial" charset="0"/>
                        </a:rPr>
                        <a:t>Рассмотрение</a:t>
                      </a:r>
                      <a:endParaRPr kumimoji="0" lang="ru-RU" sz="15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ts val="363"/>
                        </a:spcBef>
                        <a:spcAft>
                          <a:spcPct val="0"/>
                        </a:spcAft>
                        <a:buClrTx/>
                        <a:buSzTx/>
                        <a:buFontTx/>
                        <a:buNone/>
                        <a:tabLst/>
                      </a:pPr>
                      <a:r>
                        <a:rPr kumimoji="0" lang="ru-RU" sz="1500" b="1" i="0" u="none" strike="noStrike" cap="none" normalizeH="0" baseline="0" smtClean="0">
                          <a:ln>
                            <a:noFill/>
                          </a:ln>
                          <a:solidFill>
                            <a:schemeClr val="tx1"/>
                          </a:solidFill>
                          <a:effectLst/>
                          <a:latin typeface="Arial" charset="0"/>
                          <a:cs typeface="Arial" charset="0"/>
                        </a:rPr>
                        <a:t>1-х частей</a:t>
                      </a:r>
                      <a:endParaRPr kumimoji="0" lang="ru-RU" sz="1500" b="0" i="0" u="none" strike="noStrike" cap="none" normalizeH="0" baseline="0" smtClean="0">
                        <a:ln>
                          <a:noFill/>
                        </a:ln>
                        <a:solidFill>
                          <a:schemeClr val="tx1"/>
                        </a:solidFill>
                        <a:effectLst/>
                        <a:latin typeface="Arial" charset="0"/>
                        <a:cs typeface="Arial" charset="0"/>
                      </a:endParaRPr>
                    </a:p>
                  </a:txBody>
                  <a:tcPr marL="0" marR="0" marT="4127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B9CB4"/>
                    </a:solid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500" b="1" i="0" u="none" strike="noStrike" cap="none" normalizeH="0" baseline="0" smtClean="0">
                          <a:ln>
                            <a:noFill/>
                          </a:ln>
                          <a:solidFill>
                            <a:schemeClr val="tx1"/>
                          </a:solidFill>
                          <a:effectLst/>
                          <a:latin typeface="Arial" charset="0"/>
                          <a:cs typeface="Arial" charset="0"/>
                        </a:rPr>
                        <a:t>Аукцион</a:t>
                      </a:r>
                      <a:endParaRPr kumimoji="0" lang="ru-RU" sz="1500" b="0" i="0" u="none" strike="noStrike" cap="none" normalizeH="0" baseline="0" smtClean="0">
                        <a:ln>
                          <a:noFill/>
                        </a:ln>
                        <a:solidFill>
                          <a:schemeClr val="tx1"/>
                        </a:solidFill>
                        <a:effectLst/>
                        <a:latin typeface="Arial" charset="0"/>
                        <a:cs typeface="Arial" charset="0"/>
                      </a:endParaRPr>
                    </a:p>
                  </a:txBody>
                  <a:tcPr marL="0" marR="0" marT="4127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B9CB4"/>
                    </a:solid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500" b="1" i="0" u="none" strike="noStrike" cap="none" normalizeH="0" baseline="0" smtClean="0">
                          <a:ln>
                            <a:noFill/>
                          </a:ln>
                          <a:solidFill>
                            <a:schemeClr val="tx1"/>
                          </a:solidFill>
                          <a:effectLst/>
                          <a:latin typeface="Arial" charset="0"/>
                          <a:cs typeface="Arial" charset="0"/>
                        </a:rPr>
                        <a:t>Рассмотрение</a:t>
                      </a:r>
                      <a:endParaRPr kumimoji="0" lang="ru-RU" sz="15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ts val="363"/>
                        </a:spcBef>
                        <a:spcAft>
                          <a:spcPct val="0"/>
                        </a:spcAft>
                        <a:buClrTx/>
                        <a:buSzTx/>
                        <a:buFontTx/>
                        <a:buNone/>
                        <a:tabLst/>
                      </a:pPr>
                      <a:r>
                        <a:rPr kumimoji="0" lang="ru-RU" sz="1500" b="1" i="0" u="none" strike="noStrike" cap="none" normalizeH="0" baseline="0" smtClean="0">
                          <a:ln>
                            <a:noFill/>
                          </a:ln>
                          <a:solidFill>
                            <a:schemeClr val="tx1"/>
                          </a:solidFill>
                          <a:effectLst/>
                          <a:latin typeface="Arial" charset="0"/>
                          <a:cs typeface="Arial" charset="0"/>
                        </a:rPr>
                        <a:t>2-х частей</a:t>
                      </a:r>
                      <a:endParaRPr kumimoji="0" lang="ru-RU" sz="1500" b="0" i="0" u="none" strike="noStrike" cap="none" normalizeH="0" baseline="0" smtClean="0">
                        <a:ln>
                          <a:noFill/>
                        </a:ln>
                        <a:solidFill>
                          <a:schemeClr val="tx1"/>
                        </a:solidFill>
                        <a:effectLst/>
                        <a:latin typeface="Arial" charset="0"/>
                        <a:cs typeface="Arial" charset="0"/>
                      </a:endParaRPr>
                    </a:p>
                  </a:txBody>
                  <a:tcPr marL="0" marR="0" marT="4127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B9CB4"/>
                    </a:solid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500" b="1" i="0" u="none" strike="noStrike" cap="none" normalizeH="0" baseline="0" smtClean="0">
                          <a:ln>
                            <a:noFill/>
                          </a:ln>
                          <a:solidFill>
                            <a:schemeClr val="tx1"/>
                          </a:solidFill>
                          <a:effectLst/>
                          <a:latin typeface="Arial" charset="0"/>
                          <a:cs typeface="Arial" charset="0"/>
                        </a:rPr>
                        <a:t>Результат</a:t>
                      </a:r>
                      <a:endParaRPr kumimoji="0" lang="ru-RU" sz="1500" b="0" i="0" u="none" strike="noStrike" cap="none" normalizeH="0" baseline="0" smtClean="0">
                        <a:ln>
                          <a:noFill/>
                        </a:ln>
                        <a:solidFill>
                          <a:schemeClr val="tx1"/>
                        </a:solidFill>
                        <a:effectLst/>
                        <a:latin typeface="Arial" charset="0"/>
                        <a:cs typeface="Arial" charset="0"/>
                      </a:endParaRPr>
                    </a:p>
                  </a:txBody>
                  <a:tcPr marL="0" marR="0" marT="41275" marB="0" horzOverflow="overflow">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B9CB4"/>
                    </a:solidFill>
                  </a:tcPr>
                </a:tc>
              </a:tr>
              <a:tr h="577850">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0</a:t>
                      </a:r>
                    </a:p>
                  </a:txBody>
                  <a:tcPr marL="0" marR="0" marT="41275"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890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Запрос предложений </a:t>
                      </a:r>
                      <a:r>
                        <a:rPr kumimoji="0" lang="ru-RU" sz="1600" b="0" i="0" u="none" strike="noStrike" cap="none" normalizeH="0" baseline="0" smtClean="0">
                          <a:ln>
                            <a:noFill/>
                          </a:ln>
                          <a:solidFill>
                            <a:srgbClr val="FF0000"/>
                          </a:solidFill>
                          <a:effectLst/>
                          <a:latin typeface="Arial" charset="0"/>
                          <a:cs typeface="Arial" charset="0"/>
                        </a:rPr>
                        <a:t>в электронной форме (с  01.07.2018</a:t>
                      </a:r>
                      <a:r>
                        <a:rPr kumimoji="0" lang="ru-RU" sz="1600" b="0" i="0" u="none" strike="noStrike" cap="none" normalizeH="0" baseline="0" smtClean="0">
                          <a:ln>
                            <a:noFill/>
                          </a:ln>
                          <a:solidFill>
                            <a:srgbClr val="974707"/>
                          </a:solidFill>
                          <a:effectLst/>
                          <a:latin typeface="Arial" charset="0"/>
                          <a:cs typeface="Arial" charset="0"/>
                        </a:rPr>
                        <a:t>) </a:t>
                      </a:r>
                      <a:r>
                        <a:rPr kumimoji="0" lang="ru-RU" sz="1600" b="0" i="0" u="none" strike="noStrike" cap="none" normalizeH="0" baseline="0" smtClean="0">
                          <a:ln>
                            <a:noFill/>
                          </a:ln>
                          <a:solidFill>
                            <a:schemeClr val="tx1"/>
                          </a:solidFill>
                          <a:effectLst/>
                          <a:latin typeface="Arial" charset="0"/>
                          <a:cs typeface="Arial" charset="0"/>
                        </a:rPr>
                        <a:t>(или иной способ)</a:t>
                      </a:r>
                    </a:p>
                  </a:txBody>
                  <a:tcPr marL="0" marR="0" marT="41275"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a:t>
                      </a:r>
                    </a:p>
                  </a:txBody>
                  <a:tcPr marL="0" marR="0" marT="4064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8890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Закупка у ед. поставщика по п. 25.</a:t>
                      </a:r>
                      <a:r>
                        <a:rPr kumimoji="0" lang="ru-RU" sz="1600" b="0" i="0" u="none" strike="noStrike" cap="none" normalizeH="0" baseline="0" smtClean="0">
                          <a:ln>
                            <a:noFill/>
                          </a:ln>
                          <a:solidFill>
                            <a:srgbClr val="974707"/>
                          </a:solidFill>
                          <a:effectLst/>
                          <a:latin typeface="Arial" charset="0"/>
                          <a:cs typeface="Arial" charset="0"/>
                        </a:rPr>
                        <a:t>1 </a:t>
                      </a:r>
                      <a:r>
                        <a:rPr kumimoji="0" lang="ru-RU" sz="1600" b="0" i="0" u="none" strike="noStrike" cap="none" normalizeH="0" baseline="0" smtClean="0">
                          <a:ln>
                            <a:noFill/>
                          </a:ln>
                          <a:solidFill>
                            <a:schemeClr val="tx1"/>
                          </a:solidFill>
                          <a:effectLst/>
                          <a:latin typeface="Arial" charset="0"/>
                          <a:cs typeface="Arial" charset="0"/>
                        </a:rPr>
                        <a:t>ч. 1 ст.93</a:t>
                      </a:r>
                    </a:p>
                  </a:txBody>
                  <a:tcPr marL="0" marR="0" marT="4064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r>
              <a:tr h="577850">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275"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0</a:t>
                      </a:r>
                    </a:p>
                  </a:txBody>
                  <a:tcPr marL="0" marR="0" marT="4127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890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Запрос предложений </a:t>
                      </a:r>
                      <a:r>
                        <a:rPr kumimoji="0" lang="ru-RU" sz="1600" b="0" i="0" u="none" strike="noStrike" cap="none" normalizeH="0" baseline="0" smtClean="0">
                          <a:ln>
                            <a:noFill/>
                          </a:ln>
                          <a:solidFill>
                            <a:srgbClr val="FF0000"/>
                          </a:solidFill>
                          <a:effectLst/>
                          <a:latin typeface="Arial" charset="0"/>
                          <a:cs typeface="Arial" charset="0"/>
                        </a:rPr>
                        <a:t>в электронной форме (с  01.07.2018) </a:t>
                      </a:r>
                      <a:r>
                        <a:rPr kumimoji="0" lang="ru-RU" sz="1600" b="0" i="0" u="none" strike="noStrike" cap="none" normalizeH="0" baseline="0" smtClean="0">
                          <a:ln>
                            <a:noFill/>
                          </a:ln>
                          <a:solidFill>
                            <a:schemeClr val="tx1"/>
                          </a:solidFill>
                          <a:effectLst/>
                          <a:latin typeface="Arial" charset="0"/>
                          <a:cs typeface="Arial" charset="0"/>
                        </a:rPr>
                        <a:t>(или иной способ)</a:t>
                      </a:r>
                    </a:p>
                  </a:txBody>
                  <a:tcPr marL="0" marR="0" marT="41275"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275"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a:t>
                      </a:r>
                    </a:p>
                  </a:txBody>
                  <a:tcPr marL="0" marR="0" marT="4127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8890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Закупка у ед. поставщика по п. 25.</a:t>
                      </a:r>
                      <a:r>
                        <a:rPr kumimoji="0" lang="ru-RU" sz="1600" b="0" i="0" u="none" strike="noStrike" cap="none" normalizeH="0" baseline="0" smtClean="0">
                          <a:ln>
                            <a:noFill/>
                          </a:ln>
                          <a:solidFill>
                            <a:srgbClr val="FF0000"/>
                          </a:solidFill>
                          <a:effectLst/>
                          <a:latin typeface="Arial" charset="0"/>
                          <a:cs typeface="Arial" charset="0"/>
                        </a:rPr>
                        <a:t>1 </a:t>
                      </a:r>
                      <a:r>
                        <a:rPr kumimoji="0" lang="ru-RU" sz="1600" b="0" i="0" u="none" strike="noStrike" cap="none" normalizeH="0" baseline="0" smtClean="0">
                          <a:ln>
                            <a:noFill/>
                          </a:ln>
                          <a:solidFill>
                            <a:schemeClr val="tx1"/>
                          </a:solidFill>
                          <a:effectLst/>
                          <a:latin typeface="Arial" charset="0"/>
                          <a:cs typeface="Arial" charset="0"/>
                        </a:rPr>
                        <a:t>ч. 1 ст.93</a:t>
                      </a:r>
                    </a:p>
                  </a:txBody>
                  <a:tcPr marL="0" marR="0" marT="41275"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r>
              <a:tr h="1066800">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275"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27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0</a:t>
                      </a:r>
                    </a:p>
                  </a:txBody>
                  <a:tcPr marL="0" marR="0" marT="4127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890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Закупка у ед. поставщика по п. 25.</a:t>
                      </a:r>
                      <a:r>
                        <a:rPr kumimoji="0" lang="ru-RU" sz="1600" b="0" i="0" u="none" strike="noStrike" cap="none" normalizeH="0" baseline="0" smtClean="0">
                          <a:ln>
                            <a:noFill/>
                          </a:ln>
                          <a:solidFill>
                            <a:srgbClr val="FF0000"/>
                          </a:solidFill>
                          <a:effectLst/>
                          <a:latin typeface="Arial" charset="0"/>
                          <a:cs typeface="Arial" charset="0"/>
                        </a:rPr>
                        <a:t>1 </a:t>
                      </a:r>
                      <a:r>
                        <a:rPr kumimoji="0" lang="ru-RU" sz="1600" b="0" i="0" u="none" strike="noStrike" cap="none" normalizeH="0" baseline="0" smtClean="0">
                          <a:ln>
                            <a:noFill/>
                          </a:ln>
                          <a:solidFill>
                            <a:schemeClr val="tx1"/>
                          </a:solidFill>
                          <a:effectLst/>
                          <a:latin typeface="Arial" charset="0"/>
                          <a:cs typeface="Arial" charset="0"/>
                        </a:rPr>
                        <a:t>ч. 1 ст.93  с ед. участником, признанным  соответствующим, или тем, кто раньше других  подал заявку</a:t>
                      </a:r>
                    </a:p>
                  </a:txBody>
                  <a:tcPr marL="0" marR="0" marT="41275"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91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91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a:t>
                      </a:r>
                    </a:p>
                  </a:txBody>
                  <a:tcPr marL="0" marR="0" marT="4191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8890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Закупка у ед. поставщика по п. 25.</a:t>
                      </a:r>
                      <a:r>
                        <a:rPr kumimoji="0" lang="ru-RU" sz="1600" b="0" i="0" u="none" strike="noStrike" cap="none" normalizeH="0" baseline="0" smtClean="0">
                          <a:ln>
                            <a:noFill/>
                          </a:ln>
                          <a:solidFill>
                            <a:srgbClr val="FF0000"/>
                          </a:solidFill>
                          <a:effectLst/>
                          <a:latin typeface="Arial" charset="0"/>
                          <a:cs typeface="Arial" charset="0"/>
                        </a:rPr>
                        <a:t>1 </a:t>
                      </a:r>
                      <a:r>
                        <a:rPr kumimoji="0" lang="ru-RU" sz="1600" b="0" i="0" u="none" strike="noStrike" cap="none" normalizeH="0" baseline="0" smtClean="0">
                          <a:ln>
                            <a:noFill/>
                          </a:ln>
                          <a:solidFill>
                            <a:schemeClr val="tx1"/>
                          </a:solidFill>
                          <a:effectLst/>
                          <a:latin typeface="Arial" charset="0"/>
                          <a:cs typeface="Arial" charset="0"/>
                        </a:rPr>
                        <a:t>ч. 1 ст.93</a:t>
                      </a:r>
                    </a:p>
                  </a:txBody>
                  <a:tcPr marL="0" marR="0" marT="4191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r>
              <a:tr h="579438">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91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91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91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1755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0</a:t>
                      </a:r>
                    </a:p>
                  </a:txBody>
                  <a:tcPr marL="0" marR="0" marT="4191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890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Запрос предложений </a:t>
                      </a:r>
                      <a:r>
                        <a:rPr kumimoji="0" lang="ru-RU" sz="1600" b="0" i="0" u="none" strike="noStrike" cap="none" normalizeH="0" baseline="0" smtClean="0">
                          <a:ln>
                            <a:noFill/>
                          </a:ln>
                          <a:solidFill>
                            <a:srgbClr val="FF0000"/>
                          </a:solidFill>
                          <a:effectLst/>
                          <a:latin typeface="Arial" charset="0"/>
                          <a:cs typeface="Arial" charset="0"/>
                        </a:rPr>
                        <a:t>в электронной форме (с  01.07.2018) </a:t>
                      </a:r>
                      <a:r>
                        <a:rPr kumimoji="0" lang="ru-RU" sz="1600" b="0" i="0" u="none" strike="noStrike" cap="none" normalizeH="0" baseline="0" smtClean="0">
                          <a:ln>
                            <a:noFill/>
                          </a:ln>
                          <a:solidFill>
                            <a:schemeClr val="tx1"/>
                          </a:solidFill>
                          <a:effectLst/>
                          <a:latin typeface="Arial" charset="0"/>
                          <a:cs typeface="Arial" charset="0"/>
                        </a:rPr>
                        <a:t>(или иной способ)</a:t>
                      </a:r>
                    </a:p>
                  </a:txBody>
                  <a:tcPr marL="0" marR="0" marT="4191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91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91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&gt;1</a:t>
                      </a:r>
                    </a:p>
                  </a:txBody>
                  <a:tcPr marL="0" marR="0" marT="4191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71755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a:t>
                      </a:r>
                    </a:p>
                  </a:txBody>
                  <a:tcPr marL="0" marR="0" marT="4191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8890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Закупка у ед. поставщика по п. 25.</a:t>
                      </a:r>
                      <a:r>
                        <a:rPr kumimoji="0" lang="ru-RU" sz="1600" b="0" i="0" u="none" strike="noStrike" cap="none" normalizeH="0" baseline="0" smtClean="0">
                          <a:ln>
                            <a:noFill/>
                          </a:ln>
                          <a:solidFill>
                            <a:srgbClr val="974707"/>
                          </a:solidFill>
                          <a:effectLst/>
                          <a:latin typeface="Arial" charset="0"/>
                          <a:cs typeface="Arial" charset="0"/>
                        </a:rPr>
                        <a:t>1 </a:t>
                      </a:r>
                      <a:r>
                        <a:rPr kumimoji="0" lang="ru-RU" sz="1600" b="0" i="0" u="none" strike="noStrike" cap="none" normalizeH="0" baseline="0" smtClean="0">
                          <a:ln>
                            <a:noFill/>
                          </a:ln>
                          <a:solidFill>
                            <a:schemeClr val="tx1"/>
                          </a:solidFill>
                          <a:effectLst/>
                          <a:latin typeface="Arial" charset="0"/>
                          <a:cs typeface="Arial" charset="0"/>
                        </a:rPr>
                        <a:t>ч. 1 ст. 93</a:t>
                      </a:r>
                    </a:p>
                  </a:txBody>
                  <a:tcPr marL="0" marR="0" marT="4191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r>
              <a:tr h="574675">
                <a:tc gridSpan="4">
                  <a:txBody>
                    <a:bodyPr/>
                    <a:lstStyle/>
                    <a:p>
                      <a:pPr marL="1520825" marR="0" lvl="0" indent="-139700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rgbClr val="FF0000"/>
                          </a:solidFill>
                          <a:effectLst/>
                          <a:latin typeface="Arial" charset="0"/>
                          <a:cs typeface="Arial" charset="0"/>
                        </a:rPr>
                        <a:t>Победитель и </a:t>
                      </a:r>
                      <a:r>
                        <a:rPr kumimoji="0" lang="ru-RU" sz="1600" b="0" i="0" u="none" strike="noStrike" cap="none" normalizeH="0" baseline="0" smtClean="0">
                          <a:ln>
                            <a:noFill/>
                          </a:ln>
                          <a:solidFill>
                            <a:schemeClr val="tx1"/>
                          </a:solidFill>
                          <a:effectLst/>
                          <a:latin typeface="Arial" charset="0"/>
                          <a:cs typeface="Arial" charset="0"/>
                        </a:rPr>
                        <a:t>«второй» победитель уклонились от  заключения контракта</a:t>
                      </a:r>
                    </a:p>
                  </a:txBody>
                  <a:tcPr marL="0" marR="0" marT="4191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88900" marR="0" lvl="0" indent="0" algn="l" defTabSz="914400" rtl="0" eaLnBrk="1" fontAlgn="base" latinLnBrk="0" hangingPunct="1">
                        <a:lnSpc>
                          <a:spcPct val="100000"/>
                        </a:lnSpc>
                        <a:spcBef>
                          <a:spcPts val="325"/>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Запрос предложений </a:t>
                      </a:r>
                      <a:r>
                        <a:rPr kumimoji="0" lang="ru-RU" sz="1600" b="0" i="0" u="none" strike="noStrike" cap="none" normalizeH="0" baseline="0" smtClean="0">
                          <a:ln>
                            <a:noFill/>
                          </a:ln>
                          <a:solidFill>
                            <a:srgbClr val="FF0000"/>
                          </a:solidFill>
                          <a:effectLst/>
                          <a:latin typeface="Arial" charset="0"/>
                          <a:cs typeface="Arial" charset="0"/>
                        </a:rPr>
                        <a:t>в электронной форме (с  01.07.2018) </a:t>
                      </a:r>
                      <a:r>
                        <a:rPr kumimoji="0" lang="ru-RU" sz="1600" b="0" i="0" u="none" strike="noStrike" cap="none" normalizeH="0" baseline="0" smtClean="0">
                          <a:ln>
                            <a:noFill/>
                          </a:ln>
                          <a:solidFill>
                            <a:schemeClr val="tx1"/>
                          </a:solidFill>
                          <a:effectLst/>
                          <a:latin typeface="Arial" charset="0"/>
                          <a:cs typeface="Arial" charset="0"/>
                        </a:rPr>
                        <a:t>(или иной способ)</a:t>
                      </a:r>
                    </a:p>
                  </a:txBody>
                  <a:tcPr marL="0" marR="0" marT="4191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810" name="object 6"/>
          <p:cNvSpPr>
            <a:spLocks noGrp="1"/>
          </p:cNvSpPr>
          <p:nvPr>
            <p:ph type="sldNum" sz="quarter" idx="12"/>
          </p:nvPr>
        </p:nvSpPr>
        <p:spPr bwMode="auto">
          <a:noFill/>
          <a:ln>
            <a:miter lim="800000"/>
            <a:headEnd/>
            <a:tailEnd/>
          </a:ln>
        </p:spPr>
        <p:txBody>
          <a:bodyPr/>
          <a:lstStyle/>
          <a:p>
            <a:pPr marL="25400"/>
            <a:fld id="{834C3A00-283D-48B5-8C52-2EEB5517F26F}" type="slidenum">
              <a:rPr lang="ru-RU" smtClean="0"/>
              <a:pPr marL="25400"/>
              <a:t>25</a:t>
            </a:fld>
            <a:endParaRPr lang="ru-RU"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32770"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32771" name="object 5"/>
          <p:cNvSpPr>
            <a:spLocks noGrp="1"/>
          </p:cNvSpPr>
          <p:nvPr>
            <p:ph type="title"/>
          </p:nvPr>
        </p:nvSpPr>
        <p:spPr>
          <a:xfrm>
            <a:off x="1917700" y="404813"/>
            <a:ext cx="4818063" cy="879475"/>
          </a:xfrm>
        </p:spPr>
        <p:txBody>
          <a:bodyPr tIns="12065"/>
          <a:lstStyle/>
          <a:p>
            <a:pPr marL="12700" eaLnBrk="1" hangingPunct="1">
              <a:spcBef>
                <a:spcPts val="100"/>
              </a:spcBef>
            </a:pPr>
            <a:r>
              <a:rPr lang="ru-RU" sz="2800" smtClean="0">
                <a:solidFill>
                  <a:srgbClr val="006284"/>
                </a:solidFill>
                <a:latin typeface="Arial" charset="0"/>
                <a:cs typeface="Arial" charset="0"/>
              </a:rPr>
              <a:t>ЗАКЛЮЧЕНИЕ КОНТРАКТА  ПРИ РАЗНОГЛАСИЯХ</a:t>
            </a:r>
            <a:endParaRPr lang="ru-RU" sz="2800" smtClean="0">
              <a:latin typeface="Arial" charset="0"/>
              <a:cs typeface="Arial" charset="0"/>
            </a:endParaRPr>
          </a:p>
        </p:txBody>
      </p:sp>
      <p:sp>
        <p:nvSpPr>
          <p:cNvPr id="32772" name="object 6"/>
          <p:cNvSpPr>
            <a:spLocks/>
          </p:cNvSpPr>
          <p:nvPr/>
        </p:nvSpPr>
        <p:spPr bwMode="auto">
          <a:xfrm>
            <a:off x="1612900" y="6453188"/>
            <a:ext cx="7696200" cy="525462"/>
          </a:xfrm>
          <a:custGeom>
            <a:avLst/>
            <a:gdLst>
              <a:gd name="T0" fmla="*/ 0 w 7696200"/>
              <a:gd name="T1" fmla="*/ 526402 h 526415"/>
              <a:gd name="T2" fmla="*/ 7696200 w 7696200"/>
              <a:gd name="T3" fmla="*/ 526402 h 526415"/>
              <a:gd name="T4" fmla="*/ 7696200 w 7696200"/>
              <a:gd name="T5" fmla="*/ 0 h 526415"/>
              <a:gd name="T6" fmla="*/ 0 w 7696200"/>
              <a:gd name="T7" fmla="*/ 0 h 526415"/>
              <a:gd name="T8" fmla="*/ 0 w 7696200"/>
              <a:gd name="T9" fmla="*/ 526402 h 526415"/>
              <a:gd name="T10" fmla="*/ 0 60000 65536"/>
              <a:gd name="T11" fmla="*/ 0 60000 65536"/>
              <a:gd name="T12" fmla="*/ 0 60000 65536"/>
              <a:gd name="T13" fmla="*/ 0 60000 65536"/>
              <a:gd name="T14" fmla="*/ 0 60000 65536"/>
              <a:gd name="T15" fmla="*/ 0 w 7696200"/>
              <a:gd name="T16" fmla="*/ 0 h 526415"/>
              <a:gd name="T17" fmla="*/ 7696200 w 7696200"/>
              <a:gd name="T18" fmla="*/ 526415 h 526415"/>
            </a:gdLst>
            <a:ahLst/>
            <a:cxnLst>
              <a:cxn ang="T10">
                <a:pos x="T0" y="T1"/>
              </a:cxn>
              <a:cxn ang="T11">
                <a:pos x="T2" y="T3"/>
              </a:cxn>
              <a:cxn ang="T12">
                <a:pos x="T4" y="T5"/>
              </a:cxn>
              <a:cxn ang="T13">
                <a:pos x="T6" y="T7"/>
              </a:cxn>
              <a:cxn ang="T14">
                <a:pos x="T8" y="T9"/>
              </a:cxn>
            </a:cxnLst>
            <a:rect l="T15" t="T16" r="T17" b="T18"/>
            <a:pathLst>
              <a:path w="7696200" h="526415">
                <a:moveTo>
                  <a:pt x="0" y="526402"/>
                </a:moveTo>
                <a:lnTo>
                  <a:pt x="7696200" y="526402"/>
                </a:lnTo>
                <a:lnTo>
                  <a:pt x="7696200" y="0"/>
                </a:lnTo>
                <a:lnTo>
                  <a:pt x="0" y="0"/>
                </a:lnTo>
                <a:lnTo>
                  <a:pt x="0" y="526402"/>
                </a:lnTo>
                <a:close/>
              </a:path>
            </a:pathLst>
          </a:custGeom>
          <a:noFill/>
          <a:ln w="25399">
            <a:solidFill>
              <a:srgbClr val="4674AB"/>
            </a:solidFill>
            <a:round/>
            <a:headEnd/>
            <a:tailEnd/>
          </a:ln>
        </p:spPr>
        <p:txBody>
          <a:bodyPr lIns="0" tIns="0" rIns="0" bIns="0"/>
          <a:lstStyle/>
          <a:p>
            <a:endParaRPr lang="ru-RU"/>
          </a:p>
        </p:txBody>
      </p:sp>
      <p:sp>
        <p:nvSpPr>
          <p:cNvPr id="32773" name="object 7"/>
          <p:cNvSpPr>
            <a:spLocks/>
          </p:cNvSpPr>
          <p:nvPr/>
        </p:nvSpPr>
        <p:spPr bwMode="auto">
          <a:xfrm>
            <a:off x="1612900" y="5651500"/>
            <a:ext cx="7696200" cy="809625"/>
          </a:xfrm>
          <a:custGeom>
            <a:avLst/>
            <a:gdLst>
              <a:gd name="T0" fmla="*/ 4050538 w 7696200"/>
              <a:gd name="T1" fmla="*/ 607314 h 810260"/>
              <a:gd name="T2" fmla="*/ 3645662 w 7696200"/>
              <a:gd name="T3" fmla="*/ 607314 h 810260"/>
              <a:gd name="T4" fmla="*/ 3848100 w 7696200"/>
              <a:gd name="T5" fmla="*/ 809663 h 810260"/>
              <a:gd name="T6" fmla="*/ 4050538 w 7696200"/>
              <a:gd name="T7" fmla="*/ 607314 h 810260"/>
              <a:gd name="T8" fmla="*/ 3949319 w 7696200"/>
              <a:gd name="T9" fmla="*/ 526161 h 810260"/>
              <a:gd name="T10" fmla="*/ 3746880 w 7696200"/>
              <a:gd name="T11" fmla="*/ 526161 h 810260"/>
              <a:gd name="T12" fmla="*/ 3746880 w 7696200"/>
              <a:gd name="T13" fmla="*/ 607314 h 810260"/>
              <a:gd name="T14" fmla="*/ 3949319 w 7696200"/>
              <a:gd name="T15" fmla="*/ 607314 h 810260"/>
              <a:gd name="T16" fmla="*/ 3949319 w 7696200"/>
              <a:gd name="T17" fmla="*/ 526161 h 810260"/>
              <a:gd name="T18" fmla="*/ 7696200 w 7696200"/>
              <a:gd name="T19" fmla="*/ 0 h 810260"/>
              <a:gd name="T20" fmla="*/ 0 w 7696200"/>
              <a:gd name="T21" fmla="*/ 0 h 810260"/>
              <a:gd name="T22" fmla="*/ 0 w 7696200"/>
              <a:gd name="T23" fmla="*/ 526161 h 810260"/>
              <a:gd name="T24" fmla="*/ 7696200 w 7696200"/>
              <a:gd name="T25" fmla="*/ 526161 h 810260"/>
              <a:gd name="T26" fmla="*/ 7696200 w 7696200"/>
              <a:gd name="T27" fmla="*/ 0 h 8102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96200"/>
              <a:gd name="T43" fmla="*/ 0 h 810260"/>
              <a:gd name="T44" fmla="*/ 7696200 w 7696200"/>
              <a:gd name="T45" fmla="*/ 810260 h 81026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96200" h="810260">
                <a:moveTo>
                  <a:pt x="4050538" y="607314"/>
                </a:moveTo>
                <a:lnTo>
                  <a:pt x="3645662" y="607314"/>
                </a:lnTo>
                <a:lnTo>
                  <a:pt x="3848100" y="809663"/>
                </a:lnTo>
                <a:lnTo>
                  <a:pt x="4050538" y="607314"/>
                </a:lnTo>
                <a:close/>
              </a:path>
              <a:path w="7696200" h="810260">
                <a:moveTo>
                  <a:pt x="3949319" y="526161"/>
                </a:moveTo>
                <a:lnTo>
                  <a:pt x="3746880" y="526161"/>
                </a:lnTo>
                <a:lnTo>
                  <a:pt x="3746880" y="607314"/>
                </a:lnTo>
                <a:lnTo>
                  <a:pt x="3949319" y="607314"/>
                </a:lnTo>
                <a:lnTo>
                  <a:pt x="3949319" y="526161"/>
                </a:lnTo>
                <a:close/>
              </a:path>
              <a:path w="7696200" h="810260">
                <a:moveTo>
                  <a:pt x="7696200" y="0"/>
                </a:moveTo>
                <a:lnTo>
                  <a:pt x="0" y="0"/>
                </a:lnTo>
                <a:lnTo>
                  <a:pt x="0" y="526161"/>
                </a:lnTo>
                <a:lnTo>
                  <a:pt x="7696200" y="526161"/>
                </a:lnTo>
                <a:lnTo>
                  <a:pt x="7696200" y="0"/>
                </a:lnTo>
                <a:close/>
              </a:path>
            </a:pathLst>
          </a:custGeom>
          <a:solidFill>
            <a:srgbClr val="FFFFFF"/>
          </a:solidFill>
          <a:ln w="9525">
            <a:noFill/>
            <a:round/>
            <a:headEnd/>
            <a:tailEnd/>
          </a:ln>
        </p:spPr>
        <p:txBody>
          <a:bodyPr lIns="0" tIns="0" rIns="0" bIns="0"/>
          <a:lstStyle/>
          <a:p>
            <a:endParaRPr lang="ru-RU"/>
          </a:p>
        </p:txBody>
      </p:sp>
      <p:sp>
        <p:nvSpPr>
          <p:cNvPr id="32774" name="object 8"/>
          <p:cNvSpPr>
            <a:spLocks/>
          </p:cNvSpPr>
          <p:nvPr/>
        </p:nvSpPr>
        <p:spPr bwMode="auto">
          <a:xfrm>
            <a:off x="1612900" y="5651500"/>
            <a:ext cx="7696200" cy="809625"/>
          </a:xfrm>
          <a:custGeom>
            <a:avLst/>
            <a:gdLst>
              <a:gd name="T0" fmla="*/ 7696200 w 7696200"/>
              <a:gd name="T1" fmla="*/ 526161 h 810260"/>
              <a:gd name="T2" fmla="*/ 3949319 w 7696200"/>
              <a:gd name="T3" fmla="*/ 526161 h 810260"/>
              <a:gd name="T4" fmla="*/ 3949319 w 7696200"/>
              <a:gd name="T5" fmla="*/ 607314 h 810260"/>
              <a:gd name="T6" fmla="*/ 4050538 w 7696200"/>
              <a:gd name="T7" fmla="*/ 607314 h 810260"/>
              <a:gd name="T8" fmla="*/ 3848100 w 7696200"/>
              <a:gd name="T9" fmla="*/ 809663 h 810260"/>
              <a:gd name="T10" fmla="*/ 3645662 w 7696200"/>
              <a:gd name="T11" fmla="*/ 607314 h 810260"/>
              <a:gd name="T12" fmla="*/ 3746880 w 7696200"/>
              <a:gd name="T13" fmla="*/ 607314 h 810260"/>
              <a:gd name="T14" fmla="*/ 3746880 w 7696200"/>
              <a:gd name="T15" fmla="*/ 526161 h 810260"/>
              <a:gd name="T16" fmla="*/ 0 w 7696200"/>
              <a:gd name="T17" fmla="*/ 526161 h 810260"/>
              <a:gd name="T18" fmla="*/ 0 w 7696200"/>
              <a:gd name="T19" fmla="*/ 0 h 810260"/>
              <a:gd name="T20" fmla="*/ 7696200 w 7696200"/>
              <a:gd name="T21" fmla="*/ 0 h 810260"/>
              <a:gd name="T22" fmla="*/ 7696200 w 7696200"/>
              <a:gd name="T23" fmla="*/ 526161 h 8102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96200"/>
              <a:gd name="T37" fmla="*/ 0 h 810260"/>
              <a:gd name="T38" fmla="*/ 7696200 w 7696200"/>
              <a:gd name="T39" fmla="*/ 810260 h 8102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96200" h="810260">
                <a:moveTo>
                  <a:pt x="7696200" y="526161"/>
                </a:moveTo>
                <a:lnTo>
                  <a:pt x="3949319" y="526161"/>
                </a:lnTo>
                <a:lnTo>
                  <a:pt x="3949319" y="607314"/>
                </a:lnTo>
                <a:lnTo>
                  <a:pt x="4050538" y="607314"/>
                </a:lnTo>
                <a:lnTo>
                  <a:pt x="3848100" y="809663"/>
                </a:lnTo>
                <a:lnTo>
                  <a:pt x="3645662" y="607314"/>
                </a:lnTo>
                <a:lnTo>
                  <a:pt x="3746880" y="607314"/>
                </a:lnTo>
                <a:lnTo>
                  <a:pt x="3746880" y="526161"/>
                </a:lnTo>
                <a:lnTo>
                  <a:pt x="0" y="526161"/>
                </a:lnTo>
                <a:lnTo>
                  <a:pt x="0" y="0"/>
                </a:lnTo>
                <a:lnTo>
                  <a:pt x="7696200" y="0"/>
                </a:lnTo>
                <a:lnTo>
                  <a:pt x="7696200" y="526161"/>
                </a:lnTo>
                <a:close/>
              </a:path>
            </a:pathLst>
          </a:custGeom>
          <a:noFill/>
          <a:ln w="25399">
            <a:solidFill>
              <a:srgbClr val="4674AB"/>
            </a:solidFill>
            <a:round/>
            <a:headEnd/>
            <a:tailEnd/>
          </a:ln>
        </p:spPr>
        <p:txBody>
          <a:bodyPr lIns="0" tIns="0" rIns="0" bIns="0"/>
          <a:lstStyle/>
          <a:p>
            <a:endParaRPr lang="ru-RU"/>
          </a:p>
        </p:txBody>
      </p:sp>
      <p:sp>
        <p:nvSpPr>
          <p:cNvPr id="32775" name="object 9"/>
          <p:cNvSpPr>
            <a:spLocks/>
          </p:cNvSpPr>
          <p:nvPr/>
        </p:nvSpPr>
        <p:spPr bwMode="auto">
          <a:xfrm>
            <a:off x="1612900" y="4849813"/>
            <a:ext cx="7696200" cy="809625"/>
          </a:xfrm>
          <a:custGeom>
            <a:avLst/>
            <a:gdLst>
              <a:gd name="T0" fmla="*/ 4050538 w 7696200"/>
              <a:gd name="T1" fmla="*/ 607187 h 809625"/>
              <a:gd name="T2" fmla="*/ 3645662 w 7696200"/>
              <a:gd name="T3" fmla="*/ 607187 h 809625"/>
              <a:gd name="T4" fmla="*/ 3848100 w 7696200"/>
              <a:gd name="T5" fmla="*/ 809625 h 809625"/>
              <a:gd name="T6" fmla="*/ 4050538 w 7696200"/>
              <a:gd name="T7" fmla="*/ 607187 h 809625"/>
              <a:gd name="T8" fmla="*/ 3949319 w 7696200"/>
              <a:gd name="T9" fmla="*/ 526034 h 809625"/>
              <a:gd name="T10" fmla="*/ 3746880 w 7696200"/>
              <a:gd name="T11" fmla="*/ 526034 h 809625"/>
              <a:gd name="T12" fmla="*/ 3746880 w 7696200"/>
              <a:gd name="T13" fmla="*/ 607187 h 809625"/>
              <a:gd name="T14" fmla="*/ 3949319 w 7696200"/>
              <a:gd name="T15" fmla="*/ 607187 h 809625"/>
              <a:gd name="T16" fmla="*/ 3949319 w 7696200"/>
              <a:gd name="T17" fmla="*/ 526034 h 809625"/>
              <a:gd name="T18" fmla="*/ 7696200 w 7696200"/>
              <a:gd name="T19" fmla="*/ 0 h 809625"/>
              <a:gd name="T20" fmla="*/ 0 w 7696200"/>
              <a:gd name="T21" fmla="*/ 0 h 809625"/>
              <a:gd name="T22" fmla="*/ 0 w 7696200"/>
              <a:gd name="T23" fmla="*/ 526034 h 809625"/>
              <a:gd name="T24" fmla="*/ 7696200 w 7696200"/>
              <a:gd name="T25" fmla="*/ 526034 h 809625"/>
              <a:gd name="T26" fmla="*/ 7696200 w 7696200"/>
              <a:gd name="T27" fmla="*/ 0 h 8096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96200"/>
              <a:gd name="T43" fmla="*/ 0 h 809625"/>
              <a:gd name="T44" fmla="*/ 7696200 w 7696200"/>
              <a:gd name="T45" fmla="*/ 809625 h 8096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96200" h="809625">
                <a:moveTo>
                  <a:pt x="4050538" y="607187"/>
                </a:moveTo>
                <a:lnTo>
                  <a:pt x="3645662" y="607187"/>
                </a:lnTo>
                <a:lnTo>
                  <a:pt x="3848100" y="809625"/>
                </a:lnTo>
                <a:lnTo>
                  <a:pt x="4050538" y="607187"/>
                </a:lnTo>
                <a:close/>
              </a:path>
              <a:path w="7696200" h="809625">
                <a:moveTo>
                  <a:pt x="3949319" y="526034"/>
                </a:moveTo>
                <a:lnTo>
                  <a:pt x="3746880" y="526034"/>
                </a:lnTo>
                <a:lnTo>
                  <a:pt x="3746880" y="607187"/>
                </a:lnTo>
                <a:lnTo>
                  <a:pt x="3949319" y="607187"/>
                </a:lnTo>
                <a:lnTo>
                  <a:pt x="3949319" y="526034"/>
                </a:lnTo>
                <a:close/>
              </a:path>
              <a:path w="7696200" h="809625">
                <a:moveTo>
                  <a:pt x="7696200" y="0"/>
                </a:moveTo>
                <a:lnTo>
                  <a:pt x="0" y="0"/>
                </a:lnTo>
                <a:lnTo>
                  <a:pt x="0" y="526034"/>
                </a:lnTo>
                <a:lnTo>
                  <a:pt x="7696200" y="526034"/>
                </a:lnTo>
                <a:lnTo>
                  <a:pt x="7696200" y="0"/>
                </a:lnTo>
                <a:close/>
              </a:path>
            </a:pathLst>
          </a:custGeom>
          <a:solidFill>
            <a:srgbClr val="FFFFFF"/>
          </a:solidFill>
          <a:ln w="9525">
            <a:noFill/>
            <a:round/>
            <a:headEnd/>
            <a:tailEnd/>
          </a:ln>
        </p:spPr>
        <p:txBody>
          <a:bodyPr lIns="0" tIns="0" rIns="0" bIns="0"/>
          <a:lstStyle/>
          <a:p>
            <a:endParaRPr lang="ru-RU"/>
          </a:p>
        </p:txBody>
      </p:sp>
      <p:sp>
        <p:nvSpPr>
          <p:cNvPr id="32776" name="object 10"/>
          <p:cNvSpPr>
            <a:spLocks/>
          </p:cNvSpPr>
          <p:nvPr/>
        </p:nvSpPr>
        <p:spPr bwMode="auto">
          <a:xfrm>
            <a:off x="1612900" y="4849813"/>
            <a:ext cx="7696200" cy="809625"/>
          </a:xfrm>
          <a:custGeom>
            <a:avLst/>
            <a:gdLst>
              <a:gd name="T0" fmla="*/ 7696200 w 7696200"/>
              <a:gd name="T1" fmla="*/ 526034 h 809625"/>
              <a:gd name="T2" fmla="*/ 3949319 w 7696200"/>
              <a:gd name="T3" fmla="*/ 526034 h 809625"/>
              <a:gd name="T4" fmla="*/ 3949319 w 7696200"/>
              <a:gd name="T5" fmla="*/ 607187 h 809625"/>
              <a:gd name="T6" fmla="*/ 4050538 w 7696200"/>
              <a:gd name="T7" fmla="*/ 607187 h 809625"/>
              <a:gd name="T8" fmla="*/ 3848100 w 7696200"/>
              <a:gd name="T9" fmla="*/ 809625 h 809625"/>
              <a:gd name="T10" fmla="*/ 3645662 w 7696200"/>
              <a:gd name="T11" fmla="*/ 607187 h 809625"/>
              <a:gd name="T12" fmla="*/ 3746880 w 7696200"/>
              <a:gd name="T13" fmla="*/ 607187 h 809625"/>
              <a:gd name="T14" fmla="*/ 3746880 w 7696200"/>
              <a:gd name="T15" fmla="*/ 526034 h 809625"/>
              <a:gd name="T16" fmla="*/ 0 w 7696200"/>
              <a:gd name="T17" fmla="*/ 526034 h 809625"/>
              <a:gd name="T18" fmla="*/ 0 w 7696200"/>
              <a:gd name="T19" fmla="*/ 0 h 809625"/>
              <a:gd name="T20" fmla="*/ 7696200 w 7696200"/>
              <a:gd name="T21" fmla="*/ 0 h 809625"/>
              <a:gd name="T22" fmla="*/ 7696200 w 7696200"/>
              <a:gd name="T23" fmla="*/ 526034 h 8096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96200"/>
              <a:gd name="T37" fmla="*/ 0 h 809625"/>
              <a:gd name="T38" fmla="*/ 7696200 w 7696200"/>
              <a:gd name="T39" fmla="*/ 809625 h 8096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96200" h="809625">
                <a:moveTo>
                  <a:pt x="7696200" y="526034"/>
                </a:moveTo>
                <a:lnTo>
                  <a:pt x="3949319" y="526034"/>
                </a:lnTo>
                <a:lnTo>
                  <a:pt x="3949319" y="607187"/>
                </a:lnTo>
                <a:lnTo>
                  <a:pt x="4050538" y="607187"/>
                </a:lnTo>
                <a:lnTo>
                  <a:pt x="3848100" y="809625"/>
                </a:lnTo>
                <a:lnTo>
                  <a:pt x="3645662" y="607187"/>
                </a:lnTo>
                <a:lnTo>
                  <a:pt x="3746880" y="607187"/>
                </a:lnTo>
                <a:lnTo>
                  <a:pt x="3746880" y="526034"/>
                </a:lnTo>
                <a:lnTo>
                  <a:pt x="0" y="526034"/>
                </a:lnTo>
                <a:lnTo>
                  <a:pt x="0" y="0"/>
                </a:lnTo>
                <a:lnTo>
                  <a:pt x="7696200" y="0"/>
                </a:lnTo>
                <a:lnTo>
                  <a:pt x="7696200" y="526034"/>
                </a:lnTo>
                <a:close/>
              </a:path>
            </a:pathLst>
          </a:custGeom>
          <a:noFill/>
          <a:ln w="25400">
            <a:solidFill>
              <a:srgbClr val="4674AB"/>
            </a:solidFill>
            <a:round/>
            <a:headEnd/>
            <a:tailEnd/>
          </a:ln>
        </p:spPr>
        <p:txBody>
          <a:bodyPr lIns="0" tIns="0" rIns="0" bIns="0"/>
          <a:lstStyle/>
          <a:p>
            <a:endParaRPr lang="ru-RU"/>
          </a:p>
        </p:txBody>
      </p:sp>
      <p:sp>
        <p:nvSpPr>
          <p:cNvPr id="32777" name="object 11"/>
          <p:cNvSpPr>
            <a:spLocks/>
          </p:cNvSpPr>
          <p:nvPr/>
        </p:nvSpPr>
        <p:spPr bwMode="auto">
          <a:xfrm>
            <a:off x="1612900" y="3903663"/>
            <a:ext cx="7696200" cy="954087"/>
          </a:xfrm>
          <a:custGeom>
            <a:avLst/>
            <a:gdLst>
              <a:gd name="T0" fmla="*/ 4086605 w 7696200"/>
              <a:gd name="T1" fmla="*/ 715518 h 954404"/>
              <a:gd name="T2" fmla="*/ 3609594 w 7696200"/>
              <a:gd name="T3" fmla="*/ 715518 h 954404"/>
              <a:gd name="T4" fmla="*/ 3848100 w 7696200"/>
              <a:gd name="T5" fmla="*/ 954024 h 954404"/>
              <a:gd name="T6" fmla="*/ 4086605 w 7696200"/>
              <a:gd name="T7" fmla="*/ 715518 h 954404"/>
              <a:gd name="T8" fmla="*/ 3967353 w 7696200"/>
              <a:gd name="T9" fmla="*/ 619887 h 954404"/>
              <a:gd name="T10" fmla="*/ 3728847 w 7696200"/>
              <a:gd name="T11" fmla="*/ 619887 h 954404"/>
              <a:gd name="T12" fmla="*/ 3728847 w 7696200"/>
              <a:gd name="T13" fmla="*/ 715518 h 954404"/>
              <a:gd name="T14" fmla="*/ 3967353 w 7696200"/>
              <a:gd name="T15" fmla="*/ 715518 h 954404"/>
              <a:gd name="T16" fmla="*/ 3967353 w 7696200"/>
              <a:gd name="T17" fmla="*/ 619887 h 954404"/>
              <a:gd name="T18" fmla="*/ 7696200 w 7696200"/>
              <a:gd name="T19" fmla="*/ 0 h 954404"/>
              <a:gd name="T20" fmla="*/ 0 w 7696200"/>
              <a:gd name="T21" fmla="*/ 0 h 954404"/>
              <a:gd name="T22" fmla="*/ 0 w 7696200"/>
              <a:gd name="T23" fmla="*/ 619887 h 954404"/>
              <a:gd name="T24" fmla="*/ 7696200 w 7696200"/>
              <a:gd name="T25" fmla="*/ 619887 h 954404"/>
              <a:gd name="T26" fmla="*/ 7696200 w 7696200"/>
              <a:gd name="T27" fmla="*/ 0 h 95440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96200"/>
              <a:gd name="T43" fmla="*/ 0 h 954404"/>
              <a:gd name="T44" fmla="*/ 7696200 w 7696200"/>
              <a:gd name="T45" fmla="*/ 954404 h 95440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96200" h="954404">
                <a:moveTo>
                  <a:pt x="4086605" y="715518"/>
                </a:moveTo>
                <a:lnTo>
                  <a:pt x="3609594" y="715518"/>
                </a:lnTo>
                <a:lnTo>
                  <a:pt x="3848100" y="954024"/>
                </a:lnTo>
                <a:lnTo>
                  <a:pt x="4086605" y="715518"/>
                </a:lnTo>
                <a:close/>
              </a:path>
              <a:path w="7696200" h="954404">
                <a:moveTo>
                  <a:pt x="3967353" y="619887"/>
                </a:moveTo>
                <a:lnTo>
                  <a:pt x="3728847" y="619887"/>
                </a:lnTo>
                <a:lnTo>
                  <a:pt x="3728847" y="715518"/>
                </a:lnTo>
                <a:lnTo>
                  <a:pt x="3967353" y="715518"/>
                </a:lnTo>
                <a:lnTo>
                  <a:pt x="3967353" y="619887"/>
                </a:lnTo>
                <a:close/>
              </a:path>
              <a:path w="7696200" h="954404">
                <a:moveTo>
                  <a:pt x="7696200" y="0"/>
                </a:moveTo>
                <a:lnTo>
                  <a:pt x="0" y="0"/>
                </a:lnTo>
                <a:lnTo>
                  <a:pt x="0" y="619887"/>
                </a:lnTo>
                <a:lnTo>
                  <a:pt x="7696200" y="619887"/>
                </a:lnTo>
                <a:lnTo>
                  <a:pt x="7696200" y="0"/>
                </a:lnTo>
                <a:close/>
              </a:path>
            </a:pathLst>
          </a:custGeom>
          <a:solidFill>
            <a:srgbClr val="FFFFFF"/>
          </a:solidFill>
          <a:ln w="9525">
            <a:noFill/>
            <a:round/>
            <a:headEnd/>
            <a:tailEnd/>
          </a:ln>
        </p:spPr>
        <p:txBody>
          <a:bodyPr lIns="0" tIns="0" rIns="0" bIns="0"/>
          <a:lstStyle/>
          <a:p>
            <a:endParaRPr lang="ru-RU"/>
          </a:p>
        </p:txBody>
      </p:sp>
      <p:sp>
        <p:nvSpPr>
          <p:cNvPr id="32778" name="object 12"/>
          <p:cNvSpPr>
            <a:spLocks/>
          </p:cNvSpPr>
          <p:nvPr/>
        </p:nvSpPr>
        <p:spPr bwMode="auto">
          <a:xfrm>
            <a:off x="1612900" y="3903663"/>
            <a:ext cx="7696200" cy="954087"/>
          </a:xfrm>
          <a:custGeom>
            <a:avLst/>
            <a:gdLst>
              <a:gd name="T0" fmla="*/ 7696200 w 7696200"/>
              <a:gd name="T1" fmla="*/ 619887 h 954404"/>
              <a:gd name="T2" fmla="*/ 3967353 w 7696200"/>
              <a:gd name="T3" fmla="*/ 619887 h 954404"/>
              <a:gd name="T4" fmla="*/ 3967353 w 7696200"/>
              <a:gd name="T5" fmla="*/ 715518 h 954404"/>
              <a:gd name="T6" fmla="*/ 4086605 w 7696200"/>
              <a:gd name="T7" fmla="*/ 715518 h 954404"/>
              <a:gd name="T8" fmla="*/ 3848100 w 7696200"/>
              <a:gd name="T9" fmla="*/ 954024 h 954404"/>
              <a:gd name="T10" fmla="*/ 3609594 w 7696200"/>
              <a:gd name="T11" fmla="*/ 715518 h 954404"/>
              <a:gd name="T12" fmla="*/ 3728847 w 7696200"/>
              <a:gd name="T13" fmla="*/ 715518 h 954404"/>
              <a:gd name="T14" fmla="*/ 3728847 w 7696200"/>
              <a:gd name="T15" fmla="*/ 619887 h 954404"/>
              <a:gd name="T16" fmla="*/ 0 w 7696200"/>
              <a:gd name="T17" fmla="*/ 619887 h 954404"/>
              <a:gd name="T18" fmla="*/ 0 w 7696200"/>
              <a:gd name="T19" fmla="*/ 0 h 954404"/>
              <a:gd name="T20" fmla="*/ 7696200 w 7696200"/>
              <a:gd name="T21" fmla="*/ 0 h 954404"/>
              <a:gd name="T22" fmla="*/ 7696200 w 7696200"/>
              <a:gd name="T23" fmla="*/ 619887 h 9544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96200"/>
              <a:gd name="T37" fmla="*/ 0 h 954404"/>
              <a:gd name="T38" fmla="*/ 7696200 w 7696200"/>
              <a:gd name="T39" fmla="*/ 954404 h 9544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96200" h="954404">
                <a:moveTo>
                  <a:pt x="7696200" y="619887"/>
                </a:moveTo>
                <a:lnTo>
                  <a:pt x="3967353" y="619887"/>
                </a:lnTo>
                <a:lnTo>
                  <a:pt x="3967353" y="715518"/>
                </a:lnTo>
                <a:lnTo>
                  <a:pt x="4086605" y="715518"/>
                </a:lnTo>
                <a:lnTo>
                  <a:pt x="3848100" y="954024"/>
                </a:lnTo>
                <a:lnTo>
                  <a:pt x="3609594" y="715518"/>
                </a:lnTo>
                <a:lnTo>
                  <a:pt x="3728847" y="715518"/>
                </a:lnTo>
                <a:lnTo>
                  <a:pt x="3728847" y="619887"/>
                </a:lnTo>
                <a:lnTo>
                  <a:pt x="0" y="619887"/>
                </a:lnTo>
                <a:lnTo>
                  <a:pt x="0" y="0"/>
                </a:lnTo>
                <a:lnTo>
                  <a:pt x="7696200" y="0"/>
                </a:lnTo>
                <a:lnTo>
                  <a:pt x="7696200" y="619887"/>
                </a:lnTo>
                <a:close/>
              </a:path>
            </a:pathLst>
          </a:custGeom>
          <a:noFill/>
          <a:ln w="25400">
            <a:solidFill>
              <a:srgbClr val="4674AB"/>
            </a:solidFill>
            <a:round/>
            <a:headEnd/>
            <a:tailEnd/>
          </a:ln>
        </p:spPr>
        <p:txBody>
          <a:bodyPr lIns="0" tIns="0" rIns="0" bIns="0"/>
          <a:lstStyle/>
          <a:p>
            <a:endParaRPr lang="ru-RU"/>
          </a:p>
        </p:txBody>
      </p:sp>
      <p:sp>
        <p:nvSpPr>
          <p:cNvPr id="32779" name="object 13"/>
          <p:cNvSpPr>
            <a:spLocks/>
          </p:cNvSpPr>
          <p:nvPr/>
        </p:nvSpPr>
        <p:spPr bwMode="auto">
          <a:xfrm>
            <a:off x="1612900" y="3101975"/>
            <a:ext cx="7696200" cy="809625"/>
          </a:xfrm>
          <a:custGeom>
            <a:avLst/>
            <a:gdLst>
              <a:gd name="T0" fmla="*/ 4050538 w 7696200"/>
              <a:gd name="T1" fmla="*/ 607187 h 809625"/>
              <a:gd name="T2" fmla="*/ 3645662 w 7696200"/>
              <a:gd name="T3" fmla="*/ 607187 h 809625"/>
              <a:gd name="T4" fmla="*/ 3848100 w 7696200"/>
              <a:gd name="T5" fmla="*/ 809625 h 809625"/>
              <a:gd name="T6" fmla="*/ 4050538 w 7696200"/>
              <a:gd name="T7" fmla="*/ 607187 h 809625"/>
              <a:gd name="T8" fmla="*/ 3949319 w 7696200"/>
              <a:gd name="T9" fmla="*/ 526161 h 809625"/>
              <a:gd name="T10" fmla="*/ 3746880 w 7696200"/>
              <a:gd name="T11" fmla="*/ 526161 h 809625"/>
              <a:gd name="T12" fmla="*/ 3746880 w 7696200"/>
              <a:gd name="T13" fmla="*/ 607187 h 809625"/>
              <a:gd name="T14" fmla="*/ 3949319 w 7696200"/>
              <a:gd name="T15" fmla="*/ 607187 h 809625"/>
              <a:gd name="T16" fmla="*/ 3949319 w 7696200"/>
              <a:gd name="T17" fmla="*/ 526161 h 809625"/>
              <a:gd name="T18" fmla="*/ 7696200 w 7696200"/>
              <a:gd name="T19" fmla="*/ 0 h 809625"/>
              <a:gd name="T20" fmla="*/ 0 w 7696200"/>
              <a:gd name="T21" fmla="*/ 0 h 809625"/>
              <a:gd name="T22" fmla="*/ 0 w 7696200"/>
              <a:gd name="T23" fmla="*/ 526161 h 809625"/>
              <a:gd name="T24" fmla="*/ 7696200 w 7696200"/>
              <a:gd name="T25" fmla="*/ 526161 h 809625"/>
              <a:gd name="T26" fmla="*/ 7696200 w 7696200"/>
              <a:gd name="T27" fmla="*/ 0 h 8096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96200"/>
              <a:gd name="T43" fmla="*/ 0 h 809625"/>
              <a:gd name="T44" fmla="*/ 7696200 w 7696200"/>
              <a:gd name="T45" fmla="*/ 809625 h 8096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96200" h="809625">
                <a:moveTo>
                  <a:pt x="4050538" y="607187"/>
                </a:moveTo>
                <a:lnTo>
                  <a:pt x="3645662" y="607187"/>
                </a:lnTo>
                <a:lnTo>
                  <a:pt x="3848100" y="809625"/>
                </a:lnTo>
                <a:lnTo>
                  <a:pt x="4050538" y="607187"/>
                </a:lnTo>
                <a:close/>
              </a:path>
              <a:path w="7696200" h="809625">
                <a:moveTo>
                  <a:pt x="3949319" y="526161"/>
                </a:moveTo>
                <a:lnTo>
                  <a:pt x="3746880" y="526161"/>
                </a:lnTo>
                <a:lnTo>
                  <a:pt x="3746880" y="607187"/>
                </a:lnTo>
                <a:lnTo>
                  <a:pt x="3949319" y="607187"/>
                </a:lnTo>
                <a:lnTo>
                  <a:pt x="3949319" y="526161"/>
                </a:lnTo>
                <a:close/>
              </a:path>
              <a:path w="7696200" h="809625">
                <a:moveTo>
                  <a:pt x="7696200" y="0"/>
                </a:moveTo>
                <a:lnTo>
                  <a:pt x="0" y="0"/>
                </a:lnTo>
                <a:lnTo>
                  <a:pt x="0" y="526161"/>
                </a:lnTo>
                <a:lnTo>
                  <a:pt x="7696200" y="526161"/>
                </a:lnTo>
                <a:lnTo>
                  <a:pt x="7696200" y="0"/>
                </a:lnTo>
                <a:close/>
              </a:path>
            </a:pathLst>
          </a:custGeom>
          <a:solidFill>
            <a:srgbClr val="FFFFFF"/>
          </a:solidFill>
          <a:ln w="9525">
            <a:noFill/>
            <a:round/>
            <a:headEnd/>
            <a:tailEnd/>
          </a:ln>
        </p:spPr>
        <p:txBody>
          <a:bodyPr lIns="0" tIns="0" rIns="0" bIns="0"/>
          <a:lstStyle/>
          <a:p>
            <a:endParaRPr lang="ru-RU"/>
          </a:p>
        </p:txBody>
      </p:sp>
      <p:sp>
        <p:nvSpPr>
          <p:cNvPr id="32780" name="object 14"/>
          <p:cNvSpPr>
            <a:spLocks/>
          </p:cNvSpPr>
          <p:nvPr/>
        </p:nvSpPr>
        <p:spPr bwMode="auto">
          <a:xfrm>
            <a:off x="1612900" y="3101975"/>
            <a:ext cx="7696200" cy="809625"/>
          </a:xfrm>
          <a:custGeom>
            <a:avLst/>
            <a:gdLst>
              <a:gd name="T0" fmla="*/ 7696200 w 7696200"/>
              <a:gd name="T1" fmla="*/ 526161 h 809625"/>
              <a:gd name="T2" fmla="*/ 3949319 w 7696200"/>
              <a:gd name="T3" fmla="*/ 526161 h 809625"/>
              <a:gd name="T4" fmla="*/ 3949319 w 7696200"/>
              <a:gd name="T5" fmla="*/ 607187 h 809625"/>
              <a:gd name="T6" fmla="*/ 4050538 w 7696200"/>
              <a:gd name="T7" fmla="*/ 607187 h 809625"/>
              <a:gd name="T8" fmla="*/ 3848100 w 7696200"/>
              <a:gd name="T9" fmla="*/ 809625 h 809625"/>
              <a:gd name="T10" fmla="*/ 3645662 w 7696200"/>
              <a:gd name="T11" fmla="*/ 607187 h 809625"/>
              <a:gd name="T12" fmla="*/ 3746880 w 7696200"/>
              <a:gd name="T13" fmla="*/ 607187 h 809625"/>
              <a:gd name="T14" fmla="*/ 3746880 w 7696200"/>
              <a:gd name="T15" fmla="*/ 526161 h 809625"/>
              <a:gd name="T16" fmla="*/ 0 w 7696200"/>
              <a:gd name="T17" fmla="*/ 526161 h 809625"/>
              <a:gd name="T18" fmla="*/ 0 w 7696200"/>
              <a:gd name="T19" fmla="*/ 0 h 809625"/>
              <a:gd name="T20" fmla="*/ 7696200 w 7696200"/>
              <a:gd name="T21" fmla="*/ 0 h 809625"/>
              <a:gd name="T22" fmla="*/ 7696200 w 7696200"/>
              <a:gd name="T23" fmla="*/ 526161 h 8096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96200"/>
              <a:gd name="T37" fmla="*/ 0 h 809625"/>
              <a:gd name="T38" fmla="*/ 7696200 w 7696200"/>
              <a:gd name="T39" fmla="*/ 809625 h 8096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96200" h="809625">
                <a:moveTo>
                  <a:pt x="7696200" y="526161"/>
                </a:moveTo>
                <a:lnTo>
                  <a:pt x="3949319" y="526161"/>
                </a:lnTo>
                <a:lnTo>
                  <a:pt x="3949319" y="607187"/>
                </a:lnTo>
                <a:lnTo>
                  <a:pt x="4050538" y="607187"/>
                </a:lnTo>
                <a:lnTo>
                  <a:pt x="3848100" y="809625"/>
                </a:lnTo>
                <a:lnTo>
                  <a:pt x="3645662" y="607187"/>
                </a:lnTo>
                <a:lnTo>
                  <a:pt x="3746880" y="607187"/>
                </a:lnTo>
                <a:lnTo>
                  <a:pt x="3746880" y="526161"/>
                </a:lnTo>
                <a:lnTo>
                  <a:pt x="0" y="526161"/>
                </a:lnTo>
                <a:lnTo>
                  <a:pt x="0" y="0"/>
                </a:lnTo>
                <a:lnTo>
                  <a:pt x="7696200" y="0"/>
                </a:lnTo>
                <a:lnTo>
                  <a:pt x="7696200" y="526161"/>
                </a:lnTo>
                <a:close/>
              </a:path>
            </a:pathLst>
          </a:custGeom>
          <a:noFill/>
          <a:ln w="25400">
            <a:solidFill>
              <a:srgbClr val="4674AB"/>
            </a:solidFill>
            <a:round/>
            <a:headEnd/>
            <a:tailEnd/>
          </a:ln>
        </p:spPr>
        <p:txBody>
          <a:bodyPr lIns="0" tIns="0" rIns="0" bIns="0"/>
          <a:lstStyle/>
          <a:p>
            <a:endParaRPr lang="ru-RU"/>
          </a:p>
        </p:txBody>
      </p:sp>
      <p:sp>
        <p:nvSpPr>
          <p:cNvPr id="32781" name="object 15"/>
          <p:cNvSpPr>
            <a:spLocks/>
          </p:cNvSpPr>
          <p:nvPr/>
        </p:nvSpPr>
        <p:spPr bwMode="auto">
          <a:xfrm>
            <a:off x="1612900" y="2235200"/>
            <a:ext cx="7696200" cy="809625"/>
          </a:xfrm>
          <a:custGeom>
            <a:avLst/>
            <a:gdLst>
              <a:gd name="T0" fmla="*/ 7696200 w 7696200"/>
              <a:gd name="T1" fmla="*/ 526161 h 809625"/>
              <a:gd name="T2" fmla="*/ 3949319 w 7696200"/>
              <a:gd name="T3" fmla="*/ 526161 h 809625"/>
              <a:gd name="T4" fmla="*/ 3949319 w 7696200"/>
              <a:gd name="T5" fmla="*/ 607313 h 809625"/>
              <a:gd name="T6" fmla="*/ 4050538 w 7696200"/>
              <a:gd name="T7" fmla="*/ 607313 h 809625"/>
              <a:gd name="T8" fmla="*/ 3848100 w 7696200"/>
              <a:gd name="T9" fmla="*/ 809625 h 809625"/>
              <a:gd name="T10" fmla="*/ 3645662 w 7696200"/>
              <a:gd name="T11" fmla="*/ 607313 h 809625"/>
              <a:gd name="T12" fmla="*/ 3746880 w 7696200"/>
              <a:gd name="T13" fmla="*/ 607313 h 809625"/>
              <a:gd name="T14" fmla="*/ 3746880 w 7696200"/>
              <a:gd name="T15" fmla="*/ 526161 h 809625"/>
              <a:gd name="T16" fmla="*/ 0 w 7696200"/>
              <a:gd name="T17" fmla="*/ 526161 h 809625"/>
              <a:gd name="T18" fmla="*/ 0 w 7696200"/>
              <a:gd name="T19" fmla="*/ 0 h 809625"/>
              <a:gd name="T20" fmla="*/ 7696200 w 7696200"/>
              <a:gd name="T21" fmla="*/ 0 h 809625"/>
              <a:gd name="T22" fmla="*/ 7696200 w 7696200"/>
              <a:gd name="T23" fmla="*/ 526161 h 8096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96200"/>
              <a:gd name="T37" fmla="*/ 0 h 809625"/>
              <a:gd name="T38" fmla="*/ 7696200 w 7696200"/>
              <a:gd name="T39" fmla="*/ 809625 h 8096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96200" h="809625">
                <a:moveTo>
                  <a:pt x="7696200" y="526161"/>
                </a:moveTo>
                <a:lnTo>
                  <a:pt x="3949319" y="526161"/>
                </a:lnTo>
                <a:lnTo>
                  <a:pt x="3949319" y="607313"/>
                </a:lnTo>
                <a:lnTo>
                  <a:pt x="4050538" y="607313"/>
                </a:lnTo>
                <a:lnTo>
                  <a:pt x="3848100" y="809625"/>
                </a:lnTo>
                <a:lnTo>
                  <a:pt x="3645662" y="607313"/>
                </a:lnTo>
                <a:lnTo>
                  <a:pt x="3746880" y="607313"/>
                </a:lnTo>
                <a:lnTo>
                  <a:pt x="3746880" y="526161"/>
                </a:lnTo>
                <a:lnTo>
                  <a:pt x="0" y="526161"/>
                </a:lnTo>
                <a:lnTo>
                  <a:pt x="0" y="0"/>
                </a:lnTo>
                <a:lnTo>
                  <a:pt x="7696200" y="0"/>
                </a:lnTo>
                <a:lnTo>
                  <a:pt x="7696200" y="526161"/>
                </a:lnTo>
                <a:close/>
              </a:path>
            </a:pathLst>
          </a:custGeom>
          <a:noFill/>
          <a:ln w="25400">
            <a:solidFill>
              <a:srgbClr val="4674AB"/>
            </a:solidFill>
            <a:round/>
            <a:headEnd/>
            <a:tailEnd/>
          </a:ln>
        </p:spPr>
        <p:txBody>
          <a:bodyPr lIns="0" tIns="0" rIns="0" bIns="0"/>
          <a:lstStyle/>
          <a:p>
            <a:endParaRPr lang="ru-RU"/>
          </a:p>
        </p:txBody>
      </p:sp>
      <p:sp>
        <p:nvSpPr>
          <p:cNvPr id="32782" name="object 16"/>
          <p:cNvSpPr>
            <a:spLocks/>
          </p:cNvSpPr>
          <p:nvPr/>
        </p:nvSpPr>
        <p:spPr bwMode="auto">
          <a:xfrm>
            <a:off x="1612900" y="1498600"/>
            <a:ext cx="7696200" cy="809625"/>
          </a:xfrm>
          <a:custGeom>
            <a:avLst/>
            <a:gdLst>
              <a:gd name="T0" fmla="*/ 4050538 w 7696200"/>
              <a:gd name="T1" fmla="*/ 607187 h 809625"/>
              <a:gd name="T2" fmla="*/ 3645662 w 7696200"/>
              <a:gd name="T3" fmla="*/ 607187 h 809625"/>
              <a:gd name="T4" fmla="*/ 3848100 w 7696200"/>
              <a:gd name="T5" fmla="*/ 809625 h 809625"/>
              <a:gd name="T6" fmla="*/ 4050538 w 7696200"/>
              <a:gd name="T7" fmla="*/ 607187 h 809625"/>
              <a:gd name="T8" fmla="*/ 3949319 w 7696200"/>
              <a:gd name="T9" fmla="*/ 526034 h 809625"/>
              <a:gd name="T10" fmla="*/ 3746880 w 7696200"/>
              <a:gd name="T11" fmla="*/ 526034 h 809625"/>
              <a:gd name="T12" fmla="*/ 3746880 w 7696200"/>
              <a:gd name="T13" fmla="*/ 607187 h 809625"/>
              <a:gd name="T14" fmla="*/ 3949319 w 7696200"/>
              <a:gd name="T15" fmla="*/ 607187 h 809625"/>
              <a:gd name="T16" fmla="*/ 3949319 w 7696200"/>
              <a:gd name="T17" fmla="*/ 526034 h 809625"/>
              <a:gd name="T18" fmla="*/ 7696200 w 7696200"/>
              <a:gd name="T19" fmla="*/ 0 h 809625"/>
              <a:gd name="T20" fmla="*/ 0 w 7696200"/>
              <a:gd name="T21" fmla="*/ 0 h 809625"/>
              <a:gd name="T22" fmla="*/ 0 w 7696200"/>
              <a:gd name="T23" fmla="*/ 526034 h 809625"/>
              <a:gd name="T24" fmla="*/ 7696200 w 7696200"/>
              <a:gd name="T25" fmla="*/ 526034 h 809625"/>
              <a:gd name="T26" fmla="*/ 7696200 w 7696200"/>
              <a:gd name="T27" fmla="*/ 0 h 8096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96200"/>
              <a:gd name="T43" fmla="*/ 0 h 809625"/>
              <a:gd name="T44" fmla="*/ 7696200 w 7696200"/>
              <a:gd name="T45" fmla="*/ 809625 h 8096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96200" h="809625">
                <a:moveTo>
                  <a:pt x="4050538" y="607187"/>
                </a:moveTo>
                <a:lnTo>
                  <a:pt x="3645662" y="607187"/>
                </a:lnTo>
                <a:lnTo>
                  <a:pt x="3848100" y="809625"/>
                </a:lnTo>
                <a:lnTo>
                  <a:pt x="4050538" y="607187"/>
                </a:lnTo>
                <a:close/>
              </a:path>
              <a:path w="7696200" h="809625">
                <a:moveTo>
                  <a:pt x="3949319" y="526034"/>
                </a:moveTo>
                <a:lnTo>
                  <a:pt x="3746880" y="526034"/>
                </a:lnTo>
                <a:lnTo>
                  <a:pt x="3746880" y="607187"/>
                </a:lnTo>
                <a:lnTo>
                  <a:pt x="3949319" y="607187"/>
                </a:lnTo>
                <a:lnTo>
                  <a:pt x="3949319" y="526034"/>
                </a:lnTo>
                <a:close/>
              </a:path>
              <a:path w="7696200" h="809625">
                <a:moveTo>
                  <a:pt x="7696200" y="0"/>
                </a:moveTo>
                <a:lnTo>
                  <a:pt x="0" y="0"/>
                </a:lnTo>
                <a:lnTo>
                  <a:pt x="0" y="526034"/>
                </a:lnTo>
                <a:lnTo>
                  <a:pt x="7696200" y="526034"/>
                </a:lnTo>
                <a:lnTo>
                  <a:pt x="7696200" y="0"/>
                </a:lnTo>
                <a:close/>
              </a:path>
            </a:pathLst>
          </a:custGeom>
          <a:solidFill>
            <a:srgbClr val="FFFFFF"/>
          </a:solidFill>
          <a:ln w="9525">
            <a:noFill/>
            <a:round/>
            <a:headEnd/>
            <a:tailEnd/>
          </a:ln>
        </p:spPr>
        <p:txBody>
          <a:bodyPr lIns="0" tIns="0" rIns="0" bIns="0"/>
          <a:lstStyle/>
          <a:p>
            <a:endParaRPr lang="ru-RU"/>
          </a:p>
        </p:txBody>
      </p:sp>
      <p:sp>
        <p:nvSpPr>
          <p:cNvPr id="32783" name="object 17"/>
          <p:cNvSpPr>
            <a:spLocks/>
          </p:cNvSpPr>
          <p:nvPr/>
        </p:nvSpPr>
        <p:spPr bwMode="auto">
          <a:xfrm>
            <a:off x="1612900" y="1498600"/>
            <a:ext cx="7696200" cy="809625"/>
          </a:xfrm>
          <a:custGeom>
            <a:avLst/>
            <a:gdLst>
              <a:gd name="T0" fmla="*/ 7696200 w 7696200"/>
              <a:gd name="T1" fmla="*/ 526034 h 809625"/>
              <a:gd name="T2" fmla="*/ 3949319 w 7696200"/>
              <a:gd name="T3" fmla="*/ 526034 h 809625"/>
              <a:gd name="T4" fmla="*/ 3949319 w 7696200"/>
              <a:gd name="T5" fmla="*/ 607187 h 809625"/>
              <a:gd name="T6" fmla="*/ 4050538 w 7696200"/>
              <a:gd name="T7" fmla="*/ 607187 h 809625"/>
              <a:gd name="T8" fmla="*/ 3848100 w 7696200"/>
              <a:gd name="T9" fmla="*/ 809625 h 809625"/>
              <a:gd name="T10" fmla="*/ 3645662 w 7696200"/>
              <a:gd name="T11" fmla="*/ 607187 h 809625"/>
              <a:gd name="T12" fmla="*/ 3746880 w 7696200"/>
              <a:gd name="T13" fmla="*/ 607187 h 809625"/>
              <a:gd name="T14" fmla="*/ 3746880 w 7696200"/>
              <a:gd name="T15" fmla="*/ 526034 h 809625"/>
              <a:gd name="T16" fmla="*/ 0 w 7696200"/>
              <a:gd name="T17" fmla="*/ 526034 h 809625"/>
              <a:gd name="T18" fmla="*/ 0 w 7696200"/>
              <a:gd name="T19" fmla="*/ 0 h 809625"/>
              <a:gd name="T20" fmla="*/ 7696200 w 7696200"/>
              <a:gd name="T21" fmla="*/ 0 h 809625"/>
              <a:gd name="T22" fmla="*/ 7696200 w 7696200"/>
              <a:gd name="T23" fmla="*/ 526034 h 8096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96200"/>
              <a:gd name="T37" fmla="*/ 0 h 809625"/>
              <a:gd name="T38" fmla="*/ 7696200 w 7696200"/>
              <a:gd name="T39" fmla="*/ 809625 h 8096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96200" h="809625">
                <a:moveTo>
                  <a:pt x="7696200" y="526034"/>
                </a:moveTo>
                <a:lnTo>
                  <a:pt x="3949319" y="526034"/>
                </a:lnTo>
                <a:lnTo>
                  <a:pt x="3949319" y="607187"/>
                </a:lnTo>
                <a:lnTo>
                  <a:pt x="4050538" y="607187"/>
                </a:lnTo>
                <a:lnTo>
                  <a:pt x="3848100" y="809625"/>
                </a:lnTo>
                <a:lnTo>
                  <a:pt x="3645662" y="607187"/>
                </a:lnTo>
                <a:lnTo>
                  <a:pt x="3746880" y="607187"/>
                </a:lnTo>
                <a:lnTo>
                  <a:pt x="3746880" y="526034"/>
                </a:lnTo>
                <a:lnTo>
                  <a:pt x="0" y="526034"/>
                </a:lnTo>
                <a:lnTo>
                  <a:pt x="0" y="0"/>
                </a:lnTo>
                <a:lnTo>
                  <a:pt x="7696200" y="0"/>
                </a:lnTo>
                <a:lnTo>
                  <a:pt x="7696200" y="526034"/>
                </a:lnTo>
                <a:close/>
              </a:path>
            </a:pathLst>
          </a:custGeom>
          <a:noFill/>
          <a:ln w="25400">
            <a:solidFill>
              <a:srgbClr val="4674AB"/>
            </a:solidFill>
            <a:round/>
            <a:headEnd/>
            <a:tailEnd/>
          </a:ln>
        </p:spPr>
        <p:txBody>
          <a:bodyPr lIns="0" tIns="0" rIns="0" bIns="0"/>
          <a:lstStyle/>
          <a:p>
            <a:endParaRPr lang="ru-RU"/>
          </a:p>
        </p:txBody>
      </p:sp>
      <p:sp>
        <p:nvSpPr>
          <p:cNvPr id="18" name="object 18"/>
          <p:cNvSpPr txBox="1"/>
          <p:nvPr/>
        </p:nvSpPr>
        <p:spPr>
          <a:xfrm>
            <a:off x="1625600" y="1433448"/>
            <a:ext cx="7670800" cy="5676425"/>
          </a:xfrm>
          <a:prstGeom prst="rect">
            <a:avLst/>
          </a:prstGeom>
        </p:spPr>
        <p:txBody>
          <a:bodyPr lIns="0" tIns="58419" rIns="0" bIns="0">
            <a:spAutoFit/>
          </a:bodyPr>
          <a:lstStyle/>
          <a:p>
            <a:pPr algn="ctr" fontAlgn="auto">
              <a:spcBef>
                <a:spcPts val="459"/>
              </a:spcBef>
              <a:spcAft>
                <a:spcPts val="0"/>
              </a:spcAft>
              <a:defRPr/>
            </a:pPr>
            <a:r>
              <a:rPr sz="1500" b="1" dirty="0">
                <a:latin typeface="Arial"/>
                <a:cs typeface="Arial"/>
              </a:rPr>
              <a:t>5 </a:t>
            </a:r>
            <a:r>
              <a:rPr sz="1500" b="1" spc="-5" dirty="0">
                <a:latin typeface="Arial"/>
                <a:cs typeface="Arial"/>
              </a:rPr>
              <a:t>дней </a:t>
            </a:r>
            <a:r>
              <a:rPr sz="1500" dirty="0">
                <a:latin typeface="Arial"/>
                <a:cs typeface="Arial"/>
              </a:rPr>
              <a:t>с </a:t>
            </a:r>
            <a:r>
              <a:rPr sz="1500" spc="-10" dirty="0">
                <a:latin typeface="Arial"/>
                <a:cs typeface="Arial"/>
              </a:rPr>
              <a:t>даты </a:t>
            </a:r>
            <a:r>
              <a:rPr sz="1500" spc="-5" dirty="0">
                <a:latin typeface="Arial"/>
                <a:cs typeface="Arial"/>
              </a:rPr>
              <a:t>размещения </a:t>
            </a:r>
            <a:r>
              <a:rPr sz="1500" spc="-15" dirty="0">
                <a:latin typeface="Arial"/>
                <a:cs typeface="Arial"/>
              </a:rPr>
              <a:t>итогового</a:t>
            </a:r>
            <a:r>
              <a:rPr sz="1500" spc="-75" dirty="0">
                <a:latin typeface="Arial"/>
                <a:cs typeface="Arial"/>
              </a:rPr>
              <a:t> </a:t>
            </a:r>
            <a:r>
              <a:rPr sz="1500" spc="-10" dirty="0">
                <a:latin typeface="Arial"/>
                <a:cs typeface="Arial"/>
              </a:rPr>
              <a:t>протокола:</a:t>
            </a:r>
            <a:endParaRPr sz="1500" dirty="0">
              <a:latin typeface="Arial"/>
              <a:cs typeface="Arial"/>
            </a:endParaRPr>
          </a:p>
          <a:p>
            <a:pPr marL="48260" algn="ctr" fontAlgn="auto">
              <a:spcBef>
                <a:spcPts val="365"/>
              </a:spcBef>
              <a:spcAft>
                <a:spcPts val="0"/>
              </a:spcAft>
              <a:defRPr/>
            </a:pPr>
            <a:r>
              <a:rPr sz="1500" spc="-5" dirty="0">
                <a:latin typeface="Arial"/>
                <a:cs typeface="Arial"/>
              </a:rPr>
              <a:t>Заказчик </a:t>
            </a:r>
            <a:r>
              <a:rPr sz="1500" spc="-10" dirty="0">
                <a:latin typeface="Arial"/>
                <a:cs typeface="Arial"/>
              </a:rPr>
              <a:t>составляет </a:t>
            </a:r>
            <a:r>
              <a:rPr sz="1500" dirty="0">
                <a:latin typeface="Arial"/>
                <a:cs typeface="Arial"/>
              </a:rPr>
              <a:t>и </a:t>
            </a:r>
            <a:r>
              <a:rPr sz="1500" spc="-10" dirty="0">
                <a:latin typeface="Arial"/>
                <a:cs typeface="Arial"/>
              </a:rPr>
              <a:t>размещает </a:t>
            </a:r>
            <a:r>
              <a:rPr sz="1500" dirty="0">
                <a:latin typeface="Arial"/>
                <a:cs typeface="Arial"/>
              </a:rPr>
              <a:t>в ЕИС проект </a:t>
            </a:r>
            <a:r>
              <a:rPr sz="1500" spc="-5" dirty="0">
                <a:latin typeface="Arial"/>
                <a:cs typeface="Arial"/>
              </a:rPr>
              <a:t>контракта </a:t>
            </a:r>
            <a:r>
              <a:rPr sz="1500" spc="-15" dirty="0">
                <a:latin typeface="Arial"/>
                <a:cs typeface="Arial"/>
              </a:rPr>
              <a:t>без </a:t>
            </a:r>
            <a:r>
              <a:rPr sz="1500" spc="-5" dirty="0">
                <a:latin typeface="Arial"/>
                <a:cs typeface="Arial"/>
              </a:rPr>
              <a:t>своей</a:t>
            </a:r>
            <a:r>
              <a:rPr sz="1500" spc="-140" dirty="0">
                <a:latin typeface="Arial"/>
                <a:cs typeface="Arial"/>
              </a:rPr>
              <a:t> </a:t>
            </a:r>
            <a:r>
              <a:rPr sz="1500" spc="-5" dirty="0">
                <a:latin typeface="Arial"/>
                <a:cs typeface="Arial"/>
              </a:rPr>
              <a:t>подписи</a:t>
            </a:r>
            <a:endParaRPr sz="1500" dirty="0">
              <a:latin typeface="Arial"/>
              <a:cs typeface="Arial"/>
            </a:endParaRPr>
          </a:p>
          <a:p>
            <a:pPr fontAlgn="auto">
              <a:spcBef>
                <a:spcPts val="5"/>
              </a:spcBef>
              <a:spcAft>
                <a:spcPts val="0"/>
              </a:spcAft>
              <a:defRPr/>
            </a:pPr>
            <a:endParaRPr sz="1600" dirty="0">
              <a:latin typeface="Times New Roman"/>
              <a:cs typeface="Times New Roman"/>
            </a:endParaRPr>
          </a:p>
          <a:p>
            <a:pPr algn="ctr" fontAlgn="auto">
              <a:spcBef>
                <a:spcPts val="0"/>
              </a:spcBef>
              <a:spcAft>
                <a:spcPts val="0"/>
              </a:spcAft>
              <a:defRPr/>
            </a:pPr>
            <a:r>
              <a:rPr sz="1500" b="1" dirty="0">
                <a:latin typeface="Arial"/>
                <a:cs typeface="Arial"/>
              </a:rPr>
              <a:t>5 </a:t>
            </a:r>
            <a:r>
              <a:rPr sz="1500" b="1" spc="-5" dirty="0">
                <a:latin typeface="Arial"/>
                <a:cs typeface="Arial"/>
              </a:rPr>
              <a:t>дней </a:t>
            </a:r>
            <a:r>
              <a:rPr sz="1500" dirty="0">
                <a:latin typeface="Arial"/>
                <a:cs typeface="Arial"/>
              </a:rPr>
              <a:t>с </a:t>
            </a:r>
            <a:r>
              <a:rPr sz="1500" spc="-10" dirty="0">
                <a:latin typeface="Arial"/>
                <a:cs typeface="Arial"/>
              </a:rPr>
              <a:t>даты </a:t>
            </a:r>
            <a:r>
              <a:rPr sz="1500" spc="-5" dirty="0">
                <a:latin typeface="Arial"/>
                <a:cs typeface="Arial"/>
              </a:rPr>
              <a:t>размещения заказчиком </a:t>
            </a:r>
            <a:r>
              <a:rPr sz="1500" dirty="0">
                <a:latin typeface="Arial"/>
                <a:cs typeface="Arial"/>
              </a:rPr>
              <a:t>проекта</a:t>
            </a:r>
            <a:r>
              <a:rPr sz="1500" spc="-95" dirty="0">
                <a:latin typeface="Arial"/>
                <a:cs typeface="Arial"/>
              </a:rPr>
              <a:t> </a:t>
            </a:r>
            <a:r>
              <a:rPr sz="1500" spc="-5" dirty="0">
                <a:latin typeface="Arial"/>
                <a:cs typeface="Arial"/>
              </a:rPr>
              <a:t>контракта:</a:t>
            </a:r>
            <a:endParaRPr sz="1500" dirty="0">
              <a:latin typeface="Arial"/>
              <a:cs typeface="Arial"/>
            </a:endParaRPr>
          </a:p>
          <a:p>
            <a:pPr algn="ctr" fontAlgn="auto">
              <a:spcBef>
                <a:spcPts val="360"/>
              </a:spcBef>
              <a:spcAft>
                <a:spcPts val="0"/>
              </a:spcAft>
              <a:defRPr/>
            </a:pPr>
            <a:r>
              <a:rPr sz="1500" spc="-15" dirty="0">
                <a:latin typeface="Arial"/>
                <a:cs typeface="Arial"/>
              </a:rPr>
              <a:t>победитель </a:t>
            </a:r>
            <a:r>
              <a:rPr sz="1500" spc="-10" dirty="0">
                <a:latin typeface="Arial"/>
                <a:cs typeface="Arial"/>
              </a:rPr>
              <a:t>размещает </a:t>
            </a:r>
            <a:r>
              <a:rPr sz="1500" b="1" spc="-10" dirty="0">
                <a:latin typeface="Arial"/>
                <a:cs typeface="Arial"/>
              </a:rPr>
              <a:t>протокол </a:t>
            </a:r>
            <a:r>
              <a:rPr sz="1500" b="1" spc="-5" dirty="0">
                <a:latin typeface="Arial"/>
                <a:cs typeface="Arial"/>
              </a:rPr>
              <a:t>разногласий </a:t>
            </a:r>
            <a:r>
              <a:rPr sz="1500" b="1" spc="-25" dirty="0">
                <a:solidFill>
                  <a:srgbClr val="FF0000"/>
                </a:solidFill>
                <a:latin typeface="Arial"/>
                <a:cs typeface="Arial"/>
              </a:rPr>
              <a:t>ВСЕГО </a:t>
            </a:r>
            <a:r>
              <a:rPr sz="1500" b="1" dirty="0">
                <a:solidFill>
                  <a:srgbClr val="FF0000"/>
                </a:solidFill>
                <a:latin typeface="Arial"/>
                <a:cs typeface="Arial"/>
              </a:rPr>
              <a:t>1 </a:t>
            </a:r>
            <a:r>
              <a:rPr sz="1500" b="1" spc="-65" dirty="0">
                <a:solidFill>
                  <a:srgbClr val="FF0000"/>
                </a:solidFill>
                <a:latin typeface="Arial"/>
                <a:cs typeface="Arial"/>
              </a:rPr>
              <a:t>РАЗ </a:t>
            </a:r>
            <a:r>
              <a:rPr sz="1500" b="1" dirty="0">
                <a:solidFill>
                  <a:srgbClr val="FF0000"/>
                </a:solidFill>
                <a:latin typeface="Arial"/>
                <a:cs typeface="Arial"/>
              </a:rPr>
              <a:t>(с</a:t>
            </a:r>
            <a:r>
              <a:rPr sz="1500" b="1" spc="-290" dirty="0">
                <a:solidFill>
                  <a:srgbClr val="FF0000"/>
                </a:solidFill>
                <a:latin typeface="Arial"/>
                <a:cs typeface="Arial"/>
              </a:rPr>
              <a:t> </a:t>
            </a:r>
            <a:r>
              <a:rPr sz="1500" b="1" dirty="0">
                <a:solidFill>
                  <a:srgbClr val="FF0000"/>
                </a:solidFill>
                <a:latin typeface="Arial"/>
                <a:cs typeface="Arial"/>
              </a:rPr>
              <a:t>01.07.2018)</a:t>
            </a:r>
            <a:endParaRPr sz="1500" dirty="0">
              <a:latin typeface="Arial"/>
              <a:cs typeface="Arial"/>
            </a:endParaRPr>
          </a:p>
          <a:p>
            <a:pPr fontAlgn="auto">
              <a:spcBef>
                <a:spcPts val="0"/>
              </a:spcBef>
              <a:spcAft>
                <a:spcPts val="0"/>
              </a:spcAft>
              <a:defRPr/>
            </a:pPr>
            <a:endParaRPr sz="1700" dirty="0">
              <a:latin typeface="Times New Roman"/>
              <a:cs typeface="Times New Roman"/>
            </a:endParaRPr>
          </a:p>
          <a:p>
            <a:pPr marL="109220" marR="104139" indent="-4445" algn="ctr" fontAlgn="auto">
              <a:lnSpc>
                <a:spcPts val="1550"/>
              </a:lnSpc>
              <a:spcBef>
                <a:spcPts val="1470"/>
              </a:spcBef>
              <a:spcAft>
                <a:spcPts val="0"/>
              </a:spcAft>
              <a:defRPr/>
            </a:pPr>
            <a:r>
              <a:rPr sz="1500" b="1" dirty="0">
                <a:latin typeface="Arial"/>
                <a:cs typeface="Arial"/>
              </a:rPr>
              <a:t>3 </a:t>
            </a:r>
            <a:r>
              <a:rPr sz="1500" b="1" spc="-5" dirty="0">
                <a:latin typeface="Arial"/>
                <a:cs typeface="Arial"/>
              </a:rPr>
              <a:t>раб. </a:t>
            </a:r>
            <a:r>
              <a:rPr sz="1500" b="1" dirty="0">
                <a:latin typeface="Arial"/>
                <a:cs typeface="Arial"/>
              </a:rPr>
              <a:t>дня: </a:t>
            </a:r>
            <a:r>
              <a:rPr sz="1500" spc="-5" dirty="0">
                <a:latin typeface="Arial"/>
                <a:cs typeface="Arial"/>
              </a:rPr>
              <a:t>Заказчик </a:t>
            </a:r>
            <a:r>
              <a:rPr sz="1500" spc="-10" dirty="0">
                <a:latin typeface="Arial"/>
                <a:cs typeface="Arial"/>
              </a:rPr>
              <a:t>размещает </a:t>
            </a:r>
            <a:r>
              <a:rPr sz="1500" spc="-5" dirty="0">
                <a:latin typeface="Arial"/>
                <a:cs typeface="Arial"/>
              </a:rPr>
              <a:t>исправленный </a:t>
            </a:r>
            <a:r>
              <a:rPr sz="1500" dirty="0">
                <a:latin typeface="Arial"/>
                <a:cs typeface="Arial"/>
              </a:rPr>
              <a:t>контракт или </a:t>
            </a:r>
            <a:r>
              <a:rPr sz="1500" spc="-5" dirty="0">
                <a:latin typeface="Arial"/>
                <a:cs typeface="Arial"/>
              </a:rPr>
              <a:t>прежний </a:t>
            </a:r>
            <a:r>
              <a:rPr sz="1500" dirty="0">
                <a:latin typeface="Arial"/>
                <a:cs typeface="Arial"/>
              </a:rPr>
              <a:t>контракт с  </a:t>
            </a:r>
            <a:r>
              <a:rPr sz="1500" spc="-5" dirty="0">
                <a:latin typeface="Arial"/>
                <a:cs typeface="Arial"/>
              </a:rPr>
              <a:t>возражениями на </a:t>
            </a:r>
            <a:r>
              <a:rPr sz="1500" spc="-10" dirty="0">
                <a:latin typeface="Arial"/>
                <a:cs typeface="Arial"/>
              </a:rPr>
              <a:t>замечания </a:t>
            </a:r>
            <a:r>
              <a:rPr sz="1500" b="1" spc="-5" dirty="0">
                <a:solidFill>
                  <a:srgbClr val="FF0000"/>
                </a:solidFill>
                <a:latin typeface="Arial"/>
                <a:cs typeface="Arial"/>
              </a:rPr>
              <a:t>НО </a:t>
            </a:r>
            <a:r>
              <a:rPr sz="1500" b="1" dirty="0">
                <a:solidFill>
                  <a:srgbClr val="FF0000"/>
                </a:solidFill>
                <a:latin typeface="Arial"/>
                <a:cs typeface="Arial"/>
              </a:rPr>
              <a:t>не </a:t>
            </a:r>
            <a:r>
              <a:rPr sz="1500" b="1" spc="-5" dirty="0">
                <a:solidFill>
                  <a:srgbClr val="FF0000"/>
                </a:solidFill>
                <a:latin typeface="Arial"/>
                <a:cs typeface="Arial"/>
              </a:rPr>
              <a:t>имеет </a:t>
            </a:r>
            <a:r>
              <a:rPr sz="1500" b="1" spc="-10" dirty="0">
                <a:solidFill>
                  <a:srgbClr val="FF0000"/>
                </a:solidFill>
                <a:latin typeface="Arial"/>
                <a:cs typeface="Arial"/>
              </a:rPr>
              <a:t>права </a:t>
            </a:r>
            <a:r>
              <a:rPr sz="1500" b="1" spc="5" dirty="0">
                <a:solidFill>
                  <a:srgbClr val="FF0000"/>
                </a:solidFill>
                <a:latin typeface="Arial"/>
                <a:cs typeface="Arial"/>
              </a:rPr>
              <a:t>сам </a:t>
            </a:r>
            <a:r>
              <a:rPr sz="1500" b="1" spc="-5" dirty="0">
                <a:solidFill>
                  <a:srgbClr val="FF0000"/>
                </a:solidFill>
                <a:latin typeface="Arial"/>
                <a:cs typeface="Arial"/>
              </a:rPr>
              <a:t>инициировать</a:t>
            </a:r>
            <a:r>
              <a:rPr sz="1500" b="1" spc="-35" dirty="0">
                <a:solidFill>
                  <a:srgbClr val="FF0000"/>
                </a:solidFill>
                <a:latin typeface="Arial"/>
                <a:cs typeface="Arial"/>
              </a:rPr>
              <a:t> </a:t>
            </a:r>
            <a:r>
              <a:rPr sz="1500" b="1" spc="-5" dirty="0">
                <a:solidFill>
                  <a:srgbClr val="FF0000"/>
                </a:solidFill>
                <a:latin typeface="Arial"/>
                <a:cs typeface="Arial"/>
              </a:rPr>
              <a:t>разногласия</a:t>
            </a:r>
            <a:endParaRPr sz="1500" dirty="0">
              <a:latin typeface="Arial"/>
              <a:cs typeface="Arial"/>
            </a:endParaRPr>
          </a:p>
          <a:p>
            <a:pPr fontAlgn="auto">
              <a:spcBef>
                <a:spcPts val="30"/>
              </a:spcBef>
              <a:spcAft>
                <a:spcPts val="0"/>
              </a:spcAft>
              <a:defRPr/>
            </a:pPr>
            <a:endParaRPr sz="2400" dirty="0">
              <a:latin typeface="Times New Roman"/>
              <a:cs typeface="Times New Roman"/>
            </a:endParaRPr>
          </a:p>
          <a:p>
            <a:pPr marL="225425" marR="224154" algn="ctr" fontAlgn="auto">
              <a:lnSpc>
                <a:spcPct val="86400"/>
              </a:lnSpc>
              <a:spcBef>
                <a:spcPts val="0"/>
              </a:spcBef>
              <a:spcAft>
                <a:spcPts val="0"/>
              </a:spcAft>
              <a:defRPr/>
            </a:pPr>
            <a:r>
              <a:rPr sz="1500" spc="-5" dirty="0">
                <a:latin typeface="Arial"/>
                <a:cs typeface="Arial"/>
              </a:rPr>
              <a:t>Участник </a:t>
            </a:r>
            <a:r>
              <a:rPr sz="1500" spc="-10" dirty="0">
                <a:latin typeface="Arial"/>
                <a:cs typeface="Arial"/>
              </a:rPr>
              <a:t>подписывает </a:t>
            </a:r>
            <a:r>
              <a:rPr sz="1500" spc="-20" dirty="0">
                <a:latin typeface="Arial"/>
                <a:cs typeface="Arial"/>
              </a:rPr>
              <a:t>контракт, </a:t>
            </a:r>
            <a:r>
              <a:rPr sz="1500" spc="-10" dirty="0">
                <a:latin typeface="Arial"/>
                <a:cs typeface="Arial"/>
              </a:rPr>
              <a:t>размещает </a:t>
            </a:r>
            <a:r>
              <a:rPr sz="1500" spc="-15" dirty="0">
                <a:latin typeface="Arial"/>
                <a:cs typeface="Arial"/>
              </a:rPr>
              <a:t>его </a:t>
            </a:r>
            <a:r>
              <a:rPr sz="1500" spc="-5" dirty="0">
                <a:latin typeface="Arial"/>
                <a:cs typeface="Arial"/>
              </a:rPr>
              <a:t>вместе </a:t>
            </a:r>
            <a:r>
              <a:rPr sz="1500" dirty="0">
                <a:latin typeface="Arial"/>
                <a:cs typeface="Arial"/>
              </a:rPr>
              <a:t>с </a:t>
            </a:r>
            <a:r>
              <a:rPr sz="1500" spc="-10" dirty="0">
                <a:latin typeface="Arial"/>
                <a:cs typeface="Arial"/>
              </a:rPr>
              <a:t>обеспечения </a:t>
            </a:r>
            <a:r>
              <a:rPr sz="1500" spc="-5" dirty="0">
                <a:latin typeface="Arial"/>
                <a:cs typeface="Arial"/>
              </a:rPr>
              <a:t>контракта  </a:t>
            </a:r>
            <a:r>
              <a:rPr sz="1500" strike="sngStrike" spc="-5" dirty="0">
                <a:solidFill>
                  <a:srgbClr val="FF0000"/>
                </a:solidFill>
                <a:latin typeface="Arial"/>
                <a:cs typeface="Arial"/>
              </a:rPr>
              <a:t>либо снова </a:t>
            </a:r>
            <a:r>
              <a:rPr sz="1500" strike="sngStrike" spc="-10" dirty="0">
                <a:solidFill>
                  <a:srgbClr val="FF0000"/>
                </a:solidFill>
                <a:latin typeface="Arial"/>
                <a:cs typeface="Arial"/>
              </a:rPr>
              <a:t>направляет протокол </a:t>
            </a:r>
            <a:r>
              <a:rPr sz="1500" strike="sngStrike" spc="-5" dirty="0">
                <a:solidFill>
                  <a:srgbClr val="FF0000"/>
                </a:solidFill>
                <a:latin typeface="Arial"/>
                <a:cs typeface="Arial"/>
              </a:rPr>
              <a:t>разногласий </a:t>
            </a:r>
            <a:r>
              <a:rPr sz="1500" b="1" strike="sngStrike" dirty="0">
                <a:solidFill>
                  <a:srgbClr val="FF0000"/>
                </a:solidFill>
                <a:latin typeface="Arial"/>
                <a:cs typeface="Arial"/>
              </a:rPr>
              <a:t>(не </a:t>
            </a:r>
            <a:r>
              <a:rPr sz="1500" b="1" strike="sngStrike" spc="-5" dirty="0">
                <a:solidFill>
                  <a:srgbClr val="FF0000"/>
                </a:solidFill>
                <a:latin typeface="Arial"/>
                <a:cs typeface="Arial"/>
              </a:rPr>
              <a:t>позднее </a:t>
            </a:r>
            <a:r>
              <a:rPr sz="1500" b="1" strike="sngStrike" dirty="0">
                <a:solidFill>
                  <a:srgbClr val="FF0000"/>
                </a:solidFill>
                <a:latin typeface="Arial"/>
                <a:cs typeface="Arial"/>
              </a:rPr>
              <a:t>13 </a:t>
            </a:r>
            <a:r>
              <a:rPr sz="1500" b="1" strike="sngStrike" spc="-5" dirty="0">
                <a:solidFill>
                  <a:srgbClr val="FF0000"/>
                </a:solidFill>
                <a:latin typeface="Arial"/>
                <a:cs typeface="Arial"/>
              </a:rPr>
              <a:t>дней </a:t>
            </a:r>
            <a:r>
              <a:rPr sz="1500" b="1" strike="sngStrike" dirty="0">
                <a:solidFill>
                  <a:srgbClr val="FF0000"/>
                </a:solidFill>
                <a:latin typeface="Arial"/>
                <a:cs typeface="Arial"/>
              </a:rPr>
              <a:t>со </a:t>
            </a:r>
            <a:r>
              <a:rPr sz="1500" b="1" strike="sngStrike" spc="-5" dirty="0">
                <a:solidFill>
                  <a:srgbClr val="FF0000"/>
                </a:solidFill>
                <a:latin typeface="Arial"/>
                <a:cs typeface="Arial"/>
              </a:rPr>
              <a:t>дня </a:t>
            </a:r>
            <a:r>
              <a:rPr sz="1500" b="1" spc="-5" dirty="0">
                <a:solidFill>
                  <a:srgbClr val="FF0000"/>
                </a:solidFill>
                <a:latin typeface="Arial"/>
                <a:cs typeface="Arial"/>
              </a:rPr>
              <a:t> </a:t>
            </a:r>
            <a:r>
              <a:rPr sz="1500" b="1" strike="sngStrike" spc="-5" dirty="0">
                <a:solidFill>
                  <a:srgbClr val="FF0000"/>
                </a:solidFill>
                <a:latin typeface="Arial"/>
                <a:cs typeface="Arial"/>
              </a:rPr>
              <a:t>размещения </a:t>
            </a:r>
            <a:r>
              <a:rPr sz="1500" b="1" strike="sngStrike" spc="-20" dirty="0">
                <a:solidFill>
                  <a:srgbClr val="FF0000"/>
                </a:solidFill>
                <a:latin typeface="Arial"/>
                <a:cs typeface="Arial"/>
              </a:rPr>
              <a:t>протокола </a:t>
            </a:r>
            <a:r>
              <a:rPr sz="1500" b="1" strike="sngStrike" spc="-10" dirty="0">
                <a:solidFill>
                  <a:srgbClr val="FF0000"/>
                </a:solidFill>
                <a:latin typeface="Arial"/>
                <a:cs typeface="Arial"/>
              </a:rPr>
              <a:t>подведения </a:t>
            </a:r>
            <a:r>
              <a:rPr sz="1500" b="1" strike="sngStrike" spc="-15" dirty="0">
                <a:solidFill>
                  <a:srgbClr val="FF0000"/>
                </a:solidFill>
                <a:latin typeface="Arial"/>
                <a:cs typeface="Arial"/>
              </a:rPr>
              <a:t>итогов</a:t>
            </a:r>
            <a:r>
              <a:rPr sz="1500" b="1" strike="sngStrike" spc="100" dirty="0">
                <a:solidFill>
                  <a:srgbClr val="FF0000"/>
                </a:solidFill>
                <a:latin typeface="Arial"/>
                <a:cs typeface="Arial"/>
              </a:rPr>
              <a:t> </a:t>
            </a:r>
            <a:r>
              <a:rPr sz="1500" b="1" strike="sngStrike" spc="-10" dirty="0">
                <a:solidFill>
                  <a:srgbClr val="FF0000"/>
                </a:solidFill>
                <a:latin typeface="Arial"/>
                <a:cs typeface="Arial"/>
              </a:rPr>
              <a:t>аукциона)</a:t>
            </a:r>
            <a:endParaRPr sz="1500" dirty="0">
              <a:latin typeface="Arial"/>
              <a:cs typeface="Arial"/>
            </a:endParaRPr>
          </a:p>
          <a:p>
            <a:pPr fontAlgn="auto">
              <a:spcBef>
                <a:spcPts val="0"/>
              </a:spcBef>
              <a:spcAft>
                <a:spcPts val="0"/>
              </a:spcAft>
              <a:defRPr/>
            </a:pPr>
            <a:endParaRPr sz="1700" dirty="0">
              <a:latin typeface="Times New Roman"/>
              <a:cs typeface="Times New Roman"/>
            </a:endParaRPr>
          </a:p>
          <a:p>
            <a:pPr marL="1011555" marR="1007744" algn="ctr" fontAlgn="auto">
              <a:lnSpc>
                <a:spcPts val="1550"/>
              </a:lnSpc>
              <a:spcBef>
                <a:spcPts val="1255"/>
              </a:spcBef>
              <a:spcAft>
                <a:spcPts val="0"/>
              </a:spcAft>
              <a:defRPr/>
            </a:pPr>
            <a:r>
              <a:rPr sz="1500" b="1" strike="sngStrike" dirty="0">
                <a:solidFill>
                  <a:srgbClr val="FF0000"/>
                </a:solidFill>
                <a:latin typeface="Arial"/>
                <a:cs typeface="Arial"/>
              </a:rPr>
              <a:t>3 </a:t>
            </a:r>
            <a:r>
              <a:rPr sz="1500" b="1" strike="sngStrike" spc="-5" dirty="0" err="1">
                <a:solidFill>
                  <a:srgbClr val="FF0000"/>
                </a:solidFill>
                <a:latin typeface="Arial"/>
                <a:cs typeface="Arial"/>
              </a:rPr>
              <a:t>раб</a:t>
            </a:r>
            <a:r>
              <a:rPr sz="1500" b="1" strike="sngStrike" spc="-5" dirty="0">
                <a:solidFill>
                  <a:srgbClr val="FF0000"/>
                </a:solidFill>
                <a:latin typeface="Arial"/>
                <a:cs typeface="Arial"/>
              </a:rPr>
              <a:t>. </a:t>
            </a:r>
            <a:r>
              <a:rPr sz="1500" b="1" strike="sngStrike" dirty="0" err="1">
                <a:solidFill>
                  <a:srgbClr val="FF0000"/>
                </a:solidFill>
                <a:latin typeface="Arial"/>
                <a:cs typeface="Arial"/>
              </a:rPr>
              <a:t>дня</a:t>
            </a:r>
            <a:r>
              <a:rPr sz="1500" b="1" strike="sngStrike" dirty="0">
                <a:solidFill>
                  <a:srgbClr val="FF0000"/>
                </a:solidFill>
                <a:latin typeface="Arial"/>
                <a:cs typeface="Arial"/>
              </a:rPr>
              <a:t>: </a:t>
            </a:r>
            <a:r>
              <a:rPr sz="1500" strike="sngStrike" spc="-5" dirty="0" err="1">
                <a:solidFill>
                  <a:srgbClr val="FF0000"/>
                </a:solidFill>
                <a:latin typeface="Arial"/>
                <a:cs typeface="Arial"/>
              </a:rPr>
              <a:t>заказчик</a:t>
            </a:r>
            <a:r>
              <a:rPr sz="1500" strike="sngStrike" spc="-5" dirty="0">
                <a:solidFill>
                  <a:srgbClr val="FF0000"/>
                </a:solidFill>
                <a:latin typeface="Arial"/>
                <a:cs typeface="Arial"/>
              </a:rPr>
              <a:t> </a:t>
            </a:r>
            <a:r>
              <a:rPr sz="1500" strike="sngStrike" spc="-10" dirty="0" err="1">
                <a:solidFill>
                  <a:srgbClr val="FF0000"/>
                </a:solidFill>
                <a:latin typeface="Arial"/>
                <a:cs typeface="Arial"/>
              </a:rPr>
              <a:t>размещает</a:t>
            </a:r>
            <a:r>
              <a:rPr sz="1500" strike="sngStrike" spc="-10" dirty="0">
                <a:solidFill>
                  <a:srgbClr val="FF0000"/>
                </a:solidFill>
                <a:latin typeface="Arial"/>
                <a:cs typeface="Arial"/>
              </a:rPr>
              <a:t> </a:t>
            </a:r>
            <a:r>
              <a:rPr sz="1500" strike="sngStrike" spc="-5" dirty="0" err="1">
                <a:solidFill>
                  <a:srgbClr val="FF0000"/>
                </a:solidFill>
                <a:latin typeface="Arial"/>
                <a:cs typeface="Arial"/>
              </a:rPr>
              <a:t>исправленный</a:t>
            </a:r>
            <a:r>
              <a:rPr sz="1500" strike="sngStrike" spc="-5" dirty="0">
                <a:solidFill>
                  <a:srgbClr val="FF0000"/>
                </a:solidFill>
                <a:latin typeface="Arial"/>
                <a:cs typeface="Arial"/>
              </a:rPr>
              <a:t> </a:t>
            </a:r>
            <a:r>
              <a:rPr sz="1500" strike="sngStrike" dirty="0" err="1">
                <a:solidFill>
                  <a:srgbClr val="FF0000"/>
                </a:solidFill>
                <a:latin typeface="Arial"/>
                <a:cs typeface="Arial"/>
              </a:rPr>
              <a:t>контракт</a:t>
            </a:r>
            <a:r>
              <a:rPr sz="1500" strike="sngStrike" dirty="0">
                <a:solidFill>
                  <a:srgbClr val="FF0000"/>
                </a:solidFill>
                <a:latin typeface="Arial"/>
                <a:cs typeface="Arial"/>
              </a:rPr>
              <a:t> </a:t>
            </a:r>
            <a:r>
              <a:rPr sz="1500" strike="sngStrike" dirty="0" err="1">
                <a:solidFill>
                  <a:srgbClr val="FF0000"/>
                </a:solidFill>
                <a:latin typeface="Arial"/>
                <a:cs typeface="Arial"/>
              </a:rPr>
              <a:t>или</a:t>
            </a:r>
            <a:r>
              <a:rPr sz="1500" strike="sngStrike" dirty="0">
                <a:solidFill>
                  <a:srgbClr val="FF0000"/>
                </a:solidFill>
                <a:latin typeface="Arial"/>
                <a:cs typeface="Arial"/>
              </a:rPr>
              <a:t>  </a:t>
            </a:r>
            <a:r>
              <a:rPr sz="1500" strike="sngStrike" spc="-5" dirty="0" err="1">
                <a:solidFill>
                  <a:srgbClr val="FF0000"/>
                </a:solidFill>
                <a:latin typeface="Arial"/>
                <a:cs typeface="Arial"/>
              </a:rPr>
              <a:t>прежний</a:t>
            </a:r>
            <a:r>
              <a:rPr sz="1500" strike="sngStrike" spc="-5" dirty="0">
                <a:solidFill>
                  <a:srgbClr val="FF0000"/>
                </a:solidFill>
                <a:latin typeface="Arial"/>
                <a:cs typeface="Arial"/>
              </a:rPr>
              <a:t> </a:t>
            </a:r>
            <a:r>
              <a:rPr sz="1500" strike="sngStrike" dirty="0" err="1">
                <a:solidFill>
                  <a:srgbClr val="FF0000"/>
                </a:solidFill>
                <a:latin typeface="Arial"/>
                <a:cs typeface="Arial"/>
              </a:rPr>
              <a:t>контракт</a:t>
            </a:r>
            <a:r>
              <a:rPr sz="1500" strike="sngStrike" dirty="0">
                <a:solidFill>
                  <a:srgbClr val="FF0000"/>
                </a:solidFill>
                <a:latin typeface="Arial"/>
                <a:cs typeface="Arial"/>
              </a:rPr>
              <a:t> с </a:t>
            </a:r>
            <a:r>
              <a:rPr sz="1500" strike="sngStrike" spc="-5" dirty="0" err="1">
                <a:solidFill>
                  <a:srgbClr val="FF0000"/>
                </a:solidFill>
                <a:latin typeface="Arial"/>
                <a:cs typeface="Arial"/>
              </a:rPr>
              <a:t>возражениями</a:t>
            </a:r>
            <a:r>
              <a:rPr sz="1500" strike="sngStrike" spc="-5" dirty="0">
                <a:solidFill>
                  <a:srgbClr val="FF0000"/>
                </a:solidFill>
                <a:latin typeface="Arial"/>
                <a:cs typeface="Arial"/>
              </a:rPr>
              <a:t> </a:t>
            </a:r>
            <a:r>
              <a:rPr sz="1500" strike="sngStrike" spc="-5" dirty="0" err="1">
                <a:solidFill>
                  <a:srgbClr val="FF0000"/>
                </a:solidFill>
                <a:latin typeface="Arial"/>
                <a:cs typeface="Arial"/>
              </a:rPr>
              <a:t>на</a:t>
            </a:r>
            <a:r>
              <a:rPr sz="1500" strike="sngStrike" spc="-5" dirty="0">
                <a:solidFill>
                  <a:srgbClr val="FF0000"/>
                </a:solidFill>
                <a:latin typeface="Arial"/>
                <a:cs typeface="Arial"/>
              </a:rPr>
              <a:t> </a:t>
            </a:r>
            <a:r>
              <a:rPr sz="1500" strike="sngStrike" spc="-10" dirty="0" err="1">
                <a:solidFill>
                  <a:srgbClr val="FF0000"/>
                </a:solidFill>
                <a:latin typeface="Arial"/>
                <a:cs typeface="Arial"/>
              </a:rPr>
              <a:t>замечания</a:t>
            </a:r>
            <a:r>
              <a:rPr sz="1500" strike="sngStrike" spc="-90" dirty="0">
                <a:solidFill>
                  <a:srgbClr val="FF0000"/>
                </a:solidFill>
                <a:latin typeface="Arial"/>
                <a:cs typeface="Arial"/>
              </a:rPr>
              <a:t> </a:t>
            </a:r>
            <a:r>
              <a:rPr sz="1500" strike="sngStrike" dirty="0" err="1">
                <a:solidFill>
                  <a:srgbClr val="FF0000"/>
                </a:solidFill>
                <a:latin typeface="Arial"/>
                <a:cs typeface="Arial"/>
              </a:rPr>
              <a:t>участника</a:t>
            </a:r>
            <a:endParaRPr sz="1500" dirty="0">
              <a:latin typeface="Arial"/>
              <a:cs typeface="Arial"/>
            </a:endParaRPr>
          </a:p>
          <a:p>
            <a:pPr fontAlgn="auto">
              <a:spcBef>
                <a:spcPts val="0"/>
              </a:spcBef>
              <a:spcAft>
                <a:spcPts val="0"/>
              </a:spcAft>
              <a:defRPr/>
            </a:pPr>
            <a:endParaRPr sz="1700" dirty="0">
              <a:latin typeface="Times New Roman"/>
              <a:cs typeface="Times New Roman"/>
            </a:endParaRPr>
          </a:p>
          <a:p>
            <a:pPr marL="1857375" fontAlgn="auto">
              <a:lnSpc>
                <a:spcPts val="1675"/>
              </a:lnSpc>
              <a:spcBef>
                <a:spcPts val="994"/>
              </a:spcBef>
              <a:spcAft>
                <a:spcPts val="0"/>
              </a:spcAft>
              <a:defRPr/>
            </a:pPr>
            <a:r>
              <a:rPr sz="1500" b="1" strike="sngStrike" dirty="0">
                <a:solidFill>
                  <a:srgbClr val="FF0000"/>
                </a:solidFill>
                <a:latin typeface="Arial"/>
                <a:cs typeface="Arial"/>
              </a:rPr>
              <a:t>3 </a:t>
            </a:r>
            <a:r>
              <a:rPr sz="1500" b="1" strike="sngStrike" spc="-5" dirty="0" err="1">
                <a:solidFill>
                  <a:srgbClr val="FF0000"/>
                </a:solidFill>
                <a:latin typeface="Arial"/>
                <a:cs typeface="Arial"/>
              </a:rPr>
              <a:t>раб</a:t>
            </a:r>
            <a:r>
              <a:rPr sz="1500" b="1" strike="sngStrike" spc="-5" dirty="0">
                <a:solidFill>
                  <a:srgbClr val="FF0000"/>
                </a:solidFill>
                <a:latin typeface="Arial"/>
                <a:cs typeface="Arial"/>
              </a:rPr>
              <a:t>. </a:t>
            </a:r>
            <a:r>
              <a:rPr sz="1500" b="1" strike="sngStrike" spc="-5" dirty="0" err="1">
                <a:solidFill>
                  <a:srgbClr val="FF0000"/>
                </a:solidFill>
                <a:latin typeface="Arial"/>
                <a:cs typeface="Arial"/>
              </a:rPr>
              <a:t>дня</a:t>
            </a:r>
            <a:r>
              <a:rPr sz="1500" b="1" strike="sngStrike" spc="-5" dirty="0">
                <a:solidFill>
                  <a:srgbClr val="FF0000"/>
                </a:solidFill>
                <a:latin typeface="Arial"/>
                <a:cs typeface="Arial"/>
              </a:rPr>
              <a:t>: </a:t>
            </a:r>
            <a:r>
              <a:rPr sz="1500" strike="sngStrike" spc="-5" dirty="0" err="1">
                <a:solidFill>
                  <a:srgbClr val="FF0000"/>
                </a:solidFill>
                <a:latin typeface="Arial"/>
                <a:cs typeface="Arial"/>
              </a:rPr>
              <a:t>участник</a:t>
            </a:r>
            <a:r>
              <a:rPr sz="1500" strike="sngStrike" spc="-5" dirty="0">
                <a:solidFill>
                  <a:srgbClr val="FF0000"/>
                </a:solidFill>
                <a:latin typeface="Arial"/>
                <a:cs typeface="Arial"/>
              </a:rPr>
              <a:t> </a:t>
            </a:r>
            <a:r>
              <a:rPr sz="1500" strike="sngStrike" spc="-10" dirty="0" err="1">
                <a:solidFill>
                  <a:srgbClr val="FF0000"/>
                </a:solidFill>
                <a:latin typeface="Arial"/>
                <a:cs typeface="Arial"/>
              </a:rPr>
              <a:t>подписывает</a:t>
            </a:r>
            <a:r>
              <a:rPr sz="1500" strike="sngStrike" spc="-30" dirty="0">
                <a:solidFill>
                  <a:srgbClr val="FF0000"/>
                </a:solidFill>
                <a:latin typeface="Arial"/>
                <a:cs typeface="Arial"/>
              </a:rPr>
              <a:t> </a:t>
            </a:r>
            <a:r>
              <a:rPr sz="1500" strike="sngStrike" spc="-20" dirty="0" err="1">
                <a:solidFill>
                  <a:srgbClr val="FF0000"/>
                </a:solidFill>
                <a:latin typeface="Arial"/>
                <a:cs typeface="Arial"/>
              </a:rPr>
              <a:t>контракт</a:t>
            </a:r>
            <a:r>
              <a:rPr sz="1500" strike="sngStrike" spc="-20" dirty="0">
                <a:solidFill>
                  <a:srgbClr val="FF0000"/>
                </a:solidFill>
                <a:latin typeface="Arial"/>
                <a:cs typeface="Arial"/>
              </a:rPr>
              <a:t>,</a:t>
            </a:r>
            <a:endParaRPr sz="1500" dirty="0">
              <a:latin typeface="Arial"/>
              <a:cs typeface="Arial"/>
            </a:endParaRPr>
          </a:p>
          <a:p>
            <a:pPr marL="1708150" fontAlgn="auto">
              <a:lnSpc>
                <a:spcPts val="1675"/>
              </a:lnSpc>
              <a:spcBef>
                <a:spcPts val="0"/>
              </a:spcBef>
              <a:spcAft>
                <a:spcPts val="0"/>
              </a:spcAft>
              <a:defRPr/>
            </a:pPr>
            <a:r>
              <a:rPr sz="1500" strike="sngStrike" spc="-10" dirty="0" err="1">
                <a:solidFill>
                  <a:srgbClr val="FF0000"/>
                </a:solidFill>
                <a:latin typeface="Arial"/>
                <a:cs typeface="Arial"/>
              </a:rPr>
              <a:t>размещает</a:t>
            </a:r>
            <a:r>
              <a:rPr sz="1500" strike="sngStrike" spc="-10" dirty="0">
                <a:solidFill>
                  <a:srgbClr val="FF0000"/>
                </a:solidFill>
                <a:latin typeface="Arial"/>
                <a:cs typeface="Arial"/>
              </a:rPr>
              <a:t> </a:t>
            </a:r>
            <a:r>
              <a:rPr sz="1500" strike="sngStrike" spc="-15" dirty="0" err="1">
                <a:solidFill>
                  <a:srgbClr val="FF0000"/>
                </a:solidFill>
                <a:latin typeface="Arial"/>
                <a:cs typeface="Arial"/>
              </a:rPr>
              <a:t>его</a:t>
            </a:r>
            <a:r>
              <a:rPr sz="1500" strike="sngStrike" spc="-15" dirty="0">
                <a:solidFill>
                  <a:srgbClr val="FF0000"/>
                </a:solidFill>
                <a:latin typeface="Arial"/>
                <a:cs typeface="Arial"/>
              </a:rPr>
              <a:t> </a:t>
            </a:r>
            <a:r>
              <a:rPr sz="1500" strike="sngStrike" spc="-5" dirty="0" err="1">
                <a:solidFill>
                  <a:srgbClr val="FF0000"/>
                </a:solidFill>
                <a:latin typeface="Arial"/>
                <a:cs typeface="Arial"/>
              </a:rPr>
              <a:t>вместе</a:t>
            </a:r>
            <a:r>
              <a:rPr sz="1500" strike="sngStrike" spc="-5" dirty="0">
                <a:solidFill>
                  <a:srgbClr val="FF0000"/>
                </a:solidFill>
                <a:latin typeface="Arial"/>
                <a:cs typeface="Arial"/>
              </a:rPr>
              <a:t> </a:t>
            </a:r>
            <a:r>
              <a:rPr sz="1500" strike="sngStrike" dirty="0">
                <a:solidFill>
                  <a:srgbClr val="FF0000"/>
                </a:solidFill>
                <a:latin typeface="Arial"/>
                <a:cs typeface="Arial"/>
              </a:rPr>
              <a:t>с </a:t>
            </a:r>
            <a:r>
              <a:rPr sz="1500" strike="sngStrike" spc="-10" dirty="0" err="1">
                <a:solidFill>
                  <a:srgbClr val="FF0000"/>
                </a:solidFill>
                <a:latin typeface="Arial"/>
                <a:cs typeface="Arial"/>
              </a:rPr>
              <a:t>обеспечения</a:t>
            </a:r>
            <a:r>
              <a:rPr sz="1500" strike="sngStrike" spc="-85" dirty="0">
                <a:solidFill>
                  <a:srgbClr val="FF0000"/>
                </a:solidFill>
                <a:latin typeface="Arial"/>
                <a:cs typeface="Arial"/>
              </a:rPr>
              <a:t> </a:t>
            </a:r>
            <a:r>
              <a:rPr sz="1500" strike="sngStrike" spc="-5" dirty="0" err="1">
                <a:solidFill>
                  <a:srgbClr val="FF0000"/>
                </a:solidFill>
                <a:latin typeface="Arial"/>
                <a:cs typeface="Arial"/>
              </a:rPr>
              <a:t>контракта</a:t>
            </a:r>
            <a:endParaRPr sz="1500" dirty="0">
              <a:latin typeface="Arial"/>
              <a:cs typeface="Arial"/>
            </a:endParaRPr>
          </a:p>
          <a:p>
            <a:pPr fontAlgn="auto">
              <a:spcBef>
                <a:spcPts val="0"/>
              </a:spcBef>
              <a:spcAft>
                <a:spcPts val="0"/>
              </a:spcAft>
              <a:defRPr/>
            </a:pPr>
            <a:endParaRPr sz="1700" dirty="0">
              <a:latin typeface="Times New Roman"/>
              <a:cs typeface="Times New Roman"/>
            </a:endParaRPr>
          </a:p>
          <a:p>
            <a:pPr marL="1644650" marR="1639570" indent="656590" fontAlgn="auto">
              <a:lnSpc>
                <a:spcPts val="1660"/>
              </a:lnSpc>
              <a:spcBef>
                <a:spcPts val="1165"/>
              </a:spcBef>
              <a:spcAft>
                <a:spcPts val="0"/>
              </a:spcAft>
              <a:defRPr/>
            </a:pPr>
            <a:r>
              <a:rPr sz="1600" b="1" spc="-5" dirty="0">
                <a:latin typeface="Arial"/>
                <a:cs typeface="Arial"/>
              </a:rPr>
              <a:t>3 раб. </a:t>
            </a:r>
            <a:r>
              <a:rPr sz="1600" b="1" spc="-5" dirty="0" err="1">
                <a:latin typeface="Arial"/>
                <a:cs typeface="Arial"/>
              </a:rPr>
              <a:t>дня</a:t>
            </a:r>
            <a:r>
              <a:rPr sz="1600" b="1" spc="-5" dirty="0">
                <a:latin typeface="Arial"/>
                <a:cs typeface="Arial"/>
              </a:rPr>
              <a:t> </a:t>
            </a:r>
            <a:r>
              <a:rPr sz="1600" spc="-5" dirty="0">
                <a:latin typeface="Arial"/>
                <a:cs typeface="Arial"/>
              </a:rPr>
              <a:t>- </a:t>
            </a:r>
            <a:r>
              <a:rPr sz="1600" spc="-10" dirty="0" err="1">
                <a:latin typeface="Arial"/>
                <a:cs typeface="Arial"/>
              </a:rPr>
              <a:t>заказчик</a:t>
            </a:r>
            <a:r>
              <a:rPr sz="1600" spc="-10" dirty="0">
                <a:latin typeface="Arial"/>
                <a:cs typeface="Arial"/>
              </a:rPr>
              <a:t> </a:t>
            </a:r>
            <a:r>
              <a:rPr sz="1600" spc="-30" dirty="0">
                <a:latin typeface="Arial"/>
                <a:cs typeface="Arial"/>
              </a:rPr>
              <a:t>проверяет,  </a:t>
            </a:r>
            <a:r>
              <a:rPr sz="1600" spc="-15" dirty="0">
                <a:latin typeface="Arial"/>
                <a:cs typeface="Arial"/>
              </a:rPr>
              <a:t>подписывает </a:t>
            </a:r>
            <a:r>
              <a:rPr sz="1600" spc="-5" dirty="0">
                <a:latin typeface="Arial"/>
                <a:cs typeface="Arial"/>
              </a:rPr>
              <a:t>контракт и </a:t>
            </a:r>
            <a:r>
              <a:rPr sz="1600" spc="-15" dirty="0">
                <a:latin typeface="Arial"/>
                <a:cs typeface="Arial"/>
              </a:rPr>
              <a:t>размещает </a:t>
            </a:r>
            <a:r>
              <a:rPr sz="1600" spc="-20" dirty="0">
                <a:latin typeface="Arial"/>
                <a:cs typeface="Arial"/>
              </a:rPr>
              <a:t>его </a:t>
            </a:r>
            <a:r>
              <a:rPr sz="1600" spc="-5" dirty="0">
                <a:latin typeface="Arial"/>
                <a:cs typeface="Arial"/>
              </a:rPr>
              <a:t>в</a:t>
            </a:r>
            <a:r>
              <a:rPr sz="1600" spc="95" dirty="0">
                <a:latin typeface="Arial"/>
                <a:cs typeface="Arial"/>
              </a:rPr>
              <a:t> </a:t>
            </a:r>
            <a:r>
              <a:rPr sz="1600" spc="-5" dirty="0">
                <a:latin typeface="Arial"/>
                <a:cs typeface="Arial"/>
              </a:rPr>
              <a:t>ЕИС</a:t>
            </a:r>
            <a:endParaRPr sz="1600" dirty="0">
              <a:latin typeface="Arial"/>
              <a:cs typeface="Arial"/>
            </a:endParaRPr>
          </a:p>
        </p:txBody>
      </p:sp>
      <p:sp>
        <p:nvSpPr>
          <p:cNvPr id="32785" name="object 19"/>
          <p:cNvSpPr>
            <a:spLocks noGrp="1"/>
          </p:cNvSpPr>
          <p:nvPr>
            <p:ph type="sldNum" sz="quarter" idx="12"/>
          </p:nvPr>
        </p:nvSpPr>
        <p:spPr bwMode="auto">
          <a:noFill/>
          <a:ln>
            <a:miter lim="800000"/>
            <a:headEnd/>
            <a:tailEnd/>
          </a:ln>
        </p:spPr>
        <p:txBody>
          <a:bodyPr/>
          <a:lstStyle/>
          <a:p>
            <a:pPr marL="25400"/>
            <a:fld id="{AD7FC3DB-F2AC-4E41-8EBB-40FDCC0C89D6}" type="slidenum">
              <a:rPr lang="ru-RU" smtClean="0"/>
              <a:pPr marL="25400"/>
              <a:t>26</a:t>
            </a:fld>
            <a:endParaRPr lang="ru-RU"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object 3"/>
          <p:cNvSpPr>
            <a:spLocks/>
          </p:cNvSpPr>
          <p:nvPr/>
        </p:nvSpPr>
        <p:spPr bwMode="auto">
          <a:xfrm>
            <a:off x="942975" y="3233738"/>
            <a:ext cx="1446213" cy="1228725"/>
          </a:xfrm>
          <a:custGeom>
            <a:avLst/>
            <a:gdLst>
              <a:gd name="T0" fmla="*/ 403682 w 1445895"/>
              <a:gd name="T1" fmla="*/ 0 h 1229360"/>
              <a:gd name="T2" fmla="*/ 0 w 1445895"/>
              <a:gd name="T3" fmla="*/ 0 h 1229360"/>
              <a:gd name="T4" fmla="*/ 0 w 1445895"/>
              <a:gd name="T5" fmla="*/ 1123949 h 1229360"/>
              <a:gd name="T6" fmla="*/ 1005789 w 1445895"/>
              <a:gd name="T7" fmla="*/ 1123949 h 1229360"/>
              <a:gd name="T8" fmla="*/ 1005789 w 1445895"/>
              <a:gd name="T9" fmla="*/ 1229359 h 1229360"/>
              <a:gd name="T10" fmla="*/ 1445717 w 1445895"/>
              <a:gd name="T11" fmla="*/ 922019 h 1229360"/>
              <a:gd name="T12" fmla="*/ 1156855 w 1445895"/>
              <a:gd name="T13" fmla="*/ 720216 h 1229360"/>
              <a:gd name="T14" fmla="*/ 403682 w 1445895"/>
              <a:gd name="T15" fmla="*/ 720216 h 1229360"/>
              <a:gd name="T16" fmla="*/ 403682 w 1445895"/>
              <a:gd name="T17" fmla="*/ 0 h 1229360"/>
              <a:gd name="T18" fmla="*/ 1005789 w 1445895"/>
              <a:gd name="T19" fmla="*/ 614679 h 1229360"/>
              <a:gd name="T20" fmla="*/ 1005789 w 1445895"/>
              <a:gd name="T21" fmla="*/ 720216 h 1229360"/>
              <a:gd name="T22" fmla="*/ 1156855 w 1445895"/>
              <a:gd name="T23" fmla="*/ 720216 h 1229360"/>
              <a:gd name="T24" fmla="*/ 1005789 w 1445895"/>
              <a:gd name="T25" fmla="*/ 614679 h 12293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5895"/>
              <a:gd name="T40" fmla="*/ 0 h 1229360"/>
              <a:gd name="T41" fmla="*/ 1445895 w 1445895"/>
              <a:gd name="T42" fmla="*/ 1229360 h 122936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5895" h="1229360">
                <a:moveTo>
                  <a:pt x="403682" y="0"/>
                </a:moveTo>
                <a:lnTo>
                  <a:pt x="0" y="0"/>
                </a:lnTo>
                <a:lnTo>
                  <a:pt x="0" y="1123949"/>
                </a:lnTo>
                <a:lnTo>
                  <a:pt x="1005789" y="1123949"/>
                </a:lnTo>
                <a:lnTo>
                  <a:pt x="1005789" y="1229359"/>
                </a:lnTo>
                <a:lnTo>
                  <a:pt x="1445717" y="922019"/>
                </a:lnTo>
                <a:lnTo>
                  <a:pt x="1156855" y="720216"/>
                </a:lnTo>
                <a:lnTo>
                  <a:pt x="403682" y="720216"/>
                </a:lnTo>
                <a:lnTo>
                  <a:pt x="403682" y="0"/>
                </a:lnTo>
                <a:close/>
              </a:path>
              <a:path w="1445895" h="1229360">
                <a:moveTo>
                  <a:pt x="1005789" y="614679"/>
                </a:moveTo>
                <a:lnTo>
                  <a:pt x="1005789" y="720216"/>
                </a:lnTo>
                <a:lnTo>
                  <a:pt x="1156855" y="720216"/>
                </a:lnTo>
                <a:lnTo>
                  <a:pt x="1005789" y="614679"/>
                </a:lnTo>
                <a:close/>
              </a:path>
            </a:pathLst>
          </a:custGeom>
          <a:solidFill>
            <a:srgbClr val="C2CDE0"/>
          </a:solidFill>
          <a:ln w="9525">
            <a:noFill/>
            <a:round/>
            <a:headEnd/>
            <a:tailEnd/>
          </a:ln>
        </p:spPr>
        <p:txBody>
          <a:bodyPr lIns="0" tIns="0" rIns="0" bIns="0"/>
          <a:lstStyle/>
          <a:p>
            <a:endParaRPr lang="ru-RU"/>
          </a:p>
        </p:txBody>
      </p:sp>
      <p:sp>
        <p:nvSpPr>
          <p:cNvPr id="33794" name="object 4"/>
          <p:cNvSpPr>
            <a:spLocks/>
          </p:cNvSpPr>
          <p:nvPr/>
        </p:nvSpPr>
        <p:spPr bwMode="auto">
          <a:xfrm>
            <a:off x="693738" y="1785938"/>
            <a:ext cx="1909762" cy="1449387"/>
          </a:xfrm>
          <a:custGeom>
            <a:avLst/>
            <a:gdLst>
              <a:gd name="T0" fmla="*/ 1686496 w 1909445"/>
              <a:gd name="T1" fmla="*/ 0 h 1449070"/>
              <a:gd name="T2" fmla="*/ 222783 w 1909445"/>
              <a:gd name="T3" fmla="*/ 0 h 1449070"/>
              <a:gd name="T4" fmla="*/ 177885 w 1909445"/>
              <a:gd name="T5" fmla="*/ 4904 h 1449070"/>
              <a:gd name="T6" fmla="*/ 136067 w 1909445"/>
              <a:gd name="T7" fmla="*/ 18970 h 1449070"/>
              <a:gd name="T8" fmla="*/ 98224 w 1909445"/>
              <a:gd name="T9" fmla="*/ 41228 h 1449070"/>
              <a:gd name="T10" fmla="*/ 65252 w 1909445"/>
              <a:gd name="T11" fmla="*/ 70707 h 1449070"/>
              <a:gd name="T12" fmla="*/ 38048 w 1909445"/>
              <a:gd name="T13" fmla="*/ 106436 h 1449070"/>
              <a:gd name="T14" fmla="*/ 17507 w 1909445"/>
              <a:gd name="T15" fmla="*/ 147447 h 1449070"/>
              <a:gd name="T16" fmla="*/ 4526 w 1909445"/>
              <a:gd name="T17" fmla="*/ 192767 h 1449070"/>
              <a:gd name="T18" fmla="*/ 0 w 1909445"/>
              <a:gd name="T19" fmla="*/ 241427 h 1449070"/>
              <a:gd name="T20" fmla="*/ 0 w 1909445"/>
              <a:gd name="T21" fmla="*/ 1207135 h 1449070"/>
              <a:gd name="T22" fmla="*/ 4526 w 1909445"/>
              <a:gd name="T23" fmla="*/ 1255800 h 1449070"/>
              <a:gd name="T24" fmla="*/ 17507 w 1909445"/>
              <a:gd name="T25" fmla="*/ 1301134 h 1449070"/>
              <a:gd name="T26" fmla="*/ 38048 w 1909445"/>
              <a:gd name="T27" fmla="*/ 1342165 h 1449070"/>
              <a:gd name="T28" fmla="*/ 65252 w 1909445"/>
              <a:gd name="T29" fmla="*/ 1377918 h 1449070"/>
              <a:gd name="T30" fmla="*/ 98224 w 1909445"/>
              <a:gd name="T31" fmla="*/ 1407420 h 1449070"/>
              <a:gd name="T32" fmla="*/ 136067 w 1909445"/>
              <a:gd name="T33" fmla="*/ 1429698 h 1449070"/>
              <a:gd name="T34" fmla="*/ 177885 w 1909445"/>
              <a:gd name="T35" fmla="*/ 1443779 h 1449070"/>
              <a:gd name="T36" fmla="*/ 222783 w 1909445"/>
              <a:gd name="T37" fmla="*/ 1448689 h 1449070"/>
              <a:gd name="T38" fmla="*/ 1686496 w 1909445"/>
              <a:gd name="T39" fmla="*/ 1448689 h 1449070"/>
              <a:gd name="T40" fmla="*/ 1731400 w 1909445"/>
              <a:gd name="T41" fmla="*/ 1443779 h 1449070"/>
              <a:gd name="T42" fmla="*/ 1773219 w 1909445"/>
              <a:gd name="T43" fmla="*/ 1429698 h 1449070"/>
              <a:gd name="T44" fmla="*/ 1811058 w 1909445"/>
              <a:gd name="T45" fmla="*/ 1407420 h 1449070"/>
              <a:gd name="T46" fmla="*/ 1844024 w 1909445"/>
              <a:gd name="T47" fmla="*/ 1377918 h 1449070"/>
              <a:gd name="T48" fmla="*/ 1871220 w 1909445"/>
              <a:gd name="T49" fmla="*/ 1342165 h 1449070"/>
              <a:gd name="T50" fmla="*/ 1891754 w 1909445"/>
              <a:gd name="T51" fmla="*/ 1301134 h 1449070"/>
              <a:gd name="T52" fmla="*/ 1904730 w 1909445"/>
              <a:gd name="T53" fmla="*/ 1255800 h 1449070"/>
              <a:gd name="T54" fmla="*/ 1909254 w 1909445"/>
              <a:gd name="T55" fmla="*/ 1207135 h 1449070"/>
              <a:gd name="T56" fmla="*/ 1909254 w 1909445"/>
              <a:gd name="T57" fmla="*/ 241427 h 1449070"/>
              <a:gd name="T58" fmla="*/ 1904730 w 1909445"/>
              <a:gd name="T59" fmla="*/ 192767 h 1449070"/>
              <a:gd name="T60" fmla="*/ 1891754 w 1909445"/>
              <a:gd name="T61" fmla="*/ 147447 h 1449070"/>
              <a:gd name="T62" fmla="*/ 1871220 w 1909445"/>
              <a:gd name="T63" fmla="*/ 106436 h 1449070"/>
              <a:gd name="T64" fmla="*/ 1844024 w 1909445"/>
              <a:gd name="T65" fmla="*/ 70707 h 1449070"/>
              <a:gd name="T66" fmla="*/ 1811058 w 1909445"/>
              <a:gd name="T67" fmla="*/ 41228 h 1449070"/>
              <a:gd name="T68" fmla="*/ 1773219 w 1909445"/>
              <a:gd name="T69" fmla="*/ 18970 h 1449070"/>
              <a:gd name="T70" fmla="*/ 1731400 w 1909445"/>
              <a:gd name="T71" fmla="*/ 4904 h 1449070"/>
              <a:gd name="T72" fmla="*/ 1686496 w 1909445"/>
              <a:gd name="T73" fmla="*/ 0 h 14490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9445"/>
              <a:gd name="T112" fmla="*/ 0 h 1449070"/>
              <a:gd name="T113" fmla="*/ 1909445 w 1909445"/>
              <a:gd name="T114" fmla="*/ 1449070 h 14490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9445" h="1449070">
                <a:moveTo>
                  <a:pt x="1686496" y="0"/>
                </a:moveTo>
                <a:lnTo>
                  <a:pt x="222783" y="0"/>
                </a:lnTo>
                <a:lnTo>
                  <a:pt x="177885" y="4904"/>
                </a:lnTo>
                <a:lnTo>
                  <a:pt x="136067" y="18970"/>
                </a:lnTo>
                <a:lnTo>
                  <a:pt x="98224" y="41228"/>
                </a:lnTo>
                <a:lnTo>
                  <a:pt x="65252" y="70707"/>
                </a:lnTo>
                <a:lnTo>
                  <a:pt x="38048" y="106436"/>
                </a:lnTo>
                <a:lnTo>
                  <a:pt x="17507" y="147447"/>
                </a:lnTo>
                <a:lnTo>
                  <a:pt x="4526" y="192767"/>
                </a:lnTo>
                <a:lnTo>
                  <a:pt x="0" y="241427"/>
                </a:lnTo>
                <a:lnTo>
                  <a:pt x="0" y="1207135"/>
                </a:lnTo>
                <a:lnTo>
                  <a:pt x="4526" y="1255800"/>
                </a:lnTo>
                <a:lnTo>
                  <a:pt x="17507" y="1301134"/>
                </a:lnTo>
                <a:lnTo>
                  <a:pt x="38048" y="1342165"/>
                </a:lnTo>
                <a:lnTo>
                  <a:pt x="65252" y="1377918"/>
                </a:lnTo>
                <a:lnTo>
                  <a:pt x="98224" y="1407420"/>
                </a:lnTo>
                <a:lnTo>
                  <a:pt x="136067" y="1429698"/>
                </a:lnTo>
                <a:lnTo>
                  <a:pt x="177885" y="1443779"/>
                </a:lnTo>
                <a:lnTo>
                  <a:pt x="222783" y="1448689"/>
                </a:lnTo>
                <a:lnTo>
                  <a:pt x="1686496" y="1448689"/>
                </a:lnTo>
                <a:lnTo>
                  <a:pt x="1731400" y="1443779"/>
                </a:lnTo>
                <a:lnTo>
                  <a:pt x="1773219" y="1429698"/>
                </a:lnTo>
                <a:lnTo>
                  <a:pt x="1811058" y="1407420"/>
                </a:lnTo>
                <a:lnTo>
                  <a:pt x="1844024" y="1377918"/>
                </a:lnTo>
                <a:lnTo>
                  <a:pt x="1871220" y="1342165"/>
                </a:lnTo>
                <a:lnTo>
                  <a:pt x="1891754" y="1301134"/>
                </a:lnTo>
                <a:lnTo>
                  <a:pt x="1904730" y="1255800"/>
                </a:lnTo>
                <a:lnTo>
                  <a:pt x="1909254" y="1207135"/>
                </a:lnTo>
                <a:lnTo>
                  <a:pt x="1909254" y="241427"/>
                </a:lnTo>
                <a:lnTo>
                  <a:pt x="1904730" y="192767"/>
                </a:lnTo>
                <a:lnTo>
                  <a:pt x="1891754" y="147447"/>
                </a:lnTo>
                <a:lnTo>
                  <a:pt x="1871220" y="106436"/>
                </a:lnTo>
                <a:lnTo>
                  <a:pt x="1844024" y="70707"/>
                </a:lnTo>
                <a:lnTo>
                  <a:pt x="1811058" y="41228"/>
                </a:lnTo>
                <a:lnTo>
                  <a:pt x="1773219" y="18970"/>
                </a:lnTo>
                <a:lnTo>
                  <a:pt x="1731400" y="4904"/>
                </a:lnTo>
                <a:lnTo>
                  <a:pt x="1686496" y="0"/>
                </a:lnTo>
                <a:close/>
              </a:path>
            </a:pathLst>
          </a:custGeom>
          <a:solidFill>
            <a:srgbClr val="4F81BC"/>
          </a:solidFill>
          <a:ln w="9525">
            <a:noFill/>
            <a:round/>
            <a:headEnd/>
            <a:tailEnd/>
          </a:ln>
        </p:spPr>
        <p:txBody>
          <a:bodyPr lIns="0" tIns="0" rIns="0" bIns="0"/>
          <a:lstStyle/>
          <a:p>
            <a:endParaRPr lang="ru-RU"/>
          </a:p>
        </p:txBody>
      </p:sp>
      <p:sp>
        <p:nvSpPr>
          <p:cNvPr id="33795" name="object 5"/>
          <p:cNvSpPr>
            <a:spLocks/>
          </p:cNvSpPr>
          <p:nvPr/>
        </p:nvSpPr>
        <p:spPr bwMode="auto">
          <a:xfrm>
            <a:off x="693738" y="1785938"/>
            <a:ext cx="1909762" cy="1449387"/>
          </a:xfrm>
          <a:custGeom>
            <a:avLst/>
            <a:gdLst>
              <a:gd name="T0" fmla="*/ 0 w 1909445"/>
              <a:gd name="T1" fmla="*/ 241427 h 1449070"/>
              <a:gd name="T2" fmla="*/ 4526 w 1909445"/>
              <a:gd name="T3" fmla="*/ 192767 h 1449070"/>
              <a:gd name="T4" fmla="*/ 17507 w 1909445"/>
              <a:gd name="T5" fmla="*/ 147447 h 1449070"/>
              <a:gd name="T6" fmla="*/ 38048 w 1909445"/>
              <a:gd name="T7" fmla="*/ 106436 h 1449070"/>
              <a:gd name="T8" fmla="*/ 65252 w 1909445"/>
              <a:gd name="T9" fmla="*/ 70707 h 1449070"/>
              <a:gd name="T10" fmla="*/ 98224 w 1909445"/>
              <a:gd name="T11" fmla="*/ 41228 h 1449070"/>
              <a:gd name="T12" fmla="*/ 136067 w 1909445"/>
              <a:gd name="T13" fmla="*/ 18970 h 1449070"/>
              <a:gd name="T14" fmla="*/ 177885 w 1909445"/>
              <a:gd name="T15" fmla="*/ 4904 h 1449070"/>
              <a:gd name="T16" fmla="*/ 222783 w 1909445"/>
              <a:gd name="T17" fmla="*/ 0 h 1449070"/>
              <a:gd name="T18" fmla="*/ 1686496 w 1909445"/>
              <a:gd name="T19" fmla="*/ 0 h 1449070"/>
              <a:gd name="T20" fmla="*/ 1731400 w 1909445"/>
              <a:gd name="T21" fmla="*/ 4904 h 1449070"/>
              <a:gd name="T22" fmla="*/ 1773219 w 1909445"/>
              <a:gd name="T23" fmla="*/ 18970 h 1449070"/>
              <a:gd name="T24" fmla="*/ 1811058 w 1909445"/>
              <a:gd name="T25" fmla="*/ 41228 h 1449070"/>
              <a:gd name="T26" fmla="*/ 1844024 w 1909445"/>
              <a:gd name="T27" fmla="*/ 70707 h 1449070"/>
              <a:gd name="T28" fmla="*/ 1871220 w 1909445"/>
              <a:gd name="T29" fmla="*/ 106436 h 1449070"/>
              <a:gd name="T30" fmla="*/ 1891754 w 1909445"/>
              <a:gd name="T31" fmla="*/ 147447 h 1449070"/>
              <a:gd name="T32" fmla="*/ 1904730 w 1909445"/>
              <a:gd name="T33" fmla="*/ 192767 h 1449070"/>
              <a:gd name="T34" fmla="*/ 1909254 w 1909445"/>
              <a:gd name="T35" fmla="*/ 241427 h 1449070"/>
              <a:gd name="T36" fmla="*/ 1909254 w 1909445"/>
              <a:gd name="T37" fmla="*/ 1207135 h 1449070"/>
              <a:gd name="T38" fmla="*/ 1904730 w 1909445"/>
              <a:gd name="T39" fmla="*/ 1255800 h 1449070"/>
              <a:gd name="T40" fmla="*/ 1891754 w 1909445"/>
              <a:gd name="T41" fmla="*/ 1301134 h 1449070"/>
              <a:gd name="T42" fmla="*/ 1871220 w 1909445"/>
              <a:gd name="T43" fmla="*/ 1342165 h 1449070"/>
              <a:gd name="T44" fmla="*/ 1844024 w 1909445"/>
              <a:gd name="T45" fmla="*/ 1377918 h 1449070"/>
              <a:gd name="T46" fmla="*/ 1811058 w 1909445"/>
              <a:gd name="T47" fmla="*/ 1407420 h 1449070"/>
              <a:gd name="T48" fmla="*/ 1773219 w 1909445"/>
              <a:gd name="T49" fmla="*/ 1429698 h 1449070"/>
              <a:gd name="T50" fmla="*/ 1731400 w 1909445"/>
              <a:gd name="T51" fmla="*/ 1443779 h 1449070"/>
              <a:gd name="T52" fmla="*/ 1686496 w 1909445"/>
              <a:gd name="T53" fmla="*/ 1448689 h 1449070"/>
              <a:gd name="T54" fmla="*/ 222783 w 1909445"/>
              <a:gd name="T55" fmla="*/ 1448689 h 1449070"/>
              <a:gd name="T56" fmla="*/ 177885 w 1909445"/>
              <a:gd name="T57" fmla="*/ 1443779 h 1449070"/>
              <a:gd name="T58" fmla="*/ 136067 w 1909445"/>
              <a:gd name="T59" fmla="*/ 1429698 h 1449070"/>
              <a:gd name="T60" fmla="*/ 98224 w 1909445"/>
              <a:gd name="T61" fmla="*/ 1407420 h 1449070"/>
              <a:gd name="T62" fmla="*/ 65252 w 1909445"/>
              <a:gd name="T63" fmla="*/ 1377918 h 1449070"/>
              <a:gd name="T64" fmla="*/ 38048 w 1909445"/>
              <a:gd name="T65" fmla="*/ 1342165 h 1449070"/>
              <a:gd name="T66" fmla="*/ 17507 w 1909445"/>
              <a:gd name="T67" fmla="*/ 1301134 h 1449070"/>
              <a:gd name="T68" fmla="*/ 4526 w 1909445"/>
              <a:gd name="T69" fmla="*/ 1255800 h 1449070"/>
              <a:gd name="T70" fmla="*/ 0 w 1909445"/>
              <a:gd name="T71" fmla="*/ 1207135 h 1449070"/>
              <a:gd name="T72" fmla="*/ 0 w 1909445"/>
              <a:gd name="T73" fmla="*/ 241427 h 14490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9445"/>
              <a:gd name="T112" fmla="*/ 0 h 1449070"/>
              <a:gd name="T113" fmla="*/ 1909445 w 1909445"/>
              <a:gd name="T114" fmla="*/ 1449070 h 14490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9445" h="1449070">
                <a:moveTo>
                  <a:pt x="0" y="241427"/>
                </a:moveTo>
                <a:lnTo>
                  <a:pt x="4526" y="192767"/>
                </a:lnTo>
                <a:lnTo>
                  <a:pt x="17507" y="147447"/>
                </a:lnTo>
                <a:lnTo>
                  <a:pt x="38048" y="106436"/>
                </a:lnTo>
                <a:lnTo>
                  <a:pt x="65252" y="70707"/>
                </a:lnTo>
                <a:lnTo>
                  <a:pt x="98224" y="41228"/>
                </a:lnTo>
                <a:lnTo>
                  <a:pt x="136067" y="18970"/>
                </a:lnTo>
                <a:lnTo>
                  <a:pt x="177885" y="4904"/>
                </a:lnTo>
                <a:lnTo>
                  <a:pt x="222783" y="0"/>
                </a:lnTo>
                <a:lnTo>
                  <a:pt x="1686496" y="0"/>
                </a:lnTo>
                <a:lnTo>
                  <a:pt x="1731400" y="4904"/>
                </a:lnTo>
                <a:lnTo>
                  <a:pt x="1773219" y="18970"/>
                </a:lnTo>
                <a:lnTo>
                  <a:pt x="1811058" y="41228"/>
                </a:lnTo>
                <a:lnTo>
                  <a:pt x="1844024" y="70707"/>
                </a:lnTo>
                <a:lnTo>
                  <a:pt x="1871220" y="106436"/>
                </a:lnTo>
                <a:lnTo>
                  <a:pt x="1891754" y="147447"/>
                </a:lnTo>
                <a:lnTo>
                  <a:pt x="1904730" y="192767"/>
                </a:lnTo>
                <a:lnTo>
                  <a:pt x="1909254" y="241427"/>
                </a:lnTo>
                <a:lnTo>
                  <a:pt x="1909254" y="1207135"/>
                </a:lnTo>
                <a:lnTo>
                  <a:pt x="1904730" y="1255800"/>
                </a:lnTo>
                <a:lnTo>
                  <a:pt x="1891754" y="1301134"/>
                </a:lnTo>
                <a:lnTo>
                  <a:pt x="1871220" y="1342165"/>
                </a:lnTo>
                <a:lnTo>
                  <a:pt x="1844024" y="1377918"/>
                </a:lnTo>
                <a:lnTo>
                  <a:pt x="1811058" y="1407420"/>
                </a:lnTo>
                <a:lnTo>
                  <a:pt x="1773219" y="1429698"/>
                </a:lnTo>
                <a:lnTo>
                  <a:pt x="1731400" y="1443779"/>
                </a:lnTo>
                <a:lnTo>
                  <a:pt x="1686496" y="1448689"/>
                </a:lnTo>
                <a:lnTo>
                  <a:pt x="222783" y="1448689"/>
                </a:lnTo>
                <a:lnTo>
                  <a:pt x="177885" y="1443779"/>
                </a:lnTo>
                <a:lnTo>
                  <a:pt x="136067" y="1429698"/>
                </a:lnTo>
                <a:lnTo>
                  <a:pt x="98224" y="1407420"/>
                </a:lnTo>
                <a:lnTo>
                  <a:pt x="65252" y="1377918"/>
                </a:lnTo>
                <a:lnTo>
                  <a:pt x="38048" y="1342165"/>
                </a:lnTo>
                <a:lnTo>
                  <a:pt x="17507" y="1301134"/>
                </a:lnTo>
                <a:lnTo>
                  <a:pt x="4526" y="1255800"/>
                </a:lnTo>
                <a:lnTo>
                  <a:pt x="0" y="1207135"/>
                </a:lnTo>
                <a:lnTo>
                  <a:pt x="0" y="241427"/>
                </a:lnTo>
                <a:close/>
              </a:path>
            </a:pathLst>
          </a:custGeom>
          <a:noFill/>
          <a:ln w="25400">
            <a:solidFill>
              <a:srgbClr val="FFFFFF"/>
            </a:solidFill>
            <a:round/>
            <a:headEnd/>
            <a:tailEnd/>
          </a:ln>
        </p:spPr>
        <p:txBody>
          <a:bodyPr lIns="0" tIns="0" rIns="0" bIns="0"/>
          <a:lstStyle/>
          <a:p>
            <a:endParaRPr lang="ru-RU"/>
          </a:p>
        </p:txBody>
      </p:sp>
      <p:sp>
        <p:nvSpPr>
          <p:cNvPr id="33796" name="object 6"/>
          <p:cNvSpPr txBox="1">
            <a:spLocks noChangeArrowheads="1"/>
          </p:cNvSpPr>
          <p:nvPr/>
        </p:nvSpPr>
        <p:spPr bwMode="auto">
          <a:xfrm>
            <a:off x="1201738" y="2146300"/>
            <a:ext cx="892175" cy="661988"/>
          </a:xfrm>
          <a:prstGeom prst="rect">
            <a:avLst/>
          </a:prstGeom>
          <a:noFill/>
          <a:ln w="9525">
            <a:noFill/>
            <a:miter lim="800000"/>
            <a:headEnd/>
            <a:tailEnd/>
          </a:ln>
        </p:spPr>
        <p:txBody>
          <a:bodyPr lIns="0" tIns="49530" rIns="0" bIns="0">
            <a:spAutoFit/>
          </a:bodyPr>
          <a:lstStyle/>
          <a:p>
            <a:pPr marL="47625" indent="-36513">
              <a:lnSpc>
                <a:spcPts val="2375"/>
              </a:lnSpc>
              <a:spcBef>
                <a:spcPts val="388"/>
              </a:spcBef>
            </a:pPr>
            <a:r>
              <a:rPr lang="ru-RU" sz="2200">
                <a:solidFill>
                  <a:srgbClr val="FFFFFF"/>
                </a:solidFill>
                <a:latin typeface="Trebuchet MS" pitchFamily="34" charset="0"/>
              </a:rPr>
              <a:t>Подача  заявок</a:t>
            </a:r>
            <a:endParaRPr lang="ru-RU" sz="2200">
              <a:latin typeface="Trebuchet MS" pitchFamily="34" charset="0"/>
            </a:endParaRPr>
          </a:p>
        </p:txBody>
      </p:sp>
      <p:sp>
        <p:nvSpPr>
          <p:cNvPr id="33797" name="object 7"/>
          <p:cNvSpPr txBox="1">
            <a:spLocks noChangeArrowheads="1"/>
          </p:cNvSpPr>
          <p:nvPr/>
        </p:nvSpPr>
        <p:spPr bwMode="auto">
          <a:xfrm>
            <a:off x="2652713" y="2249488"/>
            <a:ext cx="7594600" cy="1000125"/>
          </a:xfrm>
          <a:prstGeom prst="rect">
            <a:avLst/>
          </a:prstGeom>
          <a:noFill/>
          <a:ln w="9525">
            <a:noFill/>
            <a:miter lim="800000"/>
            <a:headEnd/>
            <a:tailEnd/>
          </a:ln>
        </p:spPr>
        <p:txBody>
          <a:bodyPr lIns="0" tIns="12065" rIns="0" bIns="0">
            <a:spAutoFit/>
          </a:bodyPr>
          <a:lstStyle/>
          <a:p>
            <a:pPr marL="184150" indent="-171450">
              <a:spcBef>
                <a:spcPts val="100"/>
              </a:spcBef>
              <a:buFontTx/>
              <a:buChar char="•"/>
              <a:tabLst>
                <a:tab pos="184150" algn="l"/>
              </a:tabLst>
            </a:pPr>
            <a:r>
              <a:rPr lang="ru-RU" sz="1600"/>
              <a:t>Изменения – не позднее чем за 2 раб. дня до окончания подачи заявок (в  течение 1 раб. дня изменения в ЕИС, срок подачи продляется до 5 раб. дней)</a:t>
            </a:r>
          </a:p>
          <a:p>
            <a:pPr marL="184150" indent="-171450">
              <a:buFontTx/>
              <a:buChar char="•"/>
              <a:tabLst>
                <a:tab pos="184150" algn="l"/>
              </a:tabLst>
            </a:pPr>
            <a:r>
              <a:rPr lang="ru-RU" sz="1600"/>
              <a:t>Отмена – не позднее чем за 2 дня до окончания подачи заявок, оператор  возвращает заявки, заказчик в течение 1 раб. дня вносит изменения в ПГ</a:t>
            </a:r>
          </a:p>
        </p:txBody>
      </p:sp>
      <p:sp>
        <p:nvSpPr>
          <p:cNvPr id="33798" name="object 8"/>
          <p:cNvSpPr>
            <a:spLocks/>
          </p:cNvSpPr>
          <p:nvPr/>
        </p:nvSpPr>
        <p:spPr bwMode="auto">
          <a:xfrm>
            <a:off x="3213100" y="5137150"/>
            <a:ext cx="1446213" cy="1228725"/>
          </a:xfrm>
          <a:custGeom>
            <a:avLst/>
            <a:gdLst>
              <a:gd name="T0" fmla="*/ 403733 w 1445895"/>
              <a:gd name="T1" fmla="*/ 0 h 1229995"/>
              <a:gd name="T2" fmla="*/ 0 w 1445895"/>
              <a:gd name="T3" fmla="*/ 0 h 1229995"/>
              <a:gd name="T4" fmla="*/ 0 w 1445895"/>
              <a:gd name="T5" fmla="*/ 1123950 h 1229995"/>
              <a:gd name="T6" fmla="*/ 1005839 w 1445895"/>
              <a:gd name="T7" fmla="*/ 1123950 h 1229995"/>
              <a:gd name="T8" fmla="*/ 1005839 w 1445895"/>
              <a:gd name="T9" fmla="*/ 1229372 h 1229995"/>
              <a:gd name="T10" fmla="*/ 1445767 w 1445895"/>
              <a:gd name="T11" fmla="*/ 922020 h 1229995"/>
              <a:gd name="T12" fmla="*/ 1156724 w 1445895"/>
              <a:gd name="T13" fmla="*/ 720090 h 1229995"/>
              <a:gd name="T14" fmla="*/ 403733 w 1445895"/>
              <a:gd name="T15" fmla="*/ 720090 h 1229995"/>
              <a:gd name="T16" fmla="*/ 403733 w 1445895"/>
              <a:gd name="T17" fmla="*/ 0 h 1229995"/>
              <a:gd name="T18" fmla="*/ 1005839 w 1445895"/>
              <a:gd name="T19" fmla="*/ 614680 h 1229995"/>
              <a:gd name="T20" fmla="*/ 1005839 w 1445895"/>
              <a:gd name="T21" fmla="*/ 720090 h 1229995"/>
              <a:gd name="T22" fmla="*/ 1156724 w 1445895"/>
              <a:gd name="T23" fmla="*/ 720090 h 1229995"/>
              <a:gd name="T24" fmla="*/ 1005839 w 1445895"/>
              <a:gd name="T25" fmla="*/ 614680 h 122999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5895"/>
              <a:gd name="T40" fmla="*/ 0 h 1229995"/>
              <a:gd name="T41" fmla="*/ 1445895 w 1445895"/>
              <a:gd name="T42" fmla="*/ 1229995 h 122999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5895" h="1229995">
                <a:moveTo>
                  <a:pt x="403733" y="0"/>
                </a:moveTo>
                <a:lnTo>
                  <a:pt x="0" y="0"/>
                </a:lnTo>
                <a:lnTo>
                  <a:pt x="0" y="1123950"/>
                </a:lnTo>
                <a:lnTo>
                  <a:pt x="1005839" y="1123950"/>
                </a:lnTo>
                <a:lnTo>
                  <a:pt x="1005839" y="1229372"/>
                </a:lnTo>
                <a:lnTo>
                  <a:pt x="1445767" y="922020"/>
                </a:lnTo>
                <a:lnTo>
                  <a:pt x="1156724" y="720090"/>
                </a:lnTo>
                <a:lnTo>
                  <a:pt x="403733" y="720090"/>
                </a:lnTo>
                <a:lnTo>
                  <a:pt x="403733" y="0"/>
                </a:lnTo>
                <a:close/>
              </a:path>
              <a:path w="1445895" h="1229995">
                <a:moveTo>
                  <a:pt x="1005839" y="614680"/>
                </a:moveTo>
                <a:lnTo>
                  <a:pt x="1005839" y="720090"/>
                </a:lnTo>
                <a:lnTo>
                  <a:pt x="1156724" y="720090"/>
                </a:lnTo>
                <a:lnTo>
                  <a:pt x="1005839" y="614680"/>
                </a:lnTo>
                <a:close/>
              </a:path>
            </a:pathLst>
          </a:custGeom>
          <a:solidFill>
            <a:srgbClr val="C2CDE0"/>
          </a:solidFill>
          <a:ln w="9525">
            <a:noFill/>
            <a:round/>
            <a:headEnd/>
            <a:tailEnd/>
          </a:ln>
        </p:spPr>
        <p:txBody>
          <a:bodyPr lIns="0" tIns="0" rIns="0" bIns="0"/>
          <a:lstStyle/>
          <a:p>
            <a:endParaRPr lang="ru-RU"/>
          </a:p>
        </p:txBody>
      </p:sp>
      <p:sp>
        <p:nvSpPr>
          <p:cNvPr id="33799" name="object 9"/>
          <p:cNvSpPr>
            <a:spLocks/>
          </p:cNvSpPr>
          <p:nvPr/>
        </p:nvSpPr>
        <p:spPr bwMode="auto">
          <a:xfrm>
            <a:off x="2500313" y="3549650"/>
            <a:ext cx="2138362" cy="1449388"/>
          </a:xfrm>
          <a:custGeom>
            <a:avLst/>
            <a:gdLst>
              <a:gd name="T0" fmla="*/ 1888363 w 2138045"/>
              <a:gd name="T1" fmla="*/ 0 h 1449070"/>
              <a:gd name="T2" fmla="*/ 249427 w 2138045"/>
              <a:gd name="T3" fmla="*/ 0 h 1449070"/>
              <a:gd name="T4" fmla="*/ 199148 w 2138045"/>
              <a:gd name="T5" fmla="*/ 4904 h 1449070"/>
              <a:gd name="T6" fmla="*/ 152322 w 2138045"/>
              <a:gd name="T7" fmla="*/ 18970 h 1449070"/>
              <a:gd name="T8" fmla="*/ 109952 w 2138045"/>
              <a:gd name="T9" fmla="*/ 41228 h 1449070"/>
              <a:gd name="T10" fmla="*/ 73040 w 2138045"/>
              <a:gd name="T11" fmla="*/ 70707 h 1449070"/>
              <a:gd name="T12" fmla="*/ 42587 w 2138045"/>
              <a:gd name="T13" fmla="*/ 106436 h 1449070"/>
              <a:gd name="T14" fmla="*/ 19595 w 2138045"/>
              <a:gd name="T15" fmla="*/ 147447 h 1449070"/>
              <a:gd name="T16" fmla="*/ 5065 w 2138045"/>
              <a:gd name="T17" fmla="*/ 192767 h 1449070"/>
              <a:gd name="T18" fmla="*/ 0 w 2138045"/>
              <a:gd name="T19" fmla="*/ 241426 h 1449070"/>
              <a:gd name="T20" fmla="*/ 0 w 2138045"/>
              <a:gd name="T21" fmla="*/ 1207135 h 1449070"/>
              <a:gd name="T22" fmla="*/ 5065 w 2138045"/>
              <a:gd name="T23" fmla="*/ 1255800 h 1449070"/>
              <a:gd name="T24" fmla="*/ 19595 w 2138045"/>
              <a:gd name="T25" fmla="*/ 1301134 h 1449070"/>
              <a:gd name="T26" fmla="*/ 42587 w 2138045"/>
              <a:gd name="T27" fmla="*/ 1342165 h 1449070"/>
              <a:gd name="T28" fmla="*/ 73040 w 2138045"/>
              <a:gd name="T29" fmla="*/ 1377918 h 1449070"/>
              <a:gd name="T30" fmla="*/ 109952 w 2138045"/>
              <a:gd name="T31" fmla="*/ 1407420 h 1449070"/>
              <a:gd name="T32" fmla="*/ 152322 w 2138045"/>
              <a:gd name="T33" fmla="*/ 1429698 h 1449070"/>
              <a:gd name="T34" fmla="*/ 199148 w 2138045"/>
              <a:gd name="T35" fmla="*/ 1443779 h 1449070"/>
              <a:gd name="T36" fmla="*/ 249427 w 2138045"/>
              <a:gd name="T37" fmla="*/ 1448689 h 1449070"/>
              <a:gd name="T38" fmla="*/ 1888363 w 2138045"/>
              <a:gd name="T39" fmla="*/ 1448689 h 1449070"/>
              <a:gd name="T40" fmla="*/ 1938606 w 2138045"/>
              <a:gd name="T41" fmla="*/ 1443779 h 1449070"/>
              <a:gd name="T42" fmla="*/ 1985414 w 2138045"/>
              <a:gd name="T43" fmla="*/ 1429698 h 1449070"/>
              <a:gd name="T44" fmla="*/ 2027782 w 2138045"/>
              <a:gd name="T45" fmla="*/ 1407420 h 1449070"/>
              <a:gd name="T46" fmla="*/ 2064702 w 2138045"/>
              <a:gd name="T47" fmla="*/ 1377918 h 1449070"/>
              <a:gd name="T48" fmla="*/ 2095169 w 2138045"/>
              <a:gd name="T49" fmla="*/ 1342165 h 1449070"/>
              <a:gd name="T50" fmla="*/ 2118177 w 2138045"/>
              <a:gd name="T51" fmla="*/ 1301134 h 1449070"/>
              <a:gd name="T52" fmla="*/ 2132719 w 2138045"/>
              <a:gd name="T53" fmla="*/ 1255800 h 1449070"/>
              <a:gd name="T54" fmla="*/ 2137791 w 2138045"/>
              <a:gd name="T55" fmla="*/ 1207135 h 1449070"/>
              <a:gd name="T56" fmla="*/ 2137791 w 2138045"/>
              <a:gd name="T57" fmla="*/ 241426 h 1449070"/>
              <a:gd name="T58" fmla="*/ 2132719 w 2138045"/>
              <a:gd name="T59" fmla="*/ 192767 h 1449070"/>
              <a:gd name="T60" fmla="*/ 2118177 w 2138045"/>
              <a:gd name="T61" fmla="*/ 147447 h 1449070"/>
              <a:gd name="T62" fmla="*/ 2095169 w 2138045"/>
              <a:gd name="T63" fmla="*/ 106436 h 1449070"/>
              <a:gd name="T64" fmla="*/ 2064702 w 2138045"/>
              <a:gd name="T65" fmla="*/ 70707 h 1449070"/>
              <a:gd name="T66" fmla="*/ 2027782 w 2138045"/>
              <a:gd name="T67" fmla="*/ 41228 h 1449070"/>
              <a:gd name="T68" fmla="*/ 1985414 w 2138045"/>
              <a:gd name="T69" fmla="*/ 18970 h 1449070"/>
              <a:gd name="T70" fmla="*/ 1938606 w 2138045"/>
              <a:gd name="T71" fmla="*/ 4904 h 1449070"/>
              <a:gd name="T72" fmla="*/ 1888363 w 2138045"/>
              <a:gd name="T73" fmla="*/ 0 h 14490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38045"/>
              <a:gd name="T112" fmla="*/ 0 h 1449070"/>
              <a:gd name="T113" fmla="*/ 2138045 w 2138045"/>
              <a:gd name="T114" fmla="*/ 1449070 h 14490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38045" h="1449070">
                <a:moveTo>
                  <a:pt x="1888363" y="0"/>
                </a:moveTo>
                <a:lnTo>
                  <a:pt x="249427" y="0"/>
                </a:lnTo>
                <a:lnTo>
                  <a:pt x="199148" y="4904"/>
                </a:lnTo>
                <a:lnTo>
                  <a:pt x="152322" y="18970"/>
                </a:lnTo>
                <a:lnTo>
                  <a:pt x="109952" y="41228"/>
                </a:lnTo>
                <a:lnTo>
                  <a:pt x="73040" y="70707"/>
                </a:lnTo>
                <a:lnTo>
                  <a:pt x="42587" y="106436"/>
                </a:lnTo>
                <a:lnTo>
                  <a:pt x="19595" y="147447"/>
                </a:lnTo>
                <a:lnTo>
                  <a:pt x="5065" y="192767"/>
                </a:lnTo>
                <a:lnTo>
                  <a:pt x="0" y="241426"/>
                </a:lnTo>
                <a:lnTo>
                  <a:pt x="0" y="1207135"/>
                </a:lnTo>
                <a:lnTo>
                  <a:pt x="5065" y="1255800"/>
                </a:lnTo>
                <a:lnTo>
                  <a:pt x="19595" y="1301134"/>
                </a:lnTo>
                <a:lnTo>
                  <a:pt x="42587" y="1342165"/>
                </a:lnTo>
                <a:lnTo>
                  <a:pt x="73040" y="1377918"/>
                </a:lnTo>
                <a:lnTo>
                  <a:pt x="109952" y="1407420"/>
                </a:lnTo>
                <a:lnTo>
                  <a:pt x="152322" y="1429698"/>
                </a:lnTo>
                <a:lnTo>
                  <a:pt x="199148" y="1443779"/>
                </a:lnTo>
                <a:lnTo>
                  <a:pt x="249427" y="1448689"/>
                </a:lnTo>
                <a:lnTo>
                  <a:pt x="1888363" y="1448689"/>
                </a:lnTo>
                <a:lnTo>
                  <a:pt x="1938606" y="1443779"/>
                </a:lnTo>
                <a:lnTo>
                  <a:pt x="1985414" y="1429698"/>
                </a:lnTo>
                <a:lnTo>
                  <a:pt x="2027782" y="1407420"/>
                </a:lnTo>
                <a:lnTo>
                  <a:pt x="2064702" y="1377918"/>
                </a:lnTo>
                <a:lnTo>
                  <a:pt x="2095169" y="1342165"/>
                </a:lnTo>
                <a:lnTo>
                  <a:pt x="2118177" y="1301134"/>
                </a:lnTo>
                <a:lnTo>
                  <a:pt x="2132719" y="1255800"/>
                </a:lnTo>
                <a:lnTo>
                  <a:pt x="2137791" y="1207135"/>
                </a:lnTo>
                <a:lnTo>
                  <a:pt x="2137791" y="241426"/>
                </a:lnTo>
                <a:lnTo>
                  <a:pt x="2132719" y="192767"/>
                </a:lnTo>
                <a:lnTo>
                  <a:pt x="2118177" y="147447"/>
                </a:lnTo>
                <a:lnTo>
                  <a:pt x="2095169" y="106436"/>
                </a:lnTo>
                <a:lnTo>
                  <a:pt x="2064702" y="70707"/>
                </a:lnTo>
                <a:lnTo>
                  <a:pt x="2027782" y="41228"/>
                </a:lnTo>
                <a:lnTo>
                  <a:pt x="1985414" y="18970"/>
                </a:lnTo>
                <a:lnTo>
                  <a:pt x="1938606" y="4904"/>
                </a:lnTo>
                <a:lnTo>
                  <a:pt x="1888363" y="0"/>
                </a:lnTo>
                <a:close/>
              </a:path>
            </a:pathLst>
          </a:custGeom>
          <a:solidFill>
            <a:srgbClr val="4F81BC"/>
          </a:solidFill>
          <a:ln w="9525">
            <a:noFill/>
            <a:round/>
            <a:headEnd/>
            <a:tailEnd/>
          </a:ln>
        </p:spPr>
        <p:txBody>
          <a:bodyPr lIns="0" tIns="0" rIns="0" bIns="0"/>
          <a:lstStyle/>
          <a:p>
            <a:endParaRPr lang="ru-RU"/>
          </a:p>
        </p:txBody>
      </p:sp>
      <p:sp>
        <p:nvSpPr>
          <p:cNvPr id="33800" name="object 10"/>
          <p:cNvSpPr txBox="1">
            <a:spLocks noChangeArrowheads="1"/>
          </p:cNvSpPr>
          <p:nvPr/>
        </p:nvSpPr>
        <p:spPr bwMode="auto">
          <a:xfrm>
            <a:off x="2716213" y="3910013"/>
            <a:ext cx="1704975" cy="661987"/>
          </a:xfrm>
          <a:prstGeom prst="rect">
            <a:avLst/>
          </a:prstGeom>
          <a:noFill/>
          <a:ln w="9525">
            <a:noFill/>
            <a:miter lim="800000"/>
            <a:headEnd/>
            <a:tailEnd/>
          </a:ln>
        </p:spPr>
        <p:txBody>
          <a:bodyPr lIns="0" tIns="49530" rIns="0" bIns="0">
            <a:spAutoFit/>
          </a:bodyPr>
          <a:lstStyle/>
          <a:p>
            <a:pPr marL="322263" indent="-311150">
              <a:lnSpc>
                <a:spcPts val="2375"/>
              </a:lnSpc>
              <a:spcBef>
                <a:spcPts val="388"/>
              </a:spcBef>
            </a:pPr>
            <a:r>
              <a:rPr lang="ru-RU" sz="2200">
                <a:solidFill>
                  <a:srgbClr val="FFFFFF"/>
                </a:solidFill>
                <a:latin typeface="Trebuchet MS" pitchFamily="34" charset="0"/>
              </a:rPr>
              <a:t>Рассмотрение  и оценка</a:t>
            </a:r>
            <a:endParaRPr lang="ru-RU" sz="2200">
              <a:latin typeface="Trebuchet MS" pitchFamily="34" charset="0"/>
            </a:endParaRPr>
          </a:p>
        </p:txBody>
      </p:sp>
      <p:sp>
        <p:nvSpPr>
          <p:cNvPr id="33801" name="object 11"/>
          <p:cNvSpPr txBox="1">
            <a:spLocks noChangeArrowheads="1"/>
          </p:cNvSpPr>
          <p:nvPr/>
        </p:nvSpPr>
        <p:spPr bwMode="auto">
          <a:xfrm>
            <a:off x="4686300" y="3538538"/>
            <a:ext cx="5681663" cy="1452562"/>
          </a:xfrm>
          <a:prstGeom prst="rect">
            <a:avLst/>
          </a:prstGeom>
          <a:noFill/>
          <a:ln w="9525">
            <a:noFill/>
            <a:miter lim="800000"/>
            <a:headEnd/>
            <a:tailEnd/>
          </a:ln>
        </p:spPr>
        <p:txBody>
          <a:bodyPr lIns="0" tIns="24765" rIns="0" bIns="0">
            <a:spAutoFit/>
          </a:bodyPr>
          <a:lstStyle/>
          <a:p>
            <a:pPr marL="184150" indent="-171450">
              <a:spcBef>
                <a:spcPts val="200"/>
              </a:spcBef>
              <a:buFontTx/>
              <a:buChar char="•"/>
              <a:tabLst>
                <a:tab pos="184150" algn="l"/>
              </a:tabLst>
            </a:pPr>
            <a:r>
              <a:rPr lang="ru-RU" sz="1600"/>
              <a:t>1 рабочий день</a:t>
            </a:r>
          </a:p>
          <a:p>
            <a:pPr marL="184150" indent="-171450">
              <a:lnSpc>
                <a:spcPts val="1725"/>
              </a:lnSpc>
              <a:spcBef>
                <a:spcPts val="313"/>
              </a:spcBef>
              <a:buFontTx/>
              <a:buChar char="•"/>
              <a:tabLst>
                <a:tab pos="184150" algn="l"/>
              </a:tabLst>
            </a:pPr>
            <a:r>
              <a:rPr lang="ru-RU" sz="1600"/>
              <a:t>комиссия рассматривает заявки, оформляет протокол,  направляет ЭП</a:t>
            </a:r>
          </a:p>
          <a:p>
            <a:pPr marL="184150" indent="-171450">
              <a:lnSpc>
                <a:spcPct val="90000"/>
              </a:lnSpc>
              <a:spcBef>
                <a:spcPts val="263"/>
              </a:spcBef>
              <a:buFont typeface="Arial" charset="0"/>
              <a:buChar char="•"/>
              <a:tabLst>
                <a:tab pos="184150" algn="l"/>
              </a:tabLst>
            </a:pPr>
            <a:r>
              <a:rPr lang="ru-RU" sz="1600" b="1"/>
              <a:t>ЭП ранжирует заявки по цене</a:t>
            </a:r>
            <a:r>
              <a:rPr lang="ru-RU" sz="1600"/>
              <a:t>, присваивает порядковые  номера, дополняет протокол информацией о номерах,  победителе, размещает в ЕИС и на ЭП в течение 1 часа</a:t>
            </a:r>
          </a:p>
        </p:txBody>
      </p:sp>
      <p:sp>
        <p:nvSpPr>
          <p:cNvPr id="33802" name="object 12"/>
          <p:cNvSpPr>
            <a:spLocks/>
          </p:cNvSpPr>
          <p:nvPr/>
        </p:nvSpPr>
        <p:spPr bwMode="auto">
          <a:xfrm>
            <a:off x="4667250" y="5230813"/>
            <a:ext cx="2138363" cy="1449387"/>
          </a:xfrm>
          <a:custGeom>
            <a:avLst/>
            <a:gdLst>
              <a:gd name="T0" fmla="*/ 1888363 w 2138045"/>
              <a:gd name="T1" fmla="*/ 0 h 1449070"/>
              <a:gd name="T2" fmla="*/ 249555 w 2138045"/>
              <a:gd name="T3" fmla="*/ 0 h 1449070"/>
              <a:gd name="T4" fmla="*/ 199269 w 2138045"/>
              <a:gd name="T5" fmla="*/ 4909 h 1449070"/>
              <a:gd name="T6" fmla="*/ 152429 w 2138045"/>
              <a:gd name="T7" fmla="*/ 18990 h 1449070"/>
              <a:gd name="T8" fmla="*/ 110039 w 2138045"/>
              <a:gd name="T9" fmla="*/ 41268 h 1449070"/>
              <a:gd name="T10" fmla="*/ 73104 w 2138045"/>
              <a:gd name="T11" fmla="*/ 70770 h 1449070"/>
              <a:gd name="T12" fmla="*/ 42628 w 2138045"/>
              <a:gd name="T13" fmla="*/ 106523 h 1449070"/>
              <a:gd name="T14" fmla="*/ 19615 w 2138045"/>
              <a:gd name="T15" fmla="*/ 147554 h 1449070"/>
              <a:gd name="T16" fmla="*/ 5071 w 2138045"/>
              <a:gd name="T17" fmla="*/ 192888 h 1449070"/>
              <a:gd name="T18" fmla="*/ 0 w 2138045"/>
              <a:gd name="T19" fmla="*/ 241554 h 1449070"/>
              <a:gd name="T20" fmla="*/ 0 w 2138045"/>
              <a:gd name="T21" fmla="*/ 1207185 h 1449070"/>
              <a:gd name="T22" fmla="*/ 5071 w 2138045"/>
              <a:gd name="T23" fmla="*/ 1255855 h 1449070"/>
              <a:gd name="T24" fmla="*/ 19615 w 2138045"/>
              <a:gd name="T25" fmla="*/ 1301186 h 1449070"/>
              <a:gd name="T26" fmla="*/ 42628 w 2138045"/>
              <a:gd name="T27" fmla="*/ 1342207 h 1449070"/>
              <a:gd name="T28" fmla="*/ 73104 w 2138045"/>
              <a:gd name="T29" fmla="*/ 1377946 h 1449070"/>
              <a:gd name="T30" fmla="*/ 110039 w 2138045"/>
              <a:gd name="T31" fmla="*/ 1407434 h 1449070"/>
              <a:gd name="T32" fmla="*/ 152429 w 2138045"/>
              <a:gd name="T33" fmla="*/ 1429699 h 1449070"/>
              <a:gd name="T34" fmla="*/ 199269 w 2138045"/>
              <a:gd name="T35" fmla="*/ 1443770 h 1449070"/>
              <a:gd name="T36" fmla="*/ 249555 w 2138045"/>
              <a:gd name="T37" fmla="*/ 1448676 h 1449070"/>
              <a:gd name="T38" fmla="*/ 1888363 w 2138045"/>
              <a:gd name="T39" fmla="*/ 1448676 h 1449070"/>
              <a:gd name="T40" fmla="*/ 1938642 w 2138045"/>
              <a:gd name="T41" fmla="*/ 1443770 h 1449070"/>
              <a:gd name="T42" fmla="*/ 1985468 w 2138045"/>
              <a:gd name="T43" fmla="*/ 1429699 h 1449070"/>
              <a:gd name="T44" fmla="*/ 2027838 w 2138045"/>
              <a:gd name="T45" fmla="*/ 1407434 h 1449070"/>
              <a:gd name="T46" fmla="*/ 2064750 w 2138045"/>
              <a:gd name="T47" fmla="*/ 1377946 h 1449070"/>
              <a:gd name="T48" fmla="*/ 2095203 w 2138045"/>
              <a:gd name="T49" fmla="*/ 1342207 h 1449070"/>
              <a:gd name="T50" fmla="*/ 2118195 w 2138045"/>
              <a:gd name="T51" fmla="*/ 1301186 h 1449070"/>
              <a:gd name="T52" fmla="*/ 2132725 w 2138045"/>
              <a:gd name="T53" fmla="*/ 1255855 h 1449070"/>
              <a:gd name="T54" fmla="*/ 2137791 w 2138045"/>
              <a:gd name="T55" fmla="*/ 1207185 h 1449070"/>
              <a:gd name="T56" fmla="*/ 2137791 w 2138045"/>
              <a:gd name="T57" fmla="*/ 241554 h 1449070"/>
              <a:gd name="T58" fmla="*/ 2132725 w 2138045"/>
              <a:gd name="T59" fmla="*/ 192888 h 1449070"/>
              <a:gd name="T60" fmla="*/ 2118195 w 2138045"/>
              <a:gd name="T61" fmla="*/ 147554 h 1449070"/>
              <a:gd name="T62" fmla="*/ 2095203 w 2138045"/>
              <a:gd name="T63" fmla="*/ 106523 h 1449070"/>
              <a:gd name="T64" fmla="*/ 2064750 w 2138045"/>
              <a:gd name="T65" fmla="*/ 70770 h 1449070"/>
              <a:gd name="T66" fmla="*/ 2027838 w 2138045"/>
              <a:gd name="T67" fmla="*/ 41268 h 1449070"/>
              <a:gd name="T68" fmla="*/ 1985468 w 2138045"/>
              <a:gd name="T69" fmla="*/ 18990 h 1449070"/>
              <a:gd name="T70" fmla="*/ 1938642 w 2138045"/>
              <a:gd name="T71" fmla="*/ 4909 h 1449070"/>
              <a:gd name="T72" fmla="*/ 1888363 w 2138045"/>
              <a:gd name="T73" fmla="*/ 0 h 14490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38045"/>
              <a:gd name="T112" fmla="*/ 0 h 1449070"/>
              <a:gd name="T113" fmla="*/ 2138045 w 2138045"/>
              <a:gd name="T114" fmla="*/ 1449070 h 14490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38045" h="1449070">
                <a:moveTo>
                  <a:pt x="1888363" y="0"/>
                </a:moveTo>
                <a:lnTo>
                  <a:pt x="249555" y="0"/>
                </a:lnTo>
                <a:lnTo>
                  <a:pt x="199269" y="4909"/>
                </a:lnTo>
                <a:lnTo>
                  <a:pt x="152429" y="18990"/>
                </a:lnTo>
                <a:lnTo>
                  <a:pt x="110039" y="41268"/>
                </a:lnTo>
                <a:lnTo>
                  <a:pt x="73104" y="70770"/>
                </a:lnTo>
                <a:lnTo>
                  <a:pt x="42628" y="106523"/>
                </a:lnTo>
                <a:lnTo>
                  <a:pt x="19615" y="147554"/>
                </a:lnTo>
                <a:lnTo>
                  <a:pt x="5071" y="192888"/>
                </a:lnTo>
                <a:lnTo>
                  <a:pt x="0" y="241554"/>
                </a:lnTo>
                <a:lnTo>
                  <a:pt x="0" y="1207185"/>
                </a:lnTo>
                <a:lnTo>
                  <a:pt x="5071" y="1255855"/>
                </a:lnTo>
                <a:lnTo>
                  <a:pt x="19615" y="1301186"/>
                </a:lnTo>
                <a:lnTo>
                  <a:pt x="42628" y="1342207"/>
                </a:lnTo>
                <a:lnTo>
                  <a:pt x="73104" y="1377946"/>
                </a:lnTo>
                <a:lnTo>
                  <a:pt x="110039" y="1407434"/>
                </a:lnTo>
                <a:lnTo>
                  <a:pt x="152429" y="1429699"/>
                </a:lnTo>
                <a:lnTo>
                  <a:pt x="199269" y="1443770"/>
                </a:lnTo>
                <a:lnTo>
                  <a:pt x="249555" y="1448676"/>
                </a:lnTo>
                <a:lnTo>
                  <a:pt x="1888363" y="1448676"/>
                </a:lnTo>
                <a:lnTo>
                  <a:pt x="1938642" y="1443770"/>
                </a:lnTo>
                <a:lnTo>
                  <a:pt x="1985468" y="1429699"/>
                </a:lnTo>
                <a:lnTo>
                  <a:pt x="2027838" y="1407434"/>
                </a:lnTo>
                <a:lnTo>
                  <a:pt x="2064750" y="1377946"/>
                </a:lnTo>
                <a:lnTo>
                  <a:pt x="2095203" y="1342207"/>
                </a:lnTo>
                <a:lnTo>
                  <a:pt x="2118195" y="1301186"/>
                </a:lnTo>
                <a:lnTo>
                  <a:pt x="2132725" y="1255855"/>
                </a:lnTo>
                <a:lnTo>
                  <a:pt x="2137791" y="1207185"/>
                </a:lnTo>
                <a:lnTo>
                  <a:pt x="2137791" y="241554"/>
                </a:lnTo>
                <a:lnTo>
                  <a:pt x="2132725" y="192888"/>
                </a:lnTo>
                <a:lnTo>
                  <a:pt x="2118195" y="147554"/>
                </a:lnTo>
                <a:lnTo>
                  <a:pt x="2095203" y="106523"/>
                </a:lnTo>
                <a:lnTo>
                  <a:pt x="2064750" y="70770"/>
                </a:lnTo>
                <a:lnTo>
                  <a:pt x="2027838" y="41268"/>
                </a:lnTo>
                <a:lnTo>
                  <a:pt x="1985468" y="18990"/>
                </a:lnTo>
                <a:lnTo>
                  <a:pt x="1938642" y="4909"/>
                </a:lnTo>
                <a:lnTo>
                  <a:pt x="1888363" y="0"/>
                </a:lnTo>
                <a:close/>
              </a:path>
            </a:pathLst>
          </a:custGeom>
          <a:solidFill>
            <a:srgbClr val="4F81BC"/>
          </a:solidFill>
          <a:ln w="9525">
            <a:noFill/>
            <a:round/>
            <a:headEnd/>
            <a:tailEnd/>
          </a:ln>
        </p:spPr>
        <p:txBody>
          <a:bodyPr lIns="0" tIns="0" rIns="0" bIns="0"/>
          <a:lstStyle/>
          <a:p>
            <a:endParaRPr lang="ru-RU"/>
          </a:p>
        </p:txBody>
      </p:sp>
      <p:sp>
        <p:nvSpPr>
          <p:cNvPr id="33803" name="object 13"/>
          <p:cNvSpPr>
            <a:spLocks/>
          </p:cNvSpPr>
          <p:nvPr/>
        </p:nvSpPr>
        <p:spPr bwMode="auto">
          <a:xfrm>
            <a:off x="4667250" y="5230813"/>
            <a:ext cx="2138363" cy="1449387"/>
          </a:xfrm>
          <a:custGeom>
            <a:avLst/>
            <a:gdLst>
              <a:gd name="T0" fmla="*/ 0 w 2138045"/>
              <a:gd name="T1" fmla="*/ 241554 h 1449070"/>
              <a:gd name="T2" fmla="*/ 5071 w 2138045"/>
              <a:gd name="T3" fmla="*/ 192888 h 1449070"/>
              <a:gd name="T4" fmla="*/ 19615 w 2138045"/>
              <a:gd name="T5" fmla="*/ 147554 h 1449070"/>
              <a:gd name="T6" fmla="*/ 42628 w 2138045"/>
              <a:gd name="T7" fmla="*/ 106523 h 1449070"/>
              <a:gd name="T8" fmla="*/ 73104 w 2138045"/>
              <a:gd name="T9" fmla="*/ 70770 h 1449070"/>
              <a:gd name="T10" fmla="*/ 110039 w 2138045"/>
              <a:gd name="T11" fmla="*/ 41268 h 1449070"/>
              <a:gd name="T12" fmla="*/ 152429 w 2138045"/>
              <a:gd name="T13" fmla="*/ 18990 h 1449070"/>
              <a:gd name="T14" fmla="*/ 199269 w 2138045"/>
              <a:gd name="T15" fmla="*/ 4909 h 1449070"/>
              <a:gd name="T16" fmla="*/ 249555 w 2138045"/>
              <a:gd name="T17" fmla="*/ 0 h 1449070"/>
              <a:gd name="T18" fmla="*/ 1888363 w 2138045"/>
              <a:gd name="T19" fmla="*/ 0 h 1449070"/>
              <a:gd name="T20" fmla="*/ 1938642 w 2138045"/>
              <a:gd name="T21" fmla="*/ 4909 h 1449070"/>
              <a:gd name="T22" fmla="*/ 1985468 w 2138045"/>
              <a:gd name="T23" fmla="*/ 18990 h 1449070"/>
              <a:gd name="T24" fmla="*/ 2027838 w 2138045"/>
              <a:gd name="T25" fmla="*/ 41268 h 1449070"/>
              <a:gd name="T26" fmla="*/ 2064750 w 2138045"/>
              <a:gd name="T27" fmla="*/ 70770 h 1449070"/>
              <a:gd name="T28" fmla="*/ 2095203 w 2138045"/>
              <a:gd name="T29" fmla="*/ 106523 h 1449070"/>
              <a:gd name="T30" fmla="*/ 2118195 w 2138045"/>
              <a:gd name="T31" fmla="*/ 147554 h 1449070"/>
              <a:gd name="T32" fmla="*/ 2132725 w 2138045"/>
              <a:gd name="T33" fmla="*/ 192888 h 1449070"/>
              <a:gd name="T34" fmla="*/ 2137791 w 2138045"/>
              <a:gd name="T35" fmla="*/ 241554 h 1449070"/>
              <a:gd name="T36" fmla="*/ 2137791 w 2138045"/>
              <a:gd name="T37" fmla="*/ 1207185 h 1449070"/>
              <a:gd name="T38" fmla="*/ 2132725 w 2138045"/>
              <a:gd name="T39" fmla="*/ 1255855 h 1449070"/>
              <a:gd name="T40" fmla="*/ 2118195 w 2138045"/>
              <a:gd name="T41" fmla="*/ 1301186 h 1449070"/>
              <a:gd name="T42" fmla="*/ 2095203 w 2138045"/>
              <a:gd name="T43" fmla="*/ 1342207 h 1449070"/>
              <a:gd name="T44" fmla="*/ 2064750 w 2138045"/>
              <a:gd name="T45" fmla="*/ 1377946 h 1449070"/>
              <a:gd name="T46" fmla="*/ 2027838 w 2138045"/>
              <a:gd name="T47" fmla="*/ 1407434 h 1449070"/>
              <a:gd name="T48" fmla="*/ 1985468 w 2138045"/>
              <a:gd name="T49" fmla="*/ 1429699 h 1449070"/>
              <a:gd name="T50" fmla="*/ 1938642 w 2138045"/>
              <a:gd name="T51" fmla="*/ 1443770 h 1449070"/>
              <a:gd name="T52" fmla="*/ 1888363 w 2138045"/>
              <a:gd name="T53" fmla="*/ 1448676 h 1449070"/>
              <a:gd name="T54" fmla="*/ 249555 w 2138045"/>
              <a:gd name="T55" fmla="*/ 1448676 h 1449070"/>
              <a:gd name="T56" fmla="*/ 199269 w 2138045"/>
              <a:gd name="T57" fmla="*/ 1443770 h 1449070"/>
              <a:gd name="T58" fmla="*/ 152429 w 2138045"/>
              <a:gd name="T59" fmla="*/ 1429699 h 1449070"/>
              <a:gd name="T60" fmla="*/ 110039 w 2138045"/>
              <a:gd name="T61" fmla="*/ 1407434 h 1449070"/>
              <a:gd name="T62" fmla="*/ 73104 w 2138045"/>
              <a:gd name="T63" fmla="*/ 1377946 h 1449070"/>
              <a:gd name="T64" fmla="*/ 42628 w 2138045"/>
              <a:gd name="T65" fmla="*/ 1342207 h 1449070"/>
              <a:gd name="T66" fmla="*/ 19615 w 2138045"/>
              <a:gd name="T67" fmla="*/ 1301186 h 1449070"/>
              <a:gd name="T68" fmla="*/ 5071 w 2138045"/>
              <a:gd name="T69" fmla="*/ 1255855 h 1449070"/>
              <a:gd name="T70" fmla="*/ 0 w 2138045"/>
              <a:gd name="T71" fmla="*/ 1207185 h 1449070"/>
              <a:gd name="T72" fmla="*/ 0 w 2138045"/>
              <a:gd name="T73" fmla="*/ 241554 h 14490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38045"/>
              <a:gd name="T112" fmla="*/ 0 h 1449070"/>
              <a:gd name="T113" fmla="*/ 2138045 w 2138045"/>
              <a:gd name="T114" fmla="*/ 1449070 h 14490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38045" h="1449070">
                <a:moveTo>
                  <a:pt x="0" y="241554"/>
                </a:moveTo>
                <a:lnTo>
                  <a:pt x="5071" y="192888"/>
                </a:lnTo>
                <a:lnTo>
                  <a:pt x="19615" y="147554"/>
                </a:lnTo>
                <a:lnTo>
                  <a:pt x="42628" y="106523"/>
                </a:lnTo>
                <a:lnTo>
                  <a:pt x="73104" y="70770"/>
                </a:lnTo>
                <a:lnTo>
                  <a:pt x="110039" y="41268"/>
                </a:lnTo>
                <a:lnTo>
                  <a:pt x="152429" y="18990"/>
                </a:lnTo>
                <a:lnTo>
                  <a:pt x="199269" y="4909"/>
                </a:lnTo>
                <a:lnTo>
                  <a:pt x="249555" y="0"/>
                </a:lnTo>
                <a:lnTo>
                  <a:pt x="1888363" y="0"/>
                </a:lnTo>
                <a:lnTo>
                  <a:pt x="1938642" y="4909"/>
                </a:lnTo>
                <a:lnTo>
                  <a:pt x="1985468" y="18990"/>
                </a:lnTo>
                <a:lnTo>
                  <a:pt x="2027838" y="41268"/>
                </a:lnTo>
                <a:lnTo>
                  <a:pt x="2064750" y="70770"/>
                </a:lnTo>
                <a:lnTo>
                  <a:pt x="2095203" y="106523"/>
                </a:lnTo>
                <a:lnTo>
                  <a:pt x="2118195" y="147554"/>
                </a:lnTo>
                <a:lnTo>
                  <a:pt x="2132725" y="192888"/>
                </a:lnTo>
                <a:lnTo>
                  <a:pt x="2137791" y="241554"/>
                </a:lnTo>
                <a:lnTo>
                  <a:pt x="2137791" y="1207185"/>
                </a:lnTo>
                <a:lnTo>
                  <a:pt x="2132725" y="1255855"/>
                </a:lnTo>
                <a:lnTo>
                  <a:pt x="2118195" y="1301186"/>
                </a:lnTo>
                <a:lnTo>
                  <a:pt x="2095203" y="1342207"/>
                </a:lnTo>
                <a:lnTo>
                  <a:pt x="2064750" y="1377946"/>
                </a:lnTo>
                <a:lnTo>
                  <a:pt x="2027838" y="1407434"/>
                </a:lnTo>
                <a:lnTo>
                  <a:pt x="1985468" y="1429699"/>
                </a:lnTo>
                <a:lnTo>
                  <a:pt x="1938642" y="1443770"/>
                </a:lnTo>
                <a:lnTo>
                  <a:pt x="1888363" y="1448676"/>
                </a:lnTo>
                <a:lnTo>
                  <a:pt x="249555" y="1448676"/>
                </a:lnTo>
                <a:lnTo>
                  <a:pt x="199269" y="1443770"/>
                </a:lnTo>
                <a:lnTo>
                  <a:pt x="152429" y="1429699"/>
                </a:lnTo>
                <a:lnTo>
                  <a:pt x="110039" y="1407434"/>
                </a:lnTo>
                <a:lnTo>
                  <a:pt x="73104" y="1377946"/>
                </a:lnTo>
                <a:lnTo>
                  <a:pt x="42628" y="1342207"/>
                </a:lnTo>
                <a:lnTo>
                  <a:pt x="19615" y="1301186"/>
                </a:lnTo>
                <a:lnTo>
                  <a:pt x="5071" y="1255855"/>
                </a:lnTo>
                <a:lnTo>
                  <a:pt x="0" y="1207185"/>
                </a:lnTo>
                <a:lnTo>
                  <a:pt x="0" y="241554"/>
                </a:lnTo>
                <a:close/>
              </a:path>
            </a:pathLst>
          </a:custGeom>
          <a:noFill/>
          <a:ln w="25399">
            <a:solidFill>
              <a:srgbClr val="FFFFFF"/>
            </a:solidFill>
            <a:round/>
            <a:headEnd/>
            <a:tailEnd/>
          </a:ln>
        </p:spPr>
        <p:txBody>
          <a:bodyPr lIns="0" tIns="0" rIns="0" bIns="0"/>
          <a:lstStyle/>
          <a:p>
            <a:endParaRPr lang="ru-RU"/>
          </a:p>
        </p:txBody>
      </p:sp>
      <p:sp>
        <p:nvSpPr>
          <p:cNvPr id="33804" name="object 14"/>
          <p:cNvSpPr txBox="1">
            <a:spLocks noChangeArrowheads="1"/>
          </p:cNvSpPr>
          <p:nvPr/>
        </p:nvSpPr>
        <p:spPr bwMode="auto">
          <a:xfrm>
            <a:off x="4999038" y="5591175"/>
            <a:ext cx="1474787" cy="661988"/>
          </a:xfrm>
          <a:prstGeom prst="rect">
            <a:avLst/>
          </a:prstGeom>
          <a:noFill/>
          <a:ln w="9525">
            <a:noFill/>
            <a:miter lim="800000"/>
            <a:headEnd/>
            <a:tailEnd/>
          </a:ln>
        </p:spPr>
        <p:txBody>
          <a:bodyPr lIns="0" tIns="49530" rIns="0" bIns="0">
            <a:spAutoFit/>
          </a:bodyPr>
          <a:lstStyle/>
          <a:p>
            <a:pPr marL="144463" indent="-131763">
              <a:lnSpc>
                <a:spcPts val="2375"/>
              </a:lnSpc>
              <a:spcBef>
                <a:spcPts val="388"/>
              </a:spcBef>
            </a:pPr>
            <a:r>
              <a:rPr lang="ru-RU" sz="2200">
                <a:solidFill>
                  <a:srgbClr val="FFFFFF"/>
                </a:solidFill>
                <a:latin typeface="Trebuchet MS" pitchFamily="34" charset="0"/>
              </a:rPr>
              <a:t>Заключение  контракта</a:t>
            </a:r>
            <a:endParaRPr lang="ru-RU" sz="2200">
              <a:latin typeface="Trebuchet MS" pitchFamily="34" charset="0"/>
            </a:endParaRPr>
          </a:p>
        </p:txBody>
      </p:sp>
      <p:sp>
        <p:nvSpPr>
          <p:cNvPr id="33805" name="object 15"/>
          <p:cNvSpPr txBox="1">
            <a:spLocks noChangeArrowheads="1"/>
          </p:cNvSpPr>
          <p:nvPr/>
        </p:nvSpPr>
        <p:spPr bwMode="auto">
          <a:xfrm>
            <a:off x="6880225" y="5307013"/>
            <a:ext cx="3278188" cy="1403350"/>
          </a:xfrm>
          <a:prstGeom prst="rect">
            <a:avLst/>
          </a:prstGeom>
          <a:noFill/>
          <a:ln w="9525">
            <a:noFill/>
            <a:miter lim="800000"/>
            <a:headEnd/>
            <a:tailEnd/>
          </a:ln>
        </p:spPr>
        <p:txBody>
          <a:bodyPr lIns="0" tIns="12065" rIns="0" bIns="0">
            <a:spAutoFit/>
          </a:bodyPr>
          <a:lstStyle/>
          <a:p>
            <a:pPr marL="184150" indent="-171450">
              <a:lnSpc>
                <a:spcPts val="1825"/>
              </a:lnSpc>
              <a:spcBef>
                <a:spcPts val="100"/>
              </a:spcBef>
              <a:buFontTx/>
              <a:buChar char="•"/>
              <a:tabLst>
                <a:tab pos="184150" algn="l"/>
              </a:tabLst>
            </a:pPr>
            <a:r>
              <a:rPr lang="ru-RU" sz="1600"/>
              <a:t>Не ранее 7</a:t>
            </a:r>
          </a:p>
          <a:p>
            <a:pPr marL="184150" indent="-171450">
              <a:lnSpc>
                <a:spcPts val="1725"/>
              </a:lnSpc>
              <a:spcBef>
                <a:spcPts val="125"/>
              </a:spcBef>
              <a:tabLst>
                <a:tab pos="184150" algn="l"/>
              </a:tabLst>
            </a:pPr>
            <a:r>
              <a:rPr lang="ru-RU" sz="1600"/>
              <a:t>дней с даты размещения  протокола в ЕИС</a:t>
            </a:r>
          </a:p>
          <a:p>
            <a:pPr marL="184150" indent="-171450">
              <a:lnSpc>
                <a:spcPts val="1725"/>
              </a:lnSpc>
              <a:spcBef>
                <a:spcPts val="288"/>
              </a:spcBef>
              <a:buFontTx/>
              <a:buChar char="•"/>
              <a:tabLst>
                <a:tab pos="184150" algn="l"/>
              </a:tabLst>
            </a:pPr>
            <a:r>
              <a:rPr lang="ru-RU" sz="1600"/>
              <a:t>В контракт – цена, информация  о товаре (вкл. товарный знак) из  заявки победителя</a:t>
            </a:r>
          </a:p>
        </p:txBody>
      </p:sp>
      <p:sp>
        <p:nvSpPr>
          <p:cNvPr id="16" name="object 16"/>
          <p:cNvSpPr txBox="1">
            <a:spLocks noGrp="1"/>
          </p:cNvSpPr>
          <p:nvPr>
            <p:ph type="title"/>
          </p:nvPr>
        </p:nvSpPr>
        <p:spPr>
          <a:xfrm>
            <a:off x="1993900" y="144463"/>
            <a:ext cx="6731000" cy="939800"/>
          </a:xfrm>
        </p:spPr>
        <p:txBody>
          <a:bodyPr tIns="12700" rtlCol="0"/>
          <a:lstStyle/>
          <a:p>
            <a:pPr marL="12700" eaLnBrk="1" fontAlgn="auto" hangingPunct="1">
              <a:spcBef>
                <a:spcPts val="100"/>
              </a:spcBef>
              <a:spcAft>
                <a:spcPts val="0"/>
              </a:spcAft>
              <a:defRPr/>
            </a:pPr>
            <a:r>
              <a:rPr sz="3000" dirty="0">
                <a:solidFill>
                  <a:srgbClr val="006284"/>
                </a:solidFill>
              </a:rPr>
              <a:t>ПОРЯДОК ПРОВЕДЕНИЯ</a:t>
            </a:r>
            <a:r>
              <a:rPr sz="3000" spc="-85" dirty="0">
                <a:solidFill>
                  <a:srgbClr val="006284"/>
                </a:solidFill>
              </a:rPr>
              <a:t> </a:t>
            </a:r>
            <a:r>
              <a:rPr sz="3000" dirty="0"/>
              <a:t>ЗАПРОСА</a:t>
            </a:r>
            <a:br>
              <a:rPr sz="3000" dirty="0"/>
            </a:br>
            <a:r>
              <a:rPr sz="3000" spc="-5" dirty="0"/>
              <a:t>КОТИРОВОК </a:t>
            </a:r>
            <a:r>
              <a:rPr sz="3000" dirty="0"/>
              <a:t>в </a:t>
            </a:r>
            <a:r>
              <a:rPr sz="3000" spc="-10" dirty="0"/>
              <a:t>электронной</a:t>
            </a:r>
            <a:r>
              <a:rPr sz="3000" spc="35" dirty="0"/>
              <a:t> </a:t>
            </a:r>
            <a:r>
              <a:rPr sz="3000" dirty="0"/>
              <a:t>форме</a:t>
            </a:r>
          </a:p>
        </p:txBody>
      </p:sp>
      <p:sp>
        <p:nvSpPr>
          <p:cNvPr id="33807" name="object 17"/>
          <p:cNvSpPr>
            <a:spLocks/>
          </p:cNvSpPr>
          <p:nvPr/>
        </p:nvSpPr>
        <p:spPr bwMode="auto">
          <a:xfrm>
            <a:off x="101600" y="5013325"/>
            <a:ext cx="2870200" cy="2120900"/>
          </a:xfrm>
          <a:custGeom>
            <a:avLst/>
            <a:gdLst>
              <a:gd name="T0" fmla="*/ 2680968 w 2870200"/>
              <a:gd name="T1" fmla="*/ 0 h 2120900"/>
              <a:gd name="T2" fmla="*/ 189228 w 2870200"/>
              <a:gd name="T3" fmla="*/ 0 h 2120900"/>
              <a:gd name="T4" fmla="*/ 155214 w 2870200"/>
              <a:gd name="T5" fmla="*/ 5694 h 2120900"/>
              <a:gd name="T6" fmla="*/ 93721 w 2870200"/>
              <a:gd name="T7" fmla="*/ 48255 h 2120900"/>
              <a:gd name="T8" fmla="*/ 67311 w 2870200"/>
              <a:gd name="T9" fmla="*/ 83125 h 2120900"/>
              <a:gd name="T10" fmla="*/ 44504 w 2870200"/>
              <a:gd name="T11" fmla="*/ 125723 h 2120900"/>
              <a:gd name="T12" fmla="*/ 25835 w 2870200"/>
              <a:gd name="T13" fmla="*/ 175053 h 2120900"/>
              <a:gd name="T14" fmla="*/ 11838 w 2870200"/>
              <a:gd name="T15" fmla="*/ 230114 h 2120900"/>
              <a:gd name="T16" fmla="*/ 3048 w 2870200"/>
              <a:gd name="T17" fmla="*/ 289909 h 2120900"/>
              <a:gd name="T18" fmla="*/ 0 w 2870200"/>
              <a:gd name="T19" fmla="*/ 353440 h 2120900"/>
              <a:gd name="T20" fmla="*/ 0 w 2870200"/>
              <a:gd name="T21" fmla="*/ 1767204 h 2120900"/>
              <a:gd name="T22" fmla="*/ 3048 w 2870200"/>
              <a:gd name="T23" fmla="*/ 1830736 h 2120900"/>
              <a:gd name="T24" fmla="*/ 11838 w 2870200"/>
              <a:gd name="T25" fmla="*/ 1890531 h 2120900"/>
              <a:gd name="T26" fmla="*/ 25835 w 2870200"/>
              <a:gd name="T27" fmla="*/ 1945592 h 2120900"/>
              <a:gd name="T28" fmla="*/ 44504 w 2870200"/>
              <a:gd name="T29" fmla="*/ 1994922 h 2120900"/>
              <a:gd name="T30" fmla="*/ 67311 w 2870200"/>
              <a:gd name="T31" fmla="*/ 2037520 h 2120900"/>
              <a:gd name="T32" fmla="*/ 93721 w 2870200"/>
              <a:gd name="T33" fmla="*/ 2072390 h 2120900"/>
              <a:gd name="T34" fmla="*/ 123200 w 2870200"/>
              <a:gd name="T35" fmla="*/ 2098533 h 2120900"/>
              <a:gd name="T36" fmla="*/ 189228 w 2870200"/>
              <a:gd name="T37" fmla="*/ 2120645 h 2120900"/>
              <a:gd name="T38" fmla="*/ 2680968 w 2870200"/>
              <a:gd name="T39" fmla="*/ 2120645 h 2120900"/>
              <a:gd name="T40" fmla="*/ 2747002 w 2870200"/>
              <a:gd name="T41" fmla="*/ 2098533 h 2120900"/>
              <a:gd name="T42" fmla="*/ 2776482 w 2870200"/>
              <a:gd name="T43" fmla="*/ 2072390 h 2120900"/>
              <a:gd name="T44" fmla="*/ 2802892 w 2870200"/>
              <a:gd name="T45" fmla="*/ 2037520 h 2120900"/>
              <a:gd name="T46" fmla="*/ 2825698 w 2870200"/>
              <a:gd name="T47" fmla="*/ 1994922 h 2120900"/>
              <a:gd name="T48" fmla="*/ 2844365 w 2870200"/>
              <a:gd name="T49" fmla="*/ 1945592 h 2120900"/>
              <a:gd name="T50" fmla="*/ 2858361 w 2870200"/>
              <a:gd name="T51" fmla="*/ 1890531 h 2120900"/>
              <a:gd name="T52" fmla="*/ 2867150 w 2870200"/>
              <a:gd name="T53" fmla="*/ 1830736 h 2120900"/>
              <a:gd name="T54" fmla="*/ 2870198 w 2870200"/>
              <a:gd name="T55" fmla="*/ 1767204 h 2120900"/>
              <a:gd name="T56" fmla="*/ 2870198 w 2870200"/>
              <a:gd name="T57" fmla="*/ 353440 h 2120900"/>
              <a:gd name="T58" fmla="*/ 2867150 w 2870200"/>
              <a:gd name="T59" fmla="*/ 289909 h 2120900"/>
              <a:gd name="T60" fmla="*/ 2858361 w 2870200"/>
              <a:gd name="T61" fmla="*/ 230114 h 2120900"/>
              <a:gd name="T62" fmla="*/ 2844365 w 2870200"/>
              <a:gd name="T63" fmla="*/ 175053 h 2120900"/>
              <a:gd name="T64" fmla="*/ 2825698 w 2870200"/>
              <a:gd name="T65" fmla="*/ 125723 h 2120900"/>
              <a:gd name="T66" fmla="*/ 2802892 w 2870200"/>
              <a:gd name="T67" fmla="*/ 83125 h 2120900"/>
              <a:gd name="T68" fmla="*/ 2776482 w 2870200"/>
              <a:gd name="T69" fmla="*/ 48255 h 2120900"/>
              <a:gd name="T70" fmla="*/ 2747002 w 2870200"/>
              <a:gd name="T71" fmla="*/ 22112 h 2120900"/>
              <a:gd name="T72" fmla="*/ 2680968 w 2870200"/>
              <a:gd name="T73" fmla="*/ 0 h 21209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70200"/>
              <a:gd name="T112" fmla="*/ 0 h 2120900"/>
              <a:gd name="T113" fmla="*/ 2870200 w 2870200"/>
              <a:gd name="T114" fmla="*/ 2120900 h 21209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70200" h="2120900">
                <a:moveTo>
                  <a:pt x="2680968" y="0"/>
                </a:moveTo>
                <a:lnTo>
                  <a:pt x="189228" y="0"/>
                </a:lnTo>
                <a:lnTo>
                  <a:pt x="155214" y="5694"/>
                </a:lnTo>
                <a:lnTo>
                  <a:pt x="93721" y="48255"/>
                </a:lnTo>
                <a:lnTo>
                  <a:pt x="67311" y="83125"/>
                </a:lnTo>
                <a:lnTo>
                  <a:pt x="44504" y="125723"/>
                </a:lnTo>
                <a:lnTo>
                  <a:pt x="25835" y="175053"/>
                </a:lnTo>
                <a:lnTo>
                  <a:pt x="11838" y="230114"/>
                </a:lnTo>
                <a:lnTo>
                  <a:pt x="3048" y="289909"/>
                </a:lnTo>
                <a:lnTo>
                  <a:pt x="0" y="353440"/>
                </a:lnTo>
                <a:lnTo>
                  <a:pt x="0" y="1767204"/>
                </a:lnTo>
                <a:lnTo>
                  <a:pt x="3048" y="1830736"/>
                </a:lnTo>
                <a:lnTo>
                  <a:pt x="11838" y="1890531"/>
                </a:lnTo>
                <a:lnTo>
                  <a:pt x="25835" y="1945592"/>
                </a:lnTo>
                <a:lnTo>
                  <a:pt x="44504" y="1994922"/>
                </a:lnTo>
                <a:lnTo>
                  <a:pt x="67311" y="2037520"/>
                </a:lnTo>
                <a:lnTo>
                  <a:pt x="93721" y="2072390"/>
                </a:lnTo>
                <a:lnTo>
                  <a:pt x="123200" y="2098533"/>
                </a:lnTo>
                <a:lnTo>
                  <a:pt x="189228" y="2120645"/>
                </a:lnTo>
                <a:lnTo>
                  <a:pt x="2680968" y="2120645"/>
                </a:lnTo>
                <a:lnTo>
                  <a:pt x="2747002" y="2098533"/>
                </a:lnTo>
                <a:lnTo>
                  <a:pt x="2776482" y="2072390"/>
                </a:lnTo>
                <a:lnTo>
                  <a:pt x="2802892" y="2037520"/>
                </a:lnTo>
                <a:lnTo>
                  <a:pt x="2825698" y="1994922"/>
                </a:lnTo>
                <a:lnTo>
                  <a:pt x="2844365" y="1945592"/>
                </a:lnTo>
                <a:lnTo>
                  <a:pt x="2858361" y="1890531"/>
                </a:lnTo>
                <a:lnTo>
                  <a:pt x="2867150" y="1830736"/>
                </a:lnTo>
                <a:lnTo>
                  <a:pt x="2870198" y="1767204"/>
                </a:lnTo>
                <a:lnTo>
                  <a:pt x="2870198" y="353440"/>
                </a:lnTo>
                <a:lnTo>
                  <a:pt x="2867150" y="289909"/>
                </a:lnTo>
                <a:lnTo>
                  <a:pt x="2858361" y="230114"/>
                </a:lnTo>
                <a:lnTo>
                  <a:pt x="2844365" y="175053"/>
                </a:lnTo>
                <a:lnTo>
                  <a:pt x="2825698" y="125723"/>
                </a:lnTo>
                <a:lnTo>
                  <a:pt x="2802892" y="83125"/>
                </a:lnTo>
                <a:lnTo>
                  <a:pt x="2776482" y="48255"/>
                </a:lnTo>
                <a:lnTo>
                  <a:pt x="2747002" y="22112"/>
                </a:lnTo>
                <a:lnTo>
                  <a:pt x="2680968" y="0"/>
                </a:lnTo>
                <a:close/>
              </a:path>
            </a:pathLst>
          </a:custGeom>
          <a:solidFill>
            <a:srgbClr val="E6E7E8">
              <a:alpha val="90195"/>
            </a:srgbClr>
          </a:solidFill>
          <a:ln w="9525">
            <a:noFill/>
            <a:round/>
            <a:headEnd/>
            <a:tailEnd/>
          </a:ln>
        </p:spPr>
        <p:txBody>
          <a:bodyPr lIns="0" tIns="0" rIns="0" bIns="0"/>
          <a:lstStyle/>
          <a:p>
            <a:endParaRPr lang="ru-RU"/>
          </a:p>
        </p:txBody>
      </p:sp>
      <p:sp>
        <p:nvSpPr>
          <p:cNvPr id="18" name="object 18"/>
          <p:cNvSpPr txBox="1"/>
          <p:nvPr/>
        </p:nvSpPr>
        <p:spPr>
          <a:xfrm>
            <a:off x="466725" y="1058863"/>
            <a:ext cx="9780588" cy="1216025"/>
          </a:xfrm>
          <a:prstGeom prst="rect">
            <a:avLst/>
          </a:prstGeom>
        </p:spPr>
        <p:txBody>
          <a:bodyPr lIns="0" tIns="12700" rIns="0" bIns="0">
            <a:spAutoFit/>
          </a:bodyPr>
          <a:lstStyle/>
          <a:p>
            <a:pPr marL="12700" fontAlgn="auto">
              <a:spcBef>
                <a:spcPts val="100"/>
              </a:spcBef>
              <a:spcAft>
                <a:spcPts val="0"/>
              </a:spcAft>
              <a:tabLst>
                <a:tab pos="1539875" algn="l"/>
                <a:tab pos="9768205" algn="l"/>
              </a:tabLst>
              <a:defRPr/>
            </a:pPr>
            <a:r>
              <a:rPr sz="3000" b="1" u="heavy" dirty="0">
                <a:solidFill>
                  <a:srgbClr val="006284"/>
                </a:solidFill>
                <a:uFill>
                  <a:solidFill>
                    <a:srgbClr val="006284"/>
                  </a:solidFill>
                </a:uFill>
                <a:latin typeface="Arial"/>
                <a:cs typeface="Arial"/>
              </a:rPr>
              <a:t> 	</a:t>
            </a:r>
            <a:r>
              <a:rPr sz="3000" b="1" u="heavy" spc="-5" dirty="0">
                <a:solidFill>
                  <a:srgbClr val="006284"/>
                </a:solidFill>
                <a:uFill>
                  <a:solidFill>
                    <a:srgbClr val="006284"/>
                  </a:solidFill>
                </a:uFill>
                <a:latin typeface="Arial"/>
                <a:cs typeface="Arial"/>
              </a:rPr>
              <a:t>(§ 3.1 </a:t>
            </a:r>
            <a:r>
              <a:rPr sz="3000" b="1" u="heavy" dirty="0">
                <a:solidFill>
                  <a:srgbClr val="006284"/>
                </a:solidFill>
                <a:uFill>
                  <a:solidFill>
                    <a:srgbClr val="006284"/>
                  </a:solidFill>
                </a:uFill>
                <a:latin typeface="Arial"/>
                <a:cs typeface="Arial"/>
              </a:rPr>
              <a:t>гл. </a:t>
            </a:r>
            <a:r>
              <a:rPr sz="3000" b="1" u="heavy" spc="-5" dirty="0">
                <a:solidFill>
                  <a:srgbClr val="006284"/>
                </a:solidFill>
                <a:uFill>
                  <a:solidFill>
                    <a:srgbClr val="006284"/>
                  </a:solidFill>
                </a:uFill>
                <a:latin typeface="Arial"/>
                <a:cs typeface="Arial"/>
              </a:rPr>
              <a:t>3), </a:t>
            </a:r>
            <a:r>
              <a:rPr sz="3000" b="1" u="heavy" dirty="0">
                <a:solidFill>
                  <a:srgbClr val="FF0000"/>
                </a:solidFill>
                <a:uFill>
                  <a:solidFill>
                    <a:srgbClr val="006284"/>
                  </a:solidFill>
                </a:uFill>
                <a:latin typeface="Arial"/>
                <a:cs typeface="Arial"/>
              </a:rPr>
              <a:t>с</a:t>
            </a:r>
            <a:r>
              <a:rPr sz="3000" b="1" u="heavy" spc="-35" dirty="0">
                <a:solidFill>
                  <a:srgbClr val="FF0000"/>
                </a:solidFill>
                <a:uFill>
                  <a:solidFill>
                    <a:srgbClr val="006284"/>
                  </a:solidFill>
                </a:uFill>
                <a:latin typeface="Arial"/>
                <a:cs typeface="Arial"/>
              </a:rPr>
              <a:t> </a:t>
            </a:r>
            <a:r>
              <a:rPr sz="3000" b="1" u="heavy" spc="-10" dirty="0">
                <a:solidFill>
                  <a:srgbClr val="FF0000"/>
                </a:solidFill>
                <a:uFill>
                  <a:solidFill>
                    <a:srgbClr val="006284"/>
                  </a:solidFill>
                </a:uFill>
                <a:latin typeface="Arial"/>
                <a:cs typeface="Arial"/>
              </a:rPr>
              <a:t>01.07.2018	</a:t>
            </a:r>
            <a:endParaRPr sz="3000">
              <a:latin typeface="Arial"/>
              <a:cs typeface="Arial"/>
            </a:endParaRPr>
          </a:p>
          <a:p>
            <a:pPr marL="2370455" indent="-172085" fontAlgn="auto">
              <a:spcBef>
                <a:spcPts val="1925"/>
              </a:spcBef>
              <a:spcAft>
                <a:spcPts val="0"/>
              </a:spcAft>
              <a:buFontTx/>
              <a:buChar char="•"/>
              <a:tabLst>
                <a:tab pos="2371090" algn="l"/>
              </a:tabLst>
              <a:defRPr/>
            </a:pPr>
            <a:r>
              <a:rPr sz="1600" spc="-10" dirty="0">
                <a:latin typeface="Arial"/>
                <a:cs typeface="Arial"/>
              </a:rPr>
              <a:t>Минимум </a:t>
            </a:r>
            <a:r>
              <a:rPr sz="1600" b="1" spc="-5" dirty="0">
                <a:solidFill>
                  <a:srgbClr val="FF0000"/>
                </a:solidFill>
                <a:latin typeface="Arial"/>
                <a:cs typeface="Arial"/>
              </a:rPr>
              <a:t>5 </a:t>
            </a:r>
            <a:r>
              <a:rPr sz="1600" b="1" spc="-15" dirty="0">
                <a:solidFill>
                  <a:srgbClr val="FF0000"/>
                </a:solidFill>
                <a:latin typeface="Arial"/>
                <a:cs typeface="Arial"/>
              </a:rPr>
              <a:t>рабочих</a:t>
            </a:r>
            <a:r>
              <a:rPr sz="1600" b="1" spc="90" dirty="0">
                <a:solidFill>
                  <a:srgbClr val="FF0000"/>
                </a:solidFill>
                <a:latin typeface="Arial"/>
                <a:cs typeface="Arial"/>
              </a:rPr>
              <a:t> </a:t>
            </a:r>
            <a:r>
              <a:rPr sz="1600" spc="-10" dirty="0">
                <a:latin typeface="Arial"/>
                <a:cs typeface="Arial"/>
              </a:rPr>
              <a:t>дней</a:t>
            </a:r>
            <a:endParaRPr sz="1600">
              <a:latin typeface="Arial"/>
              <a:cs typeface="Arial"/>
            </a:endParaRPr>
          </a:p>
          <a:p>
            <a:pPr marL="2370455" indent="-172085" fontAlgn="auto">
              <a:spcBef>
                <a:spcPts val="0"/>
              </a:spcBef>
              <a:spcAft>
                <a:spcPts val="0"/>
              </a:spcAft>
              <a:buFontTx/>
              <a:buChar char="•"/>
              <a:tabLst>
                <a:tab pos="2371090" algn="l"/>
              </a:tabLst>
              <a:defRPr/>
            </a:pPr>
            <a:r>
              <a:rPr sz="1600" spc="-5" dirty="0">
                <a:latin typeface="Arial"/>
                <a:cs typeface="Arial"/>
              </a:rPr>
              <a:t>В ЕИС </a:t>
            </a:r>
            <a:r>
              <a:rPr sz="1600" spc="-15" dirty="0">
                <a:latin typeface="Arial"/>
                <a:cs typeface="Arial"/>
              </a:rPr>
              <a:t>размещаются </a:t>
            </a:r>
            <a:r>
              <a:rPr sz="1600" spc="-10" dirty="0">
                <a:latin typeface="Arial"/>
                <a:cs typeface="Arial"/>
              </a:rPr>
              <a:t>извещение </a:t>
            </a:r>
            <a:r>
              <a:rPr sz="1600" spc="-5" dirty="0">
                <a:latin typeface="Arial"/>
                <a:cs typeface="Arial"/>
              </a:rPr>
              <a:t>и проект</a:t>
            </a:r>
            <a:r>
              <a:rPr sz="1600" spc="100" dirty="0">
                <a:latin typeface="Arial"/>
                <a:cs typeface="Arial"/>
              </a:rPr>
              <a:t> </a:t>
            </a:r>
            <a:r>
              <a:rPr sz="1600" spc="-10" dirty="0">
                <a:latin typeface="Arial"/>
                <a:cs typeface="Arial"/>
              </a:rPr>
              <a:t>контракта</a:t>
            </a:r>
            <a:endParaRPr sz="1600">
              <a:latin typeface="Arial"/>
              <a:cs typeface="Arial"/>
            </a:endParaRPr>
          </a:p>
        </p:txBody>
      </p:sp>
      <p:sp>
        <p:nvSpPr>
          <p:cNvPr id="33809" name="object 19"/>
          <p:cNvSpPr>
            <a:spLocks/>
          </p:cNvSpPr>
          <p:nvPr/>
        </p:nvSpPr>
        <p:spPr bwMode="auto">
          <a:xfrm>
            <a:off x="101600" y="5013325"/>
            <a:ext cx="2870200" cy="2120900"/>
          </a:xfrm>
          <a:custGeom>
            <a:avLst/>
            <a:gdLst>
              <a:gd name="T0" fmla="*/ 0 w 2870200"/>
              <a:gd name="T1" fmla="*/ 353440 h 2120900"/>
              <a:gd name="T2" fmla="*/ 3048 w 2870200"/>
              <a:gd name="T3" fmla="*/ 289909 h 2120900"/>
              <a:gd name="T4" fmla="*/ 11838 w 2870200"/>
              <a:gd name="T5" fmla="*/ 230114 h 2120900"/>
              <a:gd name="T6" fmla="*/ 25835 w 2870200"/>
              <a:gd name="T7" fmla="*/ 175053 h 2120900"/>
              <a:gd name="T8" fmla="*/ 44504 w 2870200"/>
              <a:gd name="T9" fmla="*/ 125723 h 2120900"/>
              <a:gd name="T10" fmla="*/ 67311 w 2870200"/>
              <a:gd name="T11" fmla="*/ 83125 h 2120900"/>
              <a:gd name="T12" fmla="*/ 93721 w 2870200"/>
              <a:gd name="T13" fmla="*/ 48255 h 2120900"/>
              <a:gd name="T14" fmla="*/ 123200 w 2870200"/>
              <a:gd name="T15" fmla="*/ 22112 h 2120900"/>
              <a:gd name="T16" fmla="*/ 189228 w 2870200"/>
              <a:gd name="T17" fmla="*/ 0 h 2120900"/>
              <a:gd name="T18" fmla="*/ 2680968 w 2870200"/>
              <a:gd name="T19" fmla="*/ 0 h 2120900"/>
              <a:gd name="T20" fmla="*/ 2747002 w 2870200"/>
              <a:gd name="T21" fmla="*/ 22112 h 2120900"/>
              <a:gd name="T22" fmla="*/ 2776482 w 2870200"/>
              <a:gd name="T23" fmla="*/ 48255 h 2120900"/>
              <a:gd name="T24" fmla="*/ 2802892 w 2870200"/>
              <a:gd name="T25" fmla="*/ 83125 h 2120900"/>
              <a:gd name="T26" fmla="*/ 2825698 w 2870200"/>
              <a:gd name="T27" fmla="*/ 125723 h 2120900"/>
              <a:gd name="T28" fmla="*/ 2844365 w 2870200"/>
              <a:gd name="T29" fmla="*/ 175053 h 2120900"/>
              <a:gd name="T30" fmla="*/ 2858361 w 2870200"/>
              <a:gd name="T31" fmla="*/ 230114 h 2120900"/>
              <a:gd name="T32" fmla="*/ 2867150 w 2870200"/>
              <a:gd name="T33" fmla="*/ 289909 h 2120900"/>
              <a:gd name="T34" fmla="*/ 2870198 w 2870200"/>
              <a:gd name="T35" fmla="*/ 353440 h 2120900"/>
              <a:gd name="T36" fmla="*/ 2870198 w 2870200"/>
              <a:gd name="T37" fmla="*/ 1767204 h 2120900"/>
              <a:gd name="T38" fmla="*/ 2867150 w 2870200"/>
              <a:gd name="T39" fmla="*/ 1830736 h 2120900"/>
              <a:gd name="T40" fmla="*/ 2858361 w 2870200"/>
              <a:gd name="T41" fmla="*/ 1890531 h 2120900"/>
              <a:gd name="T42" fmla="*/ 2844365 w 2870200"/>
              <a:gd name="T43" fmla="*/ 1945592 h 2120900"/>
              <a:gd name="T44" fmla="*/ 2825698 w 2870200"/>
              <a:gd name="T45" fmla="*/ 1994922 h 2120900"/>
              <a:gd name="T46" fmla="*/ 2802892 w 2870200"/>
              <a:gd name="T47" fmla="*/ 2037520 h 2120900"/>
              <a:gd name="T48" fmla="*/ 2776482 w 2870200"/>
              <a:gd name="T49" fmla="*/ 2072390 h 2120900"/>
              <a:gd name="T50" fmla="*/ 2747002 w 2870200"/>
              <a:gd name="T51" fmla="*/ 2098533 h 2120900"/>
              <a:gd name="T52" fmla="*/ 2680968 w 2870200"/>
              <a:gd name="T53" fmla="*/ 2120645 h 2120900"/>
              <a:gd name="T54" fmla="*/ 189228 w 2870200"/>
              <a:gd name="T55" fmla="*/ 2120645 h 2120900"/>
              <a:gd name="T56" fmla="*/ 123200 w 2870200"/>
              <a:gd name="T57" fmla="*/ 2098533 h 2120900"/>
              <a:gd name="T58" fmla="*/ 93721 w 2870200"/>
              <a:gd name="T59" fmla="*/ 2072390 h 2120900"/>
              <a:gd name="T60" fmla="*/ 67311 w 2870200"/>
              <a:gd name="T61" fmla="*/ 2037520 h 2120900"/>
              <a:gd name="T62" fmla="*/ 44504 w 2870200"/>
              <a:gd name="T63" fmla="*/ 1994922 h 2120900"/>
              <a:gd name="T64" fmla="*/ 25835 w 2870200"/>
              <a:gd name="T65" fmla="*/ 1945592 h 2120900"/>
              <a:gd name="T66" fmla="*/ 11838 w 2870200"/>
              <a:gd name="T67" fmla="*/ 1890531 h 2120900"/>
              <a:gd name="T68" fmla="*/ 3048 w 2870200"/>
              <a:gd name="T69" fmla="*/ 1830736 h 2120900"/>
              <a:gd name="T70" fmla="*/ 0 w 2870200"/>
              <a:gd name="T71" fmla="*/ 1767204 h 2120900"/>
              <a:gd name="T72" fmla="*/ 0 w 2870200"/>
              <a:gd name="T73" fmla="*/ 353440 h 21209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70200"/>
              <a:gd name="T112" fmla="*/ 0 h 2120900"/>
              <a:gd name="T113" fmla="*/ 2870200 w 2870200"/>
              <a:gd name="T114" fmla="*/ 2120900 h 21209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70200" h="2120900">
                <a:moveTo>
                  <a:pt x="0" y="353440"/>
                </a:moveTo>
                <a:lnTo>
                  <a:pt x="3048" y="289909"/>
                </a:lnTo>
                <a:lnTo>
                  <a:pt x="11838" y="230114"/>
                </a:lnTo>
                <a:lnTo>
                  <a:pt x="25835" y="175053"/>
                </a:lnTo>
                <a:lnTo>
                  <a:pt x="44504" y="125723"/>
                </a:lnTo>
                <a:lnTo>
                  <a:pt x="67311" y="83125"/>
                </a:lnTo>
                <a:lnTo>
                  <a:pt x="93721" y="48255"/>
                </a:lnTo>
                <a:lnTo>
                  <a:pt x="123200" y="22112"/>
                </a:lnTo>
                <a:lnTo>
                  <a:pt x="189228" y="0"/>
                </a:lnTo>
                <a:lnTo>
                  <a:pt x="2680968" y="0"/>
                </a:lnTo>
                <a:lnTo>
                  <a:pt x="2747002" y="22112"/>
                </a:lnTo>
                <a:lnTo>
                  <a:pt x="2776482" y="48255"/>
                </a:lnTo>
                <a:lnTo>
                  <a:pt x="2802892" y="83125"/>
                </a:lnTo>
                <a:lnTo>
                  <a:pt x="2825698" y="125723"/>
                </a:lnTo>
                <a:lnTo>
                  <a:pt x="2844365" y="175053"/>
                </a:lnTo>
                <a:lnTo>
                  <a:pt x="2858361" y="230114"/>
                </a:lnTo>
                <a:lnTo>
                  <a:pt x="2867150" y="289909"/>
                </a:lnTo>
                <a:lnTo>
                  <a:pt x="2870198" y="353440"/>
                </a:lnTo>
                <a:lnTo>
                  <a:pt x="2870198" y="1767204"/>
                </a:lnTo>
                <a:lnTo>
                  <a:pt x="2867150" y="1830736"/>
                </a:lnTo>
                <a:lnTo>
                  <a:pt x="2858361" y="1890531"/>
                </a:lnTo>
                <a:lnTo>
                  <a:pt x="2844365" y="1945592"/>
                </a:lnTo>
                <a:lnTo>
                  <a:pt x="2825698" y="1994922"/>
                </a:lnTo>
                <a:lnTo>
                  <a:pt x="2802892" y="2037520"/>
                </a:lnTo>
                <a:lnTo>
                  <a:pt x="2776482" y="2072390"/>
                </a:lnTo>
                <a:lnTo>
                  <a:pt x="2747002" y="2098533"/>
                </a:lnTo>
                <a:lnTo>
                  <a:pt x="2680968" y="2120645"/>
                </a:lnTo>
                <a:lnTo>
                  <a:pt x="189228" y="2120645"/>
                </a:lnTo>
                <a:lnTo>
                  <a:pt x="123200" y="2098533"/>
                </a:lnTo>
                <a:lnTo>
                  <a:pt x="93721" y="2072390"/>
                </a:lnTo>
                <a:lnTo>
                  <a:pt x="67311" y="2037520"/>
                </a:lnTo>
                <a:lnTo>
                  <a:pt x="44504" y="1994922"/>
                </a:lnTo>
                <a:lnTo>
                  <a:pt x="25835" y="1945592"/>
                </a:lnTo>
                <a:lnTo>
                  <a:pt x="11838" y="1890531"/>
                </a:lnTo>
                <a:lnTo>
                  <a:pt x="3048" y="1830736"/>
                </a:lnTo>
                <a:lnTo>
                  <a:pt x="0" y="1767204"/>
                </a:lnTo>
                <a:lnTo>
                  <a:pt x="0" y="353440"/>
                </a:lnTo>
                <a:close/>
              </a:path>
            </a:pathLst>
          </a:custGeom>
          <a:noFill/>
          <a:ln w="25400">
            <a:solidFill>
              <a:srgbClr val="D0D7E8"/>
            </a:solidFill>
            <a:round/>
            <a:headEnd/>
            <a:tailEnd/>
          </a:ln>
        </p:spPr>
        <p:txBody>
          <a:bodyPr lIns="0" tIns="0" rIns="0" bIns="0"/>
          <a:lstStyle/>
          <a:p>
            <a:endParaRPr lang="ru-RU"/>
          </a:p>
        </p:txBody>
      </p:sp>
      <p:sp>
        <p:nvSpPr>
          <p:cNvPr id="33810" name="object 20"/>
          <p:cNvSpPr txBox="1">
            <a:spLocks noChangeArrowheads="1"/>
          </p:cNvSpPr>
          <p:nvPr/>
        </p:nvSpPr>
        <p:spPr bwMode="auto">
          <a:xfrm>
            <a:off x="160338" y="5089525"/>
            <a:ext cx="2730500" cy="1987550"/>
          </a:xfrm>
          <a:prstGeom prst="rect">
            <a:avLst/>
          </a:prstGeom>
          <a:noFill/>
          <a:ln w="9525">
            <a:noFill/>
            <a:miter lim="800000"/>
            <a:headEnd/>
            <a:tailEnd/>
          </a:ln>
        </p:spPr>
        <p:txBody>
          <a:bodyPr lIns="0" tIns="29209" rIns="0" bIns="0">
            <a:spAutoFit/>
          </a:bodyPr>
          <a:lstStyle/>
          <a:p>
            <a:pPr marL="12700" indent="50800">
              <a:lnSpc>
                <a:spcPct val="101000"/>
              </a:lnSpc>
              <a:spcBef>
                <a:spcPts val="225"/>
              </a:spcBef>
            </a:pPr>
            <a:r>
              <a:rPr lang="ru-RU" sz="1400"/>
              <a:t>Годовой объем закупок,  осуществляемых в 2018 году  путем проведения ЗК и (или) ЗК  в электронной форме, </a:t>
            </a:r>
            <a:r>
              <a:rPr lang="ru-RU" sz="1400" b="1"/>
              <a:t>не  должен </a:t>
            </a:r>
            <a:r>
              <a:rPr lang="ru-RU" sz="1400"/>
              <a:t>в совокупности  превышать 10 % СГОЗ и не  должен составлять более чем  100 млн руб. </a:t>
            </a:r>
            <a:r>
              <a:rPr lang="ru-RU" sz="1400" b="1">
                <a:solidFill>
                  <a:srgbClr val="FF0000"/>
                </a:solidFill>
              </a:rPr>
              <a:t>(норма вступила в</a:t>
            </a:r>
            <a:endParaRPr lang="ru-RU" sz="1400"/>
          </a:p>
        </p:txBody>
      </p:sp>
      <p:sp>
        <p:nvSpPr>
          <p:cNvPr id="33811" name="object 22"/>
          <p:cNvSpPr>
            <a:spLocks noGrp="1"/>
          </p:cNvSpPr>
          <p:nvPr>
            <p:ph type="sldNum" sz="quarter" idx="12"/>
          </p:nvPr>
        </p:nvSpPr>
        <p:spPr bwMode="auto">
          <a:xfrm>
            <a:off x="9915525" y="7148513"/>
            <a:ext cx="242888" cy="203200"/>
          </a:xfrm>
          <a:noFill/>
          <a:ln>
            <a:miter lim="800000"/>
            <a:headEnd/>
            <a:tailEnd/>
          </a:ln>
        </p:spPr>
        <p:txBody>
          <a:bodyPr/>
          <a:lstStyle/>
          <a:p>
            <a:pPr marL="25400"/>
            <a:endParaRPr lang="ru-RU" smtClean="0"/>
          </a:p>
        </p:txBody>
      </p:sp>
      <p:sp>
        <p:nvSpPr>
          <p:cNvPr id="21" name="object 21"/>
          <p:cNvSpPr txBox="1"/>
          <p:nvPr/>
        </p:nvSpPr>
        <p:spPr>
          <a:xfrm>
            <a:off x="161036" y="6836155"/>
            <a:ext cx="10086975" cy="228268"/>
          </a:xfrm>
          <a:prstGeom prst="rect">
            <a:avLst/>
          </a:prstGeom>
        </p:spPr>
        <p:txBody>
          <a:bodyPr lIns="0" tIns="12700" rIns="0" bIns="0">
            <a:spAutoFit/>
          </a:bodyPr>
          <a:lstStyle/>
          <a:p>
            <a:pPr marL="12700" fontAlgn="auto">
              <a:spcBef>
                <a:spcPts val="100"/>
              </a:spcBef>
              <a:spcAft>
                <a:spcPts val="0"/>
              </a:spcAft>
              <a:tabLst>
                <a:tab pos="10073640" algn="l"/>
              </a:tabLst>
              <a:defRPr/>
            </a:pPr>
            <a:r>
              <a:rPr sz="1400" b="1" spc="-10" dirty="0">
                <a:solidFill>
                  <a:srgbClr val="FF0000"/>
                </a:solidFill>
                <a:latin typeface="Arial"/>
                <a:cs typeface="Arial"/>
              </a:rPr>
              <a:t>силу </a:t>
            </a:r>
            <a:r>
              <a:rPr sz="1400" b="1" dirty="0">
                <a:solidFill>
                  <a:srgbClr val="FF0000"/>
                </a:solidFill>
                <a:latin typeface="Arial"/>
                <a:cs typeface="Arial"/>
              </a:rPr>
              <a:t>с</a:t>
            </a:r>
            <a:r>
              <a:rPr sz="1400" b="1" spc="-85" dirty="0">
                <a:solidFill>
                  <a:srgbClr val="FF0000"/>
                </a:solidFill>
                <a:latin typeface="Arial"/>
                <a:cs typeface="Arial"/>
              </a:rPr>
              <a:t> </a:t>
            </a:r>
            <a:r>
              <a:rPr sz="1400" b="1" spc="-5" dirty="0">
                <a:solidFill>
                  <a:srgbClr val="FF0000"/>
                </a:solidFill>
                <a:latin typeface="Arial"/>
                <a:cs typeface="Arial"/>
              </a:rPr>
              <a:t>01.07.2018</a:t>
            </a:r>
            <a:r>
              <a:rPr sz="1400" b="1" strike="sngStrike" spc="-5" dirty="0">
                <a:solidFill>
                  <a:srgbClr val="FF0000"/>
                </a:solidFill>
                <a:latin typeface="Arial"/>
                <a:cs typeface="Arial"/>
              </a:rPr>
              <a:t>)</a:t>
            </a:r>
            <a:endParaRPr sz="1400" dirty="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object 2"/>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34818" name="object 4"/>
          <p:cNvSpPr>
            <a:spLocks noGrp="1"/>
          </p:cNvSpPr>
          <p:nvPr>
            <p:ph type="title"/>
          </p:nvPr>
        </p:nvSpPr>
        <p:spPr>
          <a:xfrm>
            <a:off x="409575" y="34925"/>
            <a:ext cx="9959975" cy="1306513"/>
          </a:xfrm>
        </p:spPr>
        <p:txBody>
          <a:bodyPr tIns="319608"/>
          <a:lstStyle/>
          <a:p>
            <a:pPr marL="82550" eaLnBrk="1" hangingPunct="1">
              <a:spcBef>
                <a:spcPts val="100"/>
              </a:spcBef>
            </a:pPr>
            <a:r>
              <a:rPr lang="ru-RU" sz="3200" smtClean="0">
                <a:solidFill>
                  <a:srgbClr val="006284"/>
                </a:solidFill>
                <a:latin typeface="Arial" charset="0"/>
                <a:cs typeface="Arial" charset="0"/>
              </a:rPr>
              <a:t>ЗАЯВКА на участие в запросе котировок  </a:t>
            </a:r>
            <a:br>
              <a:rPr lang="ru-RU" sz="3200" smtClean="0">
                <a:solidFill>
                  <a:srgbClr val="006284"/>
                </a:solidFill>
                <a:latin typeface="Arial" charset="0"/>
                <a:cs typeface="Arial" charset="0"/>
              </a:rPr>
            </a:br>
            <a:r>
              <a:rPr lang="ru-RU" sz="3200" smtClean="0">
                <a:latin typeface="Arial" charset="0"/>
                <a:cs typeface="Arial" charset="0"/>
              </a:rPr>
              <a:t>в электронной форме </a:t>
            </a:r>
            <a:r>
              <a:rPr lang="ru-RU" sz="3200" smtClean="0">
                <a:solidFill>
                  <a:srgbClr val="006284"/>
                </a:solidFill>
                <a:latin typeface="Arial" charset="0"/>
                <a:cs typeface="Arial" charset="0"/>
              </a:rPr>
              <a:t>(ст. 82.3)</a:t>
            </a:r>
            <a:endParaRPr lang="ru-RU" sz="3200" smtClean="0">
              <a:latin typeface="Arial" charset="0"/>
              <a:cs typeface="Arial" charset="0"/>
            </a:endParaRPr>
          </a:p>
        </p:txBody>
      </p:sp>
      <p:sp>
        <p:nvSpPr>
          <p:cNvPr id="34819" name="object 6"/>
          <p:cNvSpPr>
            <a:spLocks noGrp="1"/>
          </p:cNvSpPr>
          <p:nvPr>
            <p:ph type="sldNum" sz="quarter" idx="12"/>
          </p:nvPr>
        </p:nvSpPr>
        <p:spPr bwMode="auto">
          <a:noFill/>
          <a:ln>
            <a:miter lim="800000"/>
            <a:headEnd/>
            <a:tailEnd/>
          </a:ln>
        </p:spPr>
        <p:txBody>
          <a:bodyPr/>
          <a:lstStyle/>
          <a:p>
            <a:pPr marL="25400"/>
            <a:fld id="{BBF9B4AE-5053-4D96-97BC-D694E5A0709C}" type="slidenum">
              <a:rPr lang="ru-RU" smtClean="0"/>
              <a:pPr marL="25400"/>
              <a:t>28</a:t>
            </a:fld>
            <a:endParaRPr lang="ru-RU" smtClean="0"/>
          </a:p>
        </p:txBody>
      </p:sp>
      <p:sp>
        <p:nvSpPr>
          <p:cNvPr id="34820" name="object 5"/>
          <p:cNvSpPr txBox="1">
            <a:spLocks noChangeArrowheads="1"/>
          </p:cNvSpPr>
          <p:nvPr/>
        </p:nvSpPr>
        <p:spPr bwMode="auto">
          <a:xfrm>
            <a:off x="466725" y="1598613"/>
            <a:ext cx="9780588" cy="5372100"/>
          </a:xfrm>
          <a:prstGeom prst="rect">
            <a:avLst/>
          </a:prstGeom>
          <a:noFill/>
          <a:ln w="9525">
            <a:noFill/>
            <a:miter lim="800000"/>
            <a:headEnd/>
            <a:tailEnd/>
          </a:ln>
        </p:spPr>
        <p:txBody>
          <a:bodyPr lIns="0" tIns="13335" rIns="0" bIns="0">
            <a:spAutoFit/>
          </a:bodyPr>
          <a:lstStyle/>
          <a:p>
            <a:pPr marL="447675" indent="-342900">
              <a:spcBef>
                <a:spcPts val="100"/>
              </a:spcBef>
              <a:buFontTx/>
              <a:buAutoNum type="arabicParenR"/>
              <a:tabLst>
                <a:tab pos="446088" algn="l"/>
                <a:tab pos="447675" algn="l"/>
              </a:tabLst>
            </a:pPr>
            <a:r>
              <a:rPr lang="ru-RU" sz="1700"/>
              <a:t>согласие участника (такое согласие дается с применением программно-аппаратных</a:t>
            </a:r>
          </a:p>
          <a:p>
            <a:pPr marL="447675" indent="-342900">
              <a:tabLst>
                <a:tab pos="446088" algn="l"/>
                <a:tab pos="447675" algn="l"/>
              </a:tabLst>
            </a:pPr>
            <a:r>
              <a:rPr lang="ru-RU" sz="1700"/>
              <a:t>средств ЭП)</a:t>
            </a:r>
          </a:p>
          <a:p>
            <a:pPr marL="447675" indent="-342900">
              <a:buFontTx/>
              <a:buAutoNum type="arabicParenR" startAt="2"/>
              <a:tabLst>
                <a:tab pos="446088" algn="l"/>
                <a:tab pos="447675" algn="l"/>
              </a:tabLst>
            </a:pPr>
            <a:r>
              <a:rPr lang="ru-RU" sz="1700"/>
              <a:t>при закупке </a:t>
            </a:r>
            <a:r>
              <a:rPr lang="ru-RU" sz="1700" b="1"/>
              <a:t>товара </a:t>
            </a:r>
            <a:r>
              <a:rPr lang="ru-RU" sz="1700"/>
              <a:t>или закупке </a:t>
            </a:r>
            <a:r>
              <a:rPr lang="ru-RU" sz="1700" b="1"/>
              <a:t>работы, услуги, для выполнения, оказания которых  используется товар</a:t>
            </a:r>
            <a:r>
              <a:rPr lang="ru-RU" sz="1700"/>
              <a:t>:</a:t>
            </a:r>
          </a:p>
          <a:p>
            <a:pPr marL="817563" lvl="1" indent="-357188">
              <a:buFont typeface="Wingdings" pitchFamily="2" charset="2"/>
              <a:buChar char=""/>
              <a:tabLst>
                <a:tab pos="446088" algn="l"/>
                <a:tab pos="447675" algn="l"/>
              </a:tabLst>
            </a:pPr>
            <a:r>
              <a:rPr lang="ru-RU" sz="1700" b="1"/>
              <a:t>документы, предусмотренные НПА о нац. режиме </a:t>
            </a:r>
            <a:r>
              <a:rPr lang="ru-RU" sz="1700"/>
              <a:t>или копии таких документов; при  отсутствии документов заявка считается с ин. продукцией</a:t>
            </a:r>
          </a:p>
          <a:p>
            <a:pPr marL="817563" lvl="1" indent="-357188">
              <a:buFont typeface="Wingdings" pitchFamily="2" charset="2"/>
              <a:buChar char=""/>
              <a:tabLst>
                <a:tab pos="446088" algn="l"/>
                <a:tab pos="447675" algn="l"/>
              </a:tabLst>
            </a:pPr>
            <a:r>
              <a:rPr lang="ru-RU" sz="1700"/>
              <a:t>конкретные </a:t>
            </a:r>
            <a:r>
              <a:rPr lang="ru-RU" sz="1700" b="1"/>
              <a:t>показатели товара </a:t>
            </a:r>
            <a:r>
              <a:rPr lang="ru-RU" sz="1700"/>
              <a:t>и </a:t>
            </a:r>
            <a:r>
              <a:rPr lang="ru-RU" sz="1700" b="1"/>
              <a:t>указание на товарный знак (при наличии). </a:t>
            </a:r>
            <a:r>
              <a:rPr lang="ru-RU" sz="1700"/>
              <a:t>Это  только в случае отсутствия в извещении указания на товарный знак или в случае,  если участник предлагает товар, который обозначен товарным знаком, отличным от  товарного знака в извещении</a:t>
            </a:r>
          </a:p>
          <a:p>
            <a:pPr marL="447675" indent="-342900">
              <a:buFontTx/>
              <a:buAutoNum type="arabicParenR" startAt="2"/>
              <a:tabLst>
                <a:tab pos="446088" algn="l"/>
                <a:tab pos="447675" algn="l"/>
              </a:tabLst>
            </a:pPr>
            <a:r>
              <a:rPr lang="ru-RU" sz="1700"/>
              <a:t>наименование, фирменное наименование (при наличии), место нахождения (для ЮЛ),  ФИО (при наличии), паспортные данные, место жительства (для ФЛ), почтовый адрес  участника, номер контактного телефона, ИНН участника, ИНН учредителей, членов  коллегиального …;</a:t>
            </a:r>
          </a:p>
          <a:p>
            <a:pPr marL="447675" indent="-342900">
              <a:buFontTx/>
              <a:buAutoNum type="arabicParenR" startAt="2"/>
              <a:tabLst>
                <a:tab pos="446088" algn="l"/>
                <a:tab pos="447675" algn="l"/>
              </a:tabLst>
            </a:pPr>
            <a:r>
              <a:rPr lang="ru-RU" sz="1700"/>
              <a:t>декларация:</a:t>
            </a:r>
          </a:p>
          <a:p>
            <a:pPr marL="817563" lvl="1" indent="-357188">
              <a:buFont typeface="Wingdings" pitchFamily="2" charset="2"/>
              <a:buChar char=""/>
              <a:tabLst>
                <a:tab pos="446088" algn="l"/>
                <a:tab pos="447675" algn="l"/>
              </a:tabLst>
            </a:pPr>
            <a:r>
              <a:rPr lang="ru-RU" sz="1700"/>
              <a:t>о соответствии требованиям п.п. 1, 3 - 9 ч. 1 ст. 31</a:t>
            </a:r>
          </a:p>
          <a:p>
            <a:pPr marL="817563" lvl="1" indent="-357188">
              <a:buFont typeface="Wingdings" pitchFamily="2" charset="2"/>
              <a:buChar char=""/>
              <a:tabLst>
                <a:tab pos="446088" algn="l"/>
                <a:tab pos="447675" algn="l"/>
              </a:tabLst>
            </a:pPr>
            <a:r>
              <a:rPr lang="ru-RU" sz="1700"/>
              <a:t>о праве на получение преимуществ (ст. 28, 29), если участник заявил о получении</a:t>
            </a:r>
          </a:p>
          <a:p>
            <a:pPr marL="447675" indent="-342900">
              <a:tabLst>
                <a:tab pos="446088" algn="l"/>
                <a:tab pos="447675" algn="l"/>
              </a:tabLst>
            </a:pPr>
            <a:r>
              <a:rPr lang="ru-RU" sz="1700"/>
              <a:t>преимуществ</a:t>
            </a:r>
          </a:p>
          <a:p>
            <a:pPr marL="817563" lvl="1" indent="-357188">
              <a:buFont typeface="Wingdings" pitchFamily="2" charset="2"/>
              <a:buChar char=""/>
              <a:tabLst>
                <a:tab pos="446088" algn="l"/>
                <a:tab pos="447675" algn="l"/>
              </a:tabLst>
            </a:pPr>
            <a:r>
              <a:rPr lang="ru-RU" sz="1700"/>
              <a:t>о принадлежности участника к СМП или СОНКО (при необходимости).</a:t>
            </a:r>
          </a:p>
          <a:p>
            <a:pPr marL="447675" indent="-342900">
              <a:spcBef>
                <a:spcPts val="1325"/>
              </a:spcBef>
              <a:tabLst>
                <a:tab pos="446088" algn="l"/>
                <a:tab pos="447675" algn="l"/>
              </a:tabLst>
            </a:pPr>
            <a:r>
              <a:rPr lang="ru-RU" u="sng">
                <a:solidFill>
                  <a:srgbClr val="FF0000"/>
                </a:solidFill>
                <a:latin typeface="Times New Roman" pitchFamily="18" charset="0"/>
                <a:cs typeface="Times New Roman" pitchFamily="18" charset="0"/>
              </a:rPr>
              <a:t> </a:t>
            </a:r>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object 2"/>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35842" name="object 3"/>
          <p:cNvSpPr>
            <a:spLocks noGrp="1"/>
          </p:cNvSpPr>
          <p:nvPr>
            <p:ph type="title"/>
          </p:nvPr>
        </p:nvSpPr>
        <p:spPr/>
        <p:txBody>
          <a:bodyPr tIns="319608"/>
          <a:lstStyle/>
          <a:p>
            <a:pPr marL="1598613" eaLnBrk="1" hangingPunct="1">
              <a:spcBef>
                <a:spcPts val="100"/>
              </a:spcBef>
            </a:pPr>
            <a:r>
              <a:rPr lang="ru-RU" sz="3200" smtClean="0">
                <a:solidFill>
                  <a:srgbClr val="006284"/>
                </a:solidFill>
                <a:latin typeface="Arial" charset="0"/>
                <a:cs typeface="Arial" charset="0"/>
              </a:rPr>
              <a:t>ЗАЯВКА на участие в </a:t>
            </a:r>
            <a:r>
              <a:rPr lang="ru-RU" sz="3200" smtClean="0">
                <a:latin typeface="Arial" charset="0"/>
                <a:cs typeface="Arial" charset="0"/>
              </a:rPr>
              <a:t>запросе котировок  в электронной форме </a:t>
            </a:r>
            <a:r>
              <a:rPr lang="ru-RU" sz="3200" smtClean="0">
                <a:solidFill>
                  <a:srgbClr val="006284"/>
                </a:solidFill>
                <a:latin typeface="Arial" charset="0"/>
                <a:cs typeface="Arial" charset="0"/>
              </a:rPr>
              <a:t>(ст. 82.3)</a:t>
            </a:r>
            <a:endParaRPr lang="ru-RU" sz="3200" smtClean="0">
              <a:latin typeface="Arial" charset="0"/>
              <a:cs typeface="Arial" charset="0"/>
            </a:endParaRPr>
          </a:p>
        </p:txBody>
      </p:sp>
      <p:sp>
        <p:nvSpPr>
          <p:cNvPr id="4" name="object 4"/>
          <p:cNvSpPr txBox="1"/>
          <p:nvPr/>
        </p:nvSpPr>
        <p:spPr>
          <a:xfrm>
            <a:off x="407988" y="1600200"/>
            <a:ext cx="9772650" cy="2038350"/>
          </a:xfrm>
          <a:prstGeom prst="rect">
            <a:avLst/>
          </a:prstGeom>
        </p:spPr>
        <p:txBody>
          <a:bodyPr lIns="0" tIns="12065" rIns="0" bIns="0">
            <a:spAutoFit/>
          </a:bodyPr>
          <a:lstStyle/>
          <a:p>
            <a:pPr marL="372110" indent="-359410" fontAlgn="auto">
              <a:spcBef>
                <a:spcPts val="95"/>
              </a:spcBef>
              <a:spcAft>
                <a:spcPts val="0"/>
              </a:spcAft>
              <a:buClr>
                <a:srgbClr val="006284"/>
              </a:buClr>
              <a:buFont typeface="DejaVu Sans"/>
              <a:buChar char="➢"/>
              <a:tabLst>
                <a:tab pos="372110" algn="l"/>
                <a:tab pos="372745" algn="l"/>
              </a:tabLst>
              <a:defRPr/>
            </a:pPr>
            <a:r>
              <a:rPr sz="1600" spc="-65" dirty="0">
                <a:latin typeface="Arial"/>
                <a:cs typeface="Arial"/>
              </a:rPr>
              <a:t>Только</a:t>
            </a:r>
            <a:r>
              <a:rPr sz="1600" spc="95" dirty="0">
                <a:latin typeface="Arial"/>
                <a:cs typeface="Arial"/>
              </a:rPr>
              <a:t> </a:t>
            </a:r>
            <a:r>
              <a:rPr sz="1600" spc="-45" dirty="0">
                <a:latin typeface="Arial"/>
                <a:cs typeface="Arial"/>
              </a:rPr>
              <a:t>от</a:t>
            </a:r>
            <a:r>
              <a:rPr sz="1600" spc="100" dirty="0">
                <a:latin typeface="Arial"/>
                <a:cs typeface="Arial"/>
              </a:rPr>
              <a:t> </a:t>
            </a:r>
            <a:r>
              <a:rPr sz="1600" spc="-35" dirty="0">
                <a:latin typeface="Arial"/>
                <a:cs typeface="Arial"/>
              </a:rPr>
              <a:t>лиц,</a:t>
            </a:r>
            <a:r>
              <a:rPr sz="1600" spc="100" dirty="0">
                <a:latin typeface="Arial"/>
                <a:cs typeface="Arial"/>
              </a:rPr>
              <a:t> </a:t>
            </a:r>
            <a:r>
              <a:rPr sz="1600" spc="-45" dirty="0">
                <a:latin typeface="Arial"/>
                <a:cs typeface="Arial"/>
              </a:rPr>
              <a:t>зарегистрированных</a:t>
            </a:r>
            <a:r>
              <a:rPr sz="1600" spc="80" dirty="0">
                <a:latin typeface="Arial"/>
                <a:cs typeface="Arial"/>
              </a:rPr>
              <a:t> </a:t>
            </a:r>
            <a:r>
              <a:rPr sz="1600" spc="-5" dirty="0">
                <a:latin typeface="Arial"/>
                <a:cs typeface="Arial"/>
              </a:rPr>
              <a:t>в</a:t>
            </a:r>
            <a:r>
              <a:rPr sz="1600" spc="85" dirty="0">
                <a:latin typeface="Arial"/>
                <a:cs typeface="Arial"/>
              </a:rPr>
              <a:t> </a:t>
            </a:r>
            <a:r>
              <a:rPr sz="1600" spc="-30" dirty="0">
                <a:latin typeface="Arial"/>
                <a:cs typeface="Arial"/>
              </a:rPr>
              <a:t>ЕИС</a:t>
            </a:r>
            <a:r>
              <a:rPr sz="1600" spc="95" dirty="0">
                <a:latin typeface="Arial"/>
                <a:cs typeface="Arial"/>
              </a:rPr>
              <a:t> </a:t>
            </a:r>
            <a:r>
              <a:rPr sz="1600" spc="-30" dirty="0">
                <a:latin typeface="Arial"/>
                <a:cs typeface="Arial"/>
              </a:rPr>
              <a:t>(с</a:t>
            </a:r>
            <a:r>
              <a:rPr sz="1600" spc="90" dirty="0">
                <a:latin typeface="Arial"/>
                <a:cs typeface="Arial"/>
              </a:rPr>
              <a:t> </a:t>
            </a:r>
            <a:r>
              <a:rPr sz="1600" spc="-45" dirty="0">
                <a:latin typeface="Arial"/>
                <a:cs typeface="Arial"/>
              </a:rPr>
              <a:t>01.01.2019</a:t>
            </a:r>
            <a:r>
              <a:rPr sz="1600" spc="85" dirty="0">
                <a:latin typeface="Arial"/>
                <a:cs typeface="Arial"/>
              </a:rPr>
              <a:t> </a:t>
            </a:r>
            <a:r>
              <a:rPr sz="1600" spc="-25" dirty="0">
                <a:latin typeface="Arial"/>
                <a:cs typeface="Arial"/>
              </a:rPr>
              <a:t>по</a:t>
            </a:r>
            <a:r>
              <a:rPr sz="1600" spc="80" dirty="0">
                <a:latin typeface="Arial"/>
                <a:cs typeface="Arial"/>
              </a:rPr>
              <a:t> </a:t>
            </a:r>
            <a:r>
              <a:rPr sz="1600" spc="-45" dirty="0">
                <a:latin typeface="Arial"/>
                <a:cs typeface="Arial"/>
              </a:rPr>
              <a:t>31.12.2019</a:t>
            </a:r>
            <a:r>
              <a:rPr sz="1600" spc="85" dirty="0">
                <a:latin typeface="Arial"/>
                <a:cs typeface="Arial"/>
              </a:rPr>
              <a:t> </a:t>
            </a:r>
            <a:r>
              <a:rPr sz="1600" spc="-40" dirty="0">
                <a:latin typeface="Arial"/>
                <a:cs typeface="Arial"/>
              </a:rPr>
              <a:t>ранее</a:t>
            </a:r>
            <a:r>
              <a:rPr sz="1600" spc="85" dirty="0">
                <a:latin typeface="Arial"/>
                <a:cs typeface="Arial"/>
              </a:rPr>
              <a:t> </a:t>
            </a:r>
            <a:r>
              <a:rPr sz="1600" spc="-50" dirty="0">
                <a:latin typeface="Arial"/>
                <a:cs typeface="Arial"/>
              </a:rPr>
              <a:t>аккредитованных</a:t>
            </a:r>
            <a:r>
              <a:rPr sz="1600" spc="90" dirty="0">
                <a:latin typeface="Arial"/>
                <a:cs typeface="Arial"/>
              </a:rPr>
              <a:t> </a:t>
            </a:r>
            <a:r>
              <a:rPr sz="1600" spc="-30" dirty="0">
                <a:latin typeface="Arial"/>
                <a:cs typeface="Arial"/>
              </a:rPr>
              <a:t>на</a:t>
            </a:r>
            <a:r>
              <a:rPr sz="1600" spc="90" dirty="0">
                <a:latin typeface="Arial"/>
                <a:cs typeface="Arial"/>
              </a:rPr>
              <a:t> </a:t>
            </a:r>
            <a:r>
              <a:rPr sz="1600" spc="-50" dirty="0">
                <a:latin typeface="Arial"/>
                <a:cs typeface="Arial"/>
              </a:rPr>
              <a:t>ЭП</a:t>
            </a:r>
            <a:endParaRPr sz="1600">
              <a:latin typeface="Arial"/>
              <a:cs typeface="Arial"/>
            </a:endParaRPr>
          </a:p>
          <a:p>
            <a:pPr marL="372110" fontAlgn="auto">
              <a:spcBef>
                <a:spcPts val="0"/>
              </a:spcBef>
              <a:spcAft>
                <a:spcPts val="0"/>
              </a:spcAft>
              <a:defRPr/>
            </a:pPr>
            <a:r>
              <a:rPr sz="1600" spc="-50" dirty="0">
                <a:latin typeface="Arial"/>
                <a:cs typeface="Arial"/>
              </a:rPr>
              <a:t>должны </a:t>
            </a:r>
            <a:r>
              <a:rPr sz="1600" spc="-45" dirty="0">
                <a:latin typeface="Arial"/>
                <a:cs typeface="Arial"/>
              </a:rPr>
              <a:t>пройти </a:t>
            </a:r>
            <a:r>
              <a:rPr sz="1600" spc="-50" dirty="0">
                <a:latin typeface="Arial"/>
                <a:cs typeface="Arial"/>
              </a:rPr>
              <a:t>регистрацию </a:t>
            </a:r>
            <a:r>
              <a:rPr sz="1600" spc="-5" dirty="0">
                <a:latin typeface="Arial"/>
                <a:cs typeface="Arial"/>
              </a:rPr>
              <a:t>в </a:t>
            </a:r>
            <a:r>
              <a:rPr sz="1600" spc="-40" dirty="0">
                <a:latin typeface="Arial"/>
                <a:cs typeface="Arial"/>
              </a:rPr>
              <a:t>ЕИС) </a:t>
            </a:r>
            <a:r>
              <a:rPr sz="1600" spc="-5" dirty="0">
                <a:latin typeface="Arial"/>
                <a:cs typeface="Arial"/>
              </a:rPr>
              <a:t>и </a:t>
            </a:r>
            <a:r>
              <a:rPr sz="1600" spc="-55" dirty="0">
                <a:latin typeface="Arial"/>
                <a:cs typeface="Arial"/>
              </a:rPr>
              <a:t>аккредитованных </a:t>
            </a:r>
            <a:r>
              <a:rPr sz="1600" spc="-30" dirty="0">
                <a:latin typeface="Arial"/>
                <a:cs typeface="Arial"/>
              </a:rPr>
              <a:t>на</a:t>
            </a:r>
            <a:r>
              <a:rPr sz="1600" spc="-225" dirty="0">
                <a:latin typeface="Arial"/>
                <a:cs typeface="Arial"/>
              </a:rPr>
              <a:t> </a:t>
            </a:r>
            <a:r>
              <a:rPr sz="1600" spc="-50" dirty="0">
                <a:latin typeface="Arial"/>
                <a:cs typeface="Arial"/>
              </a:rPr>
              <a:t>ЭП</a:t>
            </a:r>
            <a:endParaRPr sz="1600">
              <a:latin typeface="Arial"/>
              <a:cs typeface="Arial"/>
            </a:endParaRPr>
          </a:p>
          <a:p>
            <a:pPr marL="372110" indent="-359410" fontAlgn="auto">
              <a:spcBef>
                <a:spcPts val="600"/>
              </a:spcBef>
              <a:spcAft>
                <a:spcPts val="0"/>
              </a:spcAft>
              <a:buClr>
                <a:srgbClr val="006284"/>
              </a:buClr>
              <a:buFont typeface="DejaVu Sans"/>
              <a:buChar char="➢"/>
              <a:tabLst>
                <a:tab pos="372110" algn="l"/>
                <a:tab pos="372745" algn="l"/>
              </a:tabLst>
              <a:defRPr/>
            </a:pPr>
            <a:r>
              <a:rPr sz="1600" spc="-40" dirty="0">
                <a:latin typeface="Arial"/>
                <a:cs typeface="Arial"/>
              </a:rPr>
              <a:t>Заявка </a:t>
            </a:r>
            <a:r>
              <a:rPr sz="1600" spc="-45" dirty="0">
                <a:latin typeface="Arial"/>
                <a:cs typeface="Arial"/>
              </a:rPr>
              <a:t>состоит </a:t>
            </a:r>
            <a:r>
              <a:rPr sz="1600" spc="-30" dirty="0">
                <a:latin typeface="Arial"/>
                <a:cs typeface="Arial"/>
              </a:rPr>
              <a:t>из </a:t>
            </a:r>
            <a:r>
              <a:rPr sz="1600" spc="-50" dirty="0">
                <a:latin typeface="Arial"/>
                <a:cs typeface="Arial"/>
              </a:rPr>
              <a:t>предложений </a:t>
            </a:r>
            <a:r>
              <a:rPr sz="1600" spc="-45" dirty="0">
                <a:latin typeface="Arial"/>
                <a:cs typeface="Arial"/>
              </a:rPr>
              <a:t>участника </a:t>
            </a:r>
            <a:r>
              <a:rPr sz="1600" spc="-5" dirty="0">
                <a:latin typeface="Arial"/>
                <a:cs typeface="Arial"/>
              </a:rPr>
              <a:t>о </a:t>
            </a:r>
            <a:r>
              <a:rPr sz="1600" spc="-55" dirty="0">
                <a:latin typeface="Arial"/>
                <a:cs typeface="Arial"/>
              </a:rPr>
              <a:t>предлагаемых </a:t>
            </a:r>
            <a:r>
              <a:rPr sz="1600" spc="-120" dirty="0">
                <a:latin typeface="Arial"/>
                <a:cs typeface="Arial"/>
              </a:rPr>
              <a:t>Т, </a:t>
            </a:r>
            <a:r>
              <a:rPr sz="1600" spc="-175" dirty="0">
                <a:latin typeface="Arial"/>
                <a:cs typeface="Arial"/>
              </a:rPr>
              <a:t>Р, </a:t>
            </a:r>
            <a:r>
              <a:rPr sz="1600" spc="-140" dirty="0">
                <a:latin typeface="Arial"/>
                <a:cs typeface="Arial"/>
              </a:rPr>
              <a:t>У, </a:t>
            </a:r>
            <a:r>
              <a:rPr sz="1600" spc="-5" dirty="0">
                <a:latin typeface="Arial"/>
                <a:cs typeface="Arial"/>
              </a:rPr>
              <a:t>а </a:t>
            </a:r>
            <a:r>
              <a:rPr sz="1600" spc="-50" dirty="0">
                <a:latin typeface="Arial"/>
                <a:cs typeface="Arial"/>
              </a:rPr>
              <a:t>также </a:t>
            </a:r>
            <a:r>
              <a:rPr sz="1600" spc="-5" dirty="0">
                <a:latin typeface="Arial"/>
                <a:cs typeface="Arial"/>
              </a:rPr>
              <a:t>о </a:t>
            </a:r>
            <a:r>
              <a:rPr sz="1600" spc="-45" dirty="0">
                <a:latin typeface="Arial"/>
                <a:cs typeface="Arial"/>
              </a:rPr>
              <a:t>цене</a:t>
            </a:r>
            <a:r>
              <a:rPr sz="1600" spc="-125" dirty="0">
                <a:latin typeface="Arial"/>
                <a:cs typeface="Arial"/>
              </a:rPr>
              <a:t> </a:t>
            </a:r>
            <a:r>
              <a:rPr sz="1600" spc="-50" dirty="0">
                <a:latin typeface="Arial"/>
                <a:cs typeface="Arial"/>
              </a:rPr>
              <a:t>контракта</a:t>
            </a:r>
            <a:endParaRPr sz="1600">
              <a:latin typeface="Arial"/>
              <a:cs typeface="Arial"/>
            </a:endParaRPr>
          </a:p>
          <a:p>
            <a:pPr marL="372110" indent="-359410" fontAlgn="auto">
              <a:spcBef>
                <a:spcPts val="600"/>
              </a:spcBef>
              <a:spcAft>
                <a:spcPts val="0"/>
              </a:spcAft>
              <a:buClr>
                <a:srgbClr val="006284"/>
              </a:buClr>
              <a:buFont typeface="DejaVu Sans"/>
              <a:buChar char="➢"/>
              <a:tabLst>
                <a:tab pos="372110" algn="l"/>
                <a:tab pos="372745" algn="l"/>
              </a:tabLst>
              <a:defRPr/>
            </a:pPr>
            <a:r>
              <a:rPr sz="1600" spc="-40" dirty="0">
                <a:latin typeface="Arial"/>
                <a:cs typeface="Arial"/>
              </a:rPr>
              <a:t>Заявка </a:t>
            </a:r>
            <a:r>
              <a:rPr sz="1600" spc="-60" dirty="0">
                <a:latin typeface="Arial"/>
                <a:cs typeface="Arial"/>
              </a:rPr>
              <a:t>подается</a:t>
            </a:r>
            <a:r>
              <a:rPr sz="1600" spc="-110" dirty="0">
                <a:latin typeface="Arial"/>
                <a:cs typeface="Arial"/>
              </a:rPr>
              <a:t> </a:t>
            </a:r>
            <a:r>
              <a:rPr sz="1600" spc="-55" dirty="0">
                <a:latin typeface="Arial"/>
                <a:cs typeface="Arial"/>
              </a:rPr>
              <a:t>оператору</a:t>
            </a:r>
            <a:endParaRPr sz="1600">
              <a:latin typeface="Arial"/>
              <a:cs typeface="Arial"/>
            </a:endParaRPr>
          </a:p>
          <a:p>
            <a:pPr marL="372110" indent="-359410" fontAlgn="auto">
              <a:spcBef>
                <a:spcPts val="600"/>
              </a:spcBef>
              <a:spcAft>
                <a:spcPts val="0"/>
              </a:spcAft>
              <a:buClr>
                <a:srgbClr val="006284"/>
              </a:buClr>
              <a:buFont typeface="DejaVu Sans"/>
              <a:buChar char="➢"/>
              <a:tabLst>
                <a:tab pos="372110" algn="l"/>
                <a:tab pos="372745" algn="l"/>
              </a:tabLst>
              <a:defRPr/>
            </a:pPr>
            <a:r>
              <a:rPr sz="1600" spc="-45" dirty="0">
                <a:latin typeface="Arial"/>
                <a:cs typeface="Arial"/>
              </a:rPr>
              <a:t>Участник</a:t>
            </a:r>
            <a:r>
              <a:rPr sz="1600" spc="60" dirty="0">
                <a:latin typeface="Arial"/>
                <a:cs typeface="Arial"/>
              </a:rPr>
              <a:t> </a:t>
            </a:r>
            <a:r>
              <a:rPr sz="1600" spc="-45" dirty="0">
                <a:latin typeface="Arial"/>
                <a:cs typeface="Arial"/>
              </a:rPr>
              <a:t>вправе</a:t>
            </a:r>
            <a:r>
              <a:rPr sz="1600" spc="65" dirty="0">
                <a:latin typeface="Arial"/>
                <a:cs typeface="Arial"/>
              </a:rPr>
              <a:t> </a:t>
            </a:r>
            <a:r>
              <a:rPr sz="1600" spc="-50" dirty="0">
                <a:latin typeface="Arial"/>
                <a:cs typeface="Arial"/>
              </a:rPr>
              <a:t>подать</a:t>
            </a:r>
            <a:r>
              <a:rPr sz="1600" spc="60" dirty="0">
                <a:latin typeface="Arial"/>
                <a:cs typeface="Arial"/>
              </a:rPr>
              <a:t> </a:t>
            </a:r>
            <a:r>
              <a:rPr sz="1600" spc="-45" dirty="0">
                <a:latin typeface="Arial"/>
                <a:cs typeface="Arial"/>
              </a:rPr>
              <a:t>только</a:t>
            </a:r>
            <a:r>
              <a:rPr sz="1600" spc="60" dirty="0">
                <a:latin typeface="Arial"/>
                <a:cs typeface="Arial"/>
              </a:rPr>
              <a:t> </a:t>
            </a:r>
            <a:r>
              <a:rPr sz="1600" spc="-45" dirty="0">
                <a:latin typeface="Arial"/>
                <a:cs typeface="Arial"/>
              </a:rPr>
              <a:t>одну</a:t>
            </a:r>
            <a:r>
              <a:rPr sz="1600" spc="65" dirty="0">
                <a:latin typeface="Arial"/>
                <a:cs typeface="Arial"/>
              </a:rPr>
              <a:t> </a:t>
            </a:r>
            <a:r>
              <a:rPr sz="1600" spc="-40" dirty="0">
                <a:latin typeface="Arial"/>
                <a:cs typeface="Arial"/>
              </a:rPr>
              <a:t>заявку</a:t>
            </a:r>
            <a:r>
              <a:rPr sz="1600" spc="55" dirty="0">
                <a:latin typeface="Arial"/>
                <a:cs typeface="Arial"/>
              </a:rPr>
              <a:t> </a:t>
            </a:r>
            <a:r>
              <a:rPr sz="1600" spc="-40" dirty="0">
                <a:latin typeface="Arial"/>
                <a:cs typeface="Arial"/>
              </a:rPr>
              <a:t>(если</a:t>
            </a:r>
            <a:r>
              <a:rPr sz="1600" spc="60" dirty="0">
                <a:latin typeface="Arial"/>
                <a:cs typeface="Arial"/>
              </a:rPr>
              <a:t> </a:t>
            </a:r>
            <a:r>
              <a:rPr sz="1600" spc="-5" dirty="0">
                <a:latin typeface="Arial"/>
                <a:cs typeface="Arial"/>
              </a:rPr>
              <a:t>2</a:t>
            </a:r>
            <a:r>
              <a:rPr sz="1600" spc="75" dirty="0">
                <a:latin typeface="Arial"/>
                <a:cs typeface="Arial"/>
              </a:rPr>
              <a:t> </a:t>
            </a:r>
            <a:r>
              <a:rPr sz="1600" spc="-5" dirty="0">
                <a:latin typeface="Arial"/>
                <a:cs typeface="Arial"/>
              </a:rPr>
              <a:t>и</a:t>
            </a:r>
            <a:r>
              <a:rPr sz="1600" spc="60" dirty="0">
                <a:latin typeface="Arial"/>
                <a:cs typeface="Arial"/>
              </a:rPr>
              <a:t> </a:t>
            </a:r>
            <a:r>
              <a:rPr sz="1600" spc="-50" dirty="0">
                <a:latin typeface="Arial"/>
                <a:cs typeface="Arial"/>
              </a:rPr>
              <a:t>более,</a:t>
            </a:r>
            <a:r>
              <a:rPr sz="1600" spc="70" dirty="0">
                <a:latin typeface="Arial"/>
                <a:cs typeface="Arial"/>
              </a:rPr>
              <a:t> </a:t>
            </a:r>
            <a:r>
              <a:rPr sz="1600" spc="-30" dirty="0">
                <a:latin typeface="Arial"/>
                <a:cs typeface="Arial"/>
              </a:rPr>
              <a:t>то</a:t>
            </a:r>
            <a:r>
              <a:rPr sz="1600" spc="60" dirty="0">
                <a:latin typeface="Arial"/>
                <a:cs typeface="Arial"/>
              </a:rPr>
              <a:t> </a:t>
            </a:r>
            <a:r>
              <a:rPr sz="1600" spc="-40" dirty="0">
                <a:latin typeface="Arial"/>
                <a:cs typeface="Arial"/>
              </a:rPr>
              <a:t>все</a:t>
            </a:r>
            <a:r>
              <a:rPr sz="1600" spc="60" dirty="0">
                <a:latin typeface="Arial"/>
                <a:cs typeface="Arial"/>
              </a:rPr>
              <a:t> </a:t>
            </a:r>
            <a:r>
              <a:rPr sz="1600" spc="-40" dirty="0">
                <a:latin typeface="Arial"/>
                <a:cs typeface="Arial"/>
              </a:rPr>
              <a:t>заявки</a:t>
            </a:r>
            <a:r>
              <a:rPr sz="1600" spc="60" dirty="0">
                <a:latin typeface="Arial"/>
                <a:cs typeface="Arial"/>
              </a:rPr>
              <a:t> </a:t>
            </a:r>
            <a:r>
              <a:rPr sz="1600" spc="-55" dirty="0">
                <a:latin typeface="Arial"/>
                <a:cs typeface="Arial"/>
              </a:rPr>
              <a:t>возвращаются</a:t>
            </a:r>
            <a:r>
              <a:rPr sz="1600" spc="80" dirty="0">
                <a:latin typeface="Arial"/>
                <a:cs typeface="Arial"/>
              </a:rPr>
              <a:t> </a:t>
            </a:r>
            <a:r>
              <a:rPr sz="1600" spc="-50" dirty="0">
                <a:latin typeface="Arial"/>
                <a:cs typeface="Arial"/>
              </a:rPr>
              <a:t>оператором</a:t>
            </a:r>
            <a:endParaRPr sz="1600">
              <a:latin typeface="Arial"/>
              <a:cs typeface="Arial"/>
            </a:endParaRPr>
          </a:p>
          <a:p>
            <a:pPr marL="372110" fontAlgn="auto">
              <a:spcBef>
                <a:spcPts val="5"/>
              </a:spcBef>
              <a:spcAft>
                <a:spcPts val="0"/>
              </a:spcAft>
              <a:defRPr/>
            </a:pPr>
            <a:r>
              <a:rPr sz="1600" spc="-45" dirty="0">
                <a:latin typeface="Arial"/>
                <a:cs typeface="Arial"/>
              </a:rPr>
              <a:t>участнику)</a:t>
            </a:r>
            <a:endParaRPr sz="1600">
              <a:latin typeface="Arial"/>
              <a:cs typeface="Arial"/>
            </a:endParaRPr>
          </a:p>
          <a:p>
            <a:pPr marL="372110" indent="-359410" fontAlgn="auto">
              <a:spcBef>
                <a:spcPts val="600"/>
              </a:spcBef>
              <a:spcAft>
                <a:spcPts val="0"/>
              </a:spcAft>
              <a:buClr>
                <a:srgbClr val="006284"/>
              </a:buClr>
              <a:buFont typeface="DejaVu Sans"/>
              <a:buChar char="➢"/>
              <a:tabLst>
                <a:tab pos="372110" algn="l"/>
                <a:tab pos="372745" algn="l"/>
              </a:tabLst>
              <a:defRPr/>
            </a:pPr>
            <a:r>
              <a:rPr sz="1600" spc="-50" dirty="0">
                <a:latin typeface="Arial"/>
                <a:cs typeface="Arial"/>
              </a:rPr>
              <a:t>Участник </a:t>
            </a:r>
            <a:r>
              <a:rPr sz="1600" spc="-45" dirty="0">
                <a:latin typeface="Arial"/>
                <a:cs typeface="Arial"/>
              </a:rPr>
              <a:t>вправе свою заявку </a:t>
            </a:r>
            <a:r>
              <a:rPr sz="1600" spc="-25" dirty="0">
                <a:latin typeface="Arial"/>
                <a:cs typeface="Arial"/>
              </a:rPr>
              <a:t>до </a:t>
            </a:r>
            <a:r>
              <a:rPr sz="1600" spc="-55" dirty="0">
                <a:latin typeface="Arial"/>
                <a:cs typeface="Arial"/>
              </a:rPr>
              <a:t>истечения </a:t>
            </a:r>
            <a:r>
              <a:rPr sz="1600" spc="-35" dirty="0">
                <a:latin typeface="Arial"/>
                <a:cs typeface="Arial"/>
              </a:rPr>
              <a:t>срока </a:t>
            </a:r>
            <a:r>
              <a:rPr sz="1600" spc="-60" dirty="0">
                <a:latin typeface="Arial"/>
                <a:cs typeface="Arial"/>
              </a:rPr>
              <a:t>подачи</a:t>
            </a:r>
            <a:r>
              <a:rPr sz="1600" spc="-215" dirty="0">
                <a:latin typeface="Arial"/>
                <a:cs typeface="Arial"/>
              </a:rPr>
              <a:t> </a:t>
            </a:r>
            <a:r>
              <a:rPr sz="1600" spc="-50" dirty="0">
                <a:latin typeface="Arial"/>
                <a:cs typeface="Arial"/>
              </a:rPr>
              <a:t>заявок</a:t>
            </a:r>
            <a:endParaRPr sz="1600">
              <a:latin typeface="Arial"/>
              <a:cs typeface="Arial"/>
            </a:endParaRPr>
          </a:p>
        </p:txBody>
      </p:sp>
      <p:graphicFrame>
        <p:nvGraphicFramePr>
          <p:cNvPr id="5" name="object 5"/>
          <p:cNvGraphicFramePr>
            <a:graphicFrameLocks noGrp="1"/>
          </p:cNvGraphicFramePr>
          <p:nvPr/>
        </p:nvGraphicFramePr>
        <p:xfrm>
          <a:off x="463550" y="3775075"/>
          <a:ext cx="9753600" cy="3205163"/>
        </p:xfrm>
        <a:graphic>
          <a:graphicData uri="http://schemas.openxmlformats.org/drawingml/2006/table">
            <a:tbl>
              <a:tblPr/>
              <a:tblGrid>
                <a:gridCol w="4876800"/>
                <a:gridCol w="4876800"/>
              </a:tblGrid>
              <a:tr h="388938">
                <a:tc>
                  <a:txBody>
                    <a:bodyPr/>
                    <a:lstStyle/>
                    <a:p>
                      <a:pPr marL="1020763" marR="0" lvl="0" indent="0" algn="l" defTabSz="914400" rtl="0" eaLnBrk="1" fontAlgn="base" latinLnBrk="0" hangingPunct="1">
                        <a:lnSpc>
                          <a:spcPts val="1888"/>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Возврат заявки оператором</a:t>
                      </a:r>
                      <a:endParaRPr kumimoji="0" lang="ru-RU" sz="1600" b="0" i="0" u="none" strike="noStrike" cap="none" normalizeH="0" baseline="0" smtClean="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4B3D6"/>
                    </a:solidFill>
                  </a:tcPr>
                </a:tc>
                <a:tc>
                  <a:txBody>
                    <a:bodyPr/>
                    <a:lstStyle/>
                    <a:p>
                      <a:pPr marL="866775" marR="0" lvl="0" indent="0" algn="l" defTabSz="914400" rtl="0" eaLnBrk="1" fontAlgn="base" latinLnBrk="0" hangingPunct="1">
                        <a:lnSpc>
                          <a:spcPts val="1888"/>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Отклонение заявки комиссией</a:t>
                      </a:r>
                      <a:endParaRPr kumimoji="0" lang="ru-RU" sz="1600" b="0" i="0" u="none" strike="noStrike" cap="none" normalizeH="0" baseline="0" smtClean="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4B3D6"/>
                    </a:solidFill>
                  </a:tcPr>
                </a:tc>
              </a:tr>
              <a:tr h="2816225">
                <a:tc>
                  <a:txBody>
                    <a:bodyPr/>
                    <a:lstStyle/>
                    <a:p>
                      <a:pPr marL="74613" marR="0" lvl="0" indent="342900" algn="l" defTabSz="914400" rtl="0" eaLnBrk="1" fontAlgn="base" latinLnBrk="0" hangingPunct="1">
                        <a:lnSpc>
                          <a:spcPts val="1925"/>
                        </a:lnSpc>
                        <a:spcBef>
                          <a:spcPts val="25"/>
                        </a:spcBef>
                        <a:spcAft>
                          <a:spcPct val="0"/>
                        </a:spcAft>
                        <a:buClrTx/>
                        <a:buSzTx/>
                        <a:buFontTx/>
                        <a:buAutoNum type="arabicParenR"/>
                        <a:tabLst>
                          <a:tab pos="727075" algn="l"/>
                          <a:tab pos="728663" algn="l"/>
                          <a:tab pos="1800225" algn="l"/>
                          <a:tab pos="2092325" algn="l"/>
                          <a:tab pos="2333625" algn="l"/>
                          <a:tab pos="2714625" algn="l"/>
                          <a:tab pos="3241675" algn="l"/>
                          <a:tab pos="4065588" algn="l"/>
                        </a:tabLst>
                      </a:pPr>
                      <a:r>
                        <a:rPr kumimoji="0" lang="ru-RU" sz="1600" b="0" i="0" u="none" strike="noStrike" cap="none" normalizeH="0" baseline="0" smtClean="0">
                          <a:ln>
                            <a:noFill/>
                          </a:ln>
                          <a:solidFill>
                            <a:schemeClr val="tx1"/>
                          </a:solidFill>
                          <a:effectLst/>
                          <a:latin typeface="Arial" charset="0"/>
                          <a:cs typeface="Arial" charset="0"/>
                        </a:rPr>
                        <a:t>нарушена	ч.	6	ст.	24.1	(заявки	должны  быть подписаны усиленной ЭП)</a:t>
                      </a:r>
                    </a:p>
                    <a:p>
                      <a:pPr marL="74613" marR="0" lvl="0" indent="342900" algn="l" defTabSz="914400" rtl="0" eaLnBrk="1" fontAlgn="base" latinLnBrk="0" hangingPunct="1">
                        <a:lnSpc>
                          <a:spcPts val="1925"/>
                        </a:lnSpc>
                        <a:spcBef>
                          <a:spcPct val="0"/>
                        </a:spcBef>
                        <a:spcAft>
                          <a:spcPct val="0"/>
                        </a:spcAft>
                        <a:buClrTx/>
                        <a:buSzTx/>
                        <a:buFontTx/>
                        <a:buAutoNum type="arabicParenR"/>
                        <a:tabLst>
                          <a:tab pos="727075" algn="l"/>
                          <a:tab pos="728663" algn="l"/>
                          <a:tab pos="1800225" algn="l"/>
                          <a:tab pos="2092325" algn="l"/>
                          <a:tab pos="2333625" algn="l"/>
                          <a:tab pos="2714625" algn="l"/>
                          <a:tab pos="3241675" algn="l"/>
                          <a:tab pos="4065588" algn="l"/>
                        </a:tabLst>
                      </a:pPr>
                      <a:r>
                        <a:rPr kumimoji="0" lang="ru-RU" sz="1600" b="0" i="0" u="none" strike="noStrike" cap="none" normalizeH="0" baseline="0" smtClean="0">
                          <a:ln>
                            <a:noFill/>
                          </a:ln>
                          <a:solidFill>
                            <a:schemeClr val="tx1"/>
                          </a:solidFill>
                          <a:effectLst/>
                          <a:latin typeface="Arial" charset="0"/>
                          <a:cs typeface="Arial" charset="0"/>
                        </a:rPr>
                        <a:t>подачи 2-х и более заявок при условии, что  поданные ранее заявки не отозваны</a:t>
                      </a:r>
                    </a:p>
                    <a:p>
                      <a:pPr marL="74613" marR="0" lvl="0" indent="342900" algn="l" defTabSz="914400" rtl="0" eaLnBrk="1" fontAlgn="base" latinLnBrk="0" hangingPunct="1">
                        <a:lnSpc>
                          <a:spcPts val="1850"/>
                        </a:lnSpc>
                        <a:spcBef>
                          <a:spcPct val="0"/>
                        </a:spcBef>
                        <a:spcAft>
                          <a:spcPct val="0"/>
                        </a:spcAft>
                        <a:buClrTx/>
                        <a:buSzTx/>
                        <a:buFontTx/>
                        <a:buAutoNum type="arabicParenR"/>
                        <a:tabLst>
                          <a:tab pos="727075" algn="l"/>
                          <a:tab pos="728663" algn="l"/>
                          <a:tab pos="1800225" algn="l"/>
                          <a:tab pos="2092325" algn="l"/>
                          <a:tab pos="2333625" algn="l"/>
                          <a:tab pos="2714625" algn="l"/>
                          <a:tab pos="3241675" algn="l"/>
                          <a:tab pos="4065588" algn="l"/>
                        </a:tabLst>
                      </a:pPr>
                      <a:r>
                        <a:rPr kumimoji="0" lang="ru-RU" sz="1600" b="0" i="0" u="none" strike="noStrike" cap="none" normalizeH="0" baseline="0" smtClean="0">
                          <a:ln>
                            <a:noFill/>
                          </a:ln>
                          <a:solidFill>
                            <a:schemeClr val="tx1"/>
                          </a:solidFill>
                          <a:effectLst/>
                          <a:latin typeface="Arial" charset="0"/>
                          <a:cs typeface="Arial" charset="0"/>
                        </a:rPr>
                        <a:t>заявка опоздала</a:t>
                      </a:r>
                    </a:p>
                    <a:p>
                      <a:pPr marL="74613" marR="0" lvl="0" indent="342900" algn="just" defTabSz="914400" rtl="0" eaLnBrk="1" fontAlgn="base" latinLnBrk="0" hangingPunct="1">
                        <a:lnSpc>
                          <a:spcPct val="100000"/>
                        </a:lnSpc>
                        <a:spcBef>
                          <a:spcPct val="0"/>
                        </a:spcBef>
                        <a:spcAft>
                          <a:spcPct val="0"/>
                        </a:spcAft>
                        <a:buClrTx/>
                        <a:buSzTx/>
                        <a:buFontTx/>
                        <a:buAutoNum type="arabicParenR"/>
                        <a:tabLst>
                          <a:tab pos="727075" algn="l"/>
                          <a:tab pos="728663" algn="l"/>
                          <a:tab pos="1800225" algn="l"/>
                          <a:tab pos="2092325" algn="l"/>
                          <a:tab pos="2333625" algn="l"/>
                          <a:tab pos="2714625" algn="l"/>
                          <a:tab pos="3241675" algn="l"/>
                          <a:tab pos="4065588" algn="l"/>
                        </a:tabLst>
                      </a:pPr>
                      <a:r>
                        <a:rPr kumimoji="0" lang="ru-RU" sz="1600" b="0" i="0" u="none" strike="noStrike" cap="none" normalizeH="0" baseline="0" smtClean="0">
                          <a:ln>
                            <a:noFill/>
                          </a:ln>
                          <a:solidFill>
                            <a:schemeClr val="tx1"/>
                          </a:solidFill>
                          <a:effectLst/>
                          <a:latin typeface="Arial" charset="0"/>
                          <a:cs typeface="Arial" charset="0"/>
                        </a:rPr>
                        <a:t>участник опоздал (не вправе подавать  заявки за 3 месяца до окончания срока своей  регистрации в ЕИС)</a:t>
                      </a:r>
                    </a:p>
                    <a:p>
                      <a:pPr marL="74613" marR="0" lvl="0" indent="342900" algn="l" defTabSz="914400" rtl="0" eaLnBrk="1" fontAlgn="base" latinLnBrk="0" hangingPunct="1">
                        <a:lnSpc>
                          <a:spcPct val="100000"/>
                        </a:lnSpc>
                        <a:spcBef>
                          <a:spcPct val="0"/>
                        </a:spcBef>
                        <a:spcAft>
                          <a:spcPct val="0"/>
                        </a:spcAft>
                        <a:buClrTx/>
                        <a:buSzTx/>
                        <a:buFontTx/>
                        <a:buAutoNum type="arabicParenR"/>
                        <a:tabLst>
                          <a:tab pos="727075" algn="l"/>
                          <a:tab pos="728663" algn="l"/>
                          <a:tab pos="1800225" algn="l"/>
                          <a:tab pos="2092325" algn="l"/>
                          <a:tab pos="2333625" algn="l"/>
                          <a:tab pos="2714625" algn="l"/>
                          <a:tab pos="3241675" algn="l"/>
                          <a:tab pos="4065588" algn="l"/>
                        </a:tabLst>
                      </a:pPr>
                      <a:r>
                        <a:rPr kumimoji="0" lang="ru-RU" sz="1600" b="0" i="0" u="none" strike="noStrike" cap="none" normalizeH="0" baseline="0" smtClean="0">
                          <a:ln>
                            <a:noFill/>
                          </a:ln>
                          <a:solidFill>
                            <a:schemeClr val="tx1"/>
                          </a:solidFill>
                          <a:effectLst/>
                          <a:latin typeface="Arial" charset="0"/>
                          <a:cs typeface="Arial" charset="0"/>
                        </a:rPr>
                        <a:t>заявка	без	цены	или	цена	превышает  НМЦК или равна 0</a:t>
                      </a:r>
                    </a:p>
                    <a:p>
                      <a:pPr marL="74613" marR="0" lvl="0" indent="342900" algn="l" defTabSz="914400" rtl="0" eaLnBrk="1" fontAlgn="base" latinLnBrk="0" hangingPunct="1">
                        <a:lnSpc>
                          <a:spcPct val="100000"/>
                        </a:lnSpc>
                        <a:spcBef>
                          <a:spcPct val="0"/>
                        </a:spcBef>
                        <a:spcAft>
                          <a:spcPct val="0"/>
                        </a:spcAft>
                        <a:buClrTx/>
                        <a:buSzTx/>
                        <a:buFontTx/>
                        <a:buAutoNum type="arabicParenR"/>
                        <a:tabLst>
                          <a:tab pos="727075" algn="l"/>
                          <a:tab pos="728663" algn="l"/>
                          <a:tab pos="1800225" algn="l"/>
                          <a:tab pos="2092325" algn="l"/>
                          <a:tab pos="2333625" algn="l"/>
                          <a:tab pos="2714625" algn="l"/>
                          <a:tab pos="3241675" algn="l"/>
                          <a:tab pos="4065588" algn="l"/>
                        </a:tabLst>
                      </a:pPr>
                      <a:r>
                        <a:rPr kumimoji="0" lang="ru-RU" sz="1600" b="0" i="0" u="none" strike="noStrike" cap="none" normalizeH="0" baseline="0" smtClean="0">
                          <a:ln>
                            <a:noFill/>
                          </a:ln>
                          <a:solidFill>
                            <a:schemeClr val="tx1"/>
                          </a:solidFill>
                          <a:effectLst/>
                          <a:latin typeface="Arial" charset="0"/>
                          <a:cs typeface="Arial" charset="0"/>
                        </a:rPr>
                        <a:t>наличия сведений в РНП</a:t>
                      </a:r>
                    </a:p>
                  </a:txBody>
                  <a:tcPr marL="0" marR="0" marT="381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7E8"/>
                    </a:solidFill>
                  </a:tcPr>
                </a:tc>
                <a:tc>
                  <a:txBody>
                    <a:bodyPr/>
                    <a:lstStyle/>
                    <a:p>
                      <a:pPr marL="74613" marR="0" lvl="0" indent="342900" algn="just" defTabSz="914400" rtl="0" eaLnBrk="1" fontAlgn="base" latinLnBrk="0" hangingPunct="1">
                        <a:lnSpc>
                          <a:spcPts val="1925"/>
                        </a:lnSpc>
                        <a:spcBef>
                          <a:spcPts val="25"/>
                        </a:spcBef>
                        <a:spcAft>
                          <a:spcPct val="0"/>
                        </a:spcAft>
                        <a:buClrTx/>
                        <a:buSzTx/>
                        <a:buFontTx/>
                        <a:buAutoNum type="arabicParenR"/>
                        <a:tabLst>
                          <a:tab pos="750888" algn="l"/>
                        </a:tabLst>
                      </a:pPr>
                      <a:r>
                        <a:rPr kumimoji="0" lang="ru-RU" sz="1600" b="1" i="0" u="none" strike="noStrike" cap="none" normalizeH="0" baseline="0" smtClean="0">
                          <a:ln>
                            <a:noFill/>
                          </a:ln>
                          <a:solidFill>
                            <a:schemeClr val="tx1"/>
                          </a:solidFill>
                          <a:effectLst/>
                          <a:latin typeface="Arial" charset="0"/>
                          <a:cs typeface="Arial" charset="0"/>
                        </a:rPr>
                        <a:t>непредоставления </a:t>
                      </a:r>
                      <a:r>
                        <a:rPr kumimoji="0" lang="ru-RU" sz="1600" b="0" i="0" u="none" strike="noStrike" cap="none" normalizeH="0" baseline="0" smtClean="0">
                          <a:ln>
                            <a:noFill/>
                          </a:ln>
                          <a:solidFill>
                            <a:schemeClr val="tx1"/>
                          </a:solidFill>
                          <a:effectLst/>
                          <a:latin typeface="Arial" charset="0"/>
                          <a:cs typeface="Arial" charset="0"/>
                        </a:rPr>
                        <a:t>документов и (или)  информации, которая должна быть в заявке, или  предоставления </a:t>
                      </a:r>
                      <a:r>
                        <a:rPr kumimoji="0" lang="ru-RU" sz="1600" b="1" i="0" u="none" strike="noStrike" cap="none" normalizeH="0" baseline="0" smtClean="0">
                          <a:ln>
                            <a:noFill/>
                          </a:ln>
                          <a:solidFill>
                            <a:schemeClr val="tx1"/>
                          </a:solidFill>
                          <a:effectLst/>
                          <a:latin typeface="Arial" charset="0"/>
                          <a:cs typeface="Arial" charset="0"/>
                        </a:rPr>
                        <a:t>недостоверной </a:t>
                      </a:r>
                      <a:r>
                        <a:rPr kumimoji="0" lang="ru-RU" sz="1600" b="0" i="0" u="none" strike="noStrike" cap="none" normalizeH="0" baseline="0" smtClean="0">
                          <a:ln>
                            <a:noFill/>
                          </a:ln>
                          <a:solidFill>
                            <a:schemeClr val="tx1"/>
                          </a:solidFill>
                          <a:effectLst/>
                          <a:latin typeface="Arial" charset="0"/>
                          <a:cs typeface="Arial" charset="0"/>
                        </a:rPr>
                        <a:t>информации,  за исключением информации и электронных  документов соответствии нац. режиму</a:t>
                      </a:r>
                    </a:p>
                    <a:p>
                      <a:pPr marL="74613" marR="0" lvl="0" indent="342900" algn="just" defTabSz="914400" rtl="0" eaLnBrk="1" fontAlgn="base" latinLnBrk="0" hangingPunct="1">
                        <a:lnSpc>
                          <a:spcPts val="1925"/>
                        </a:lnSpc>
                        <a:spcBef>
                          <a:spcPct val="0"/>
                        </a:spcBef>
                        <a:spcAft>
                          <a:spcPct val="0"/>
                        </a:spcAft>
                        <a:buClrTx/>
                        <a:buSzTx/>
                        <a:buFontTx/>
                        <a:buAutoNum type="arabicParenR"/>
                        <a:tabLst>
                          <a:tab pos="750888" algn="l"/>
                        </a:tabLst>
                      </a:pPr>
                      <a:r>
                        <a:rPr kumimoji="0" lang="ru-RU" sz="1600" b="0" i="0" u="none" strike="noStrike" cap="none" normalizeH="0" baseline="0" smtClean="0">
                          <a:ln>
                            <a:noFill/>
                          </a:ln>
                          <a:solidFill>
                            <a:schemeClr val="tx1"/>
                          </a:solidFill>
                          <a:effectLst/>
                          <a:latin typeface="Arial" charset="0"/>
                          <a:cs typeface="Arial" charset="0"/>
                        </a:rPr>
                        <a:t>несоответствия информации в заявке  требованиям извещения</a:t>
                      </a:r>
                    </a:p>
                  </a:txBody>
                  <a:tcPr marL="0" marR="0" marT="381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7E8"/>
                    </a:solidFill>
                  </a:tcPr>
                </a:tc>
              </a:tr>
            </a:tbl>
          </a:graphicData>
        </a:graphic>
      </p:graphicFrame>
      <p:sp>
        <p:nvSpPr>
          <p:cNvPr id="35855" name="object 7"/>
          <p:cNvSpPr>
            <a:spLocks noGrp="1"/>
          </p:cNvSpPr>
          <p:nvPr>
            <p:ph type="sldNum" sz="quarter" idx="12"/>
          </p:nvPr>
        </p:nvSpPr>
        <p:spPr bwMode="auto">
          <a:noFill/>
          <a:ln>
            <a:miter lim="800000"/>
            <a:headEnd/>
            <a:tailEnd/>
          </a:ln>
        </p:spPr>
        <p:txBody>
          <a:bodyPr/>
          <a:lstStyle/>
          <a:p>
            <a:pPr marL="25400"/>
            <a:fld id="{D941F205-66EE-4468-984F-6BE7F6749CF8}" type="slidenum">
              <a:rPr lang="ru-RU" smtClean="0"/>
              <a:pPr marL="25400"/>
              <a:t>29</a:t>
            </a:fld>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 name="object 2"/>
          <p:cNvSpPr txBox="1">
            <a:spLocks noChangeArrowheads="1"/>
          </p:cNvSpPr>
          <p:nvPr/>
        </p:nvSpPr>
        <p:spPr bwMode="auto">
          <a:xfrm>
            <a:off x="1752600" y="325438"/>
            <a:ext cx="7035800" cy="1031875"/>
          </a:xfrm>
          <a:prstGeom prst="rect">
            <a:avLst/>
          </a:prstGeom>
          <a:noFill/>
          <a:ln w="9525">
            <a:noFill/>
            <a:miter lim="800000"/>
            <a:headEnd/>
            <a:tailEnd/>
          </a:ln>
        </p:spPr>
        <p:txBody>
          <a:bodyPr lIns="0" tIns="12700" rIns="0" bIns="0">
            <a:spAutoFit/>
          </a:bodyPr>
          <a:lstStyle/>
          <a:p>
            <a:pPr marL="12700" algn="ctr">
              <a:spcBef>
                <a:spcPts val="100"/>
              </a:spcBef>
            </a:pPr>
            <a:r>
              <a:rPr lang="ru-RU" sz="3300" b="1">
                <a:solidFill>
                  <a:srgbClr val="C00000"/>
                </a:solidFill>
              </a:rPr>
              <a:t>* </a:t>
            </a:r>
            <a:r>
              <a:rPr lang="ru-RU" sz="3300" b="1">
                <a:solidFill>
                  <a:srgbClr val="006284"/>
                </a:solidFill>
              </a:rPr>
              <a:t>БАНКОВСКИЕ ГАРАНТИИ (ст. 45  Закона 44-ФЗ)</a:t>
            </a:r>
            <a:endParaRPr lang="ru-RU" sz="3300"/>
          </a:p>
        </p:txBody>
      </p:sp>
      <p:sp>
        <p:nvSpPr>
          <p:cNvPr id="9218" name="object 4"/>
          <p:cNvSpPr txBox="1">
            <a:spLocks noChangeArrowheads="1"/>
          </p:cNvSpPr>
          <p:nvPr/>
        </p:nvSpPr>
        <p:spPr bwMode="auto">
          <a:xfrm>
            <a:off x="9961563" y="7148513"/>
            <a:ext cx="150812" cy="223837"/>
          </a:xfrm>
          <a:prstGeom prst="rect">
            <a:avLst/>
          </a:prstGeom>
          <a:noFill/>
          <a:ln w="9525">
            <a:noFill/>
            <a:miter lim="800000"/>
            <a:headEnd/>
            <a:tailEnd/>
          </a:ln>
        </p:spPr>
        <p:txBody>
          <a:bodyPr lIns="0" tIns="0" rIns="0" bIns="0">
            <a:spAutoFit/>
          </a:bodyPr>
          <a:lstStyle/>
          <a:p>
            <a:pPr marL="25400">
              <a:lnSpc>
                <a:spcPts val="1650"/>
              </a:lnSpc>
            </a:pPr>
            <a:fld id="{EE6B2D99-B722-4DDF-930F-2D5120C5BFDD}" type="slidenum">
              <a:rPr lang="ru-RU" sz="1400" b="1">
                <a:solidFill>
                  <a:srgbClr val="FFFFFF"/>
                </a:solidFill>
              </a:rPr>
              <a:pPr marL="25400">
                <a:lnSpc>
                  <a:spcPts val="1650"/>
                </a:lnSpc>
              </a:pPr>
              <a:t>3</a:t>
            </a:fld>
            <a:endParaRPr lang="ru-RU" sz="1400"/>
          </a:p>
        </p:txBody>
      </p:sp>
      <p:graphicFrame>
        <p:nvGraphicFramePr>
          <p:cNvPr id="3" name="object 3"/>
          <p:cNvGraphicFramePr>
            <a:graphicFrameLocks noGrp="1"/>
          </p:cNvGraphicFramePr>
          <p:nvPr/>
        </p:nvGraphicFramePr>
        <p:xfrm>
          <a:off x="503238" y="1641475"/>
          <a:ext cx="9753600" cy="5135563"/>
        </p:xfrm>
        <a:graphic>
          <a:graphicData uri="http://schemas.openxmlformats.org/drawingml/2006/table">
            <a:tbl>
              <a:tblPr/>
              <a:tblGrid>
                <a:gridCol w="4876800"/>
                <a:gridCol w="4876800"/>
              </a:tblGrid>
              <a:tr h="365125">
                <a:tc>
                  <a:txBody>
                    <a:bodyPr/>
                    <a:lstStyle/>
                    <a:p>
                      <a:pPr marL="11113" marR="0" lvl="0" indent="0" algn="ctr"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dirty="0" smtClean="0">
                          <a:ln>
                            <a:noFill/>
                          </a:ln>
                          <a:solidFill>
                            <a:srgbClr val="FFFFFF"/>
                          </a:solidFill>
                          <a:effectLst/>
                          <a:latin typeface="Arial" charset="0"/>
                          <a:cs typeface="Arial" charset="0"/>
                        </a:rPr>
                        <a:t>до 01.06.2018</a:t>
                      </a:r>
                      <a:endParaRPr kumimoji="0" lang="ru-RU" sz="1800" b="0" i="0" u="none" strike="noStrike" cap="none" normalizeH="0" baseline="0" dirty="0" smtClean="0">
                        <a:ln>
                          <a:noFill/>
                        </a:ln>
                        <a:solidFill>
                          <a:schemeClr val="tx1"/>
                        </a:solidFill>
                        <a:effectLst/>
                        <a:latin typeface="Arial" charset="0"/>
                        <a:cs typeface="Arial" charset="0"/>
                      </a:endParaRPr>
                    </a:p>
                  </a:txBody>
                  <a:tcPr marL="0" marR="0" marT="31114"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C"/>
                    </a:solidFill>
                  </a:tcPr>
                </a:tc>
                <a:tc>
                  <a:txBody>
                    <a:bodyPr/>
                    <a:lstStyle/>
                    <a:p>
                      <a:pPr marL="12700" marR="0" lvl="0" indent="0" algn="ctr"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с 01.06.2018</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1114"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C"/>
                    </a:solidFill>
                  </a:tcPr>
                </a:tc>
              </a:tr>
              <a:tr h="365125">
                <a:tc gridSpan="2">
                  <a:txBody>
                    <a:bodyPr/>
                    <a:lstStyle/>
                    <a:p>
                      <a:pPr marL="12700" marR="0" lvl="0" indent="0" algn="ctr" defTabSz="914400" rtl="0" eaLnBrk="1" fontAlgn="base" latinLnBrk="0" hangingPunct="1">
                        <a:lnSpc>
                          <a:spcPct val="100000"/>
                        </a:lnSpc>
                        <a:spcBef>
                          <a:spcPts val="238"/>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Заказчики принимают:</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048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5D9F0"/>
                    </a:solidFill>
                  </a:tcPr>
                </a:tc>
                <a:tc hMerge="1">
                  <a:txBody>
                    <a:bodyPr/>
                    <a:lstStyle/>
                    <a:p>
                      <a:endParaRPr lang="ru-RU"/>
                    </a:p>
                  </a:txBody>
                  <a:tcPr/>
                </a:tc>
              </a:tr>
              <a:tr h="1736725">
                <a:tc>
                  <a:txBody>
                    <a:bodyPr/>
                    <a:lstStyle/>
                    <a:p>
                      <a:pPr marL="96838" marR="0" lvl="0" indent="0" algn="just" defTabSz="914400" rtl="0" eaLnBrk="1" fontAlgn="base" latinLnBrk="0" hangingPunct="1">
                        <a:lnSpc>
                          <a:spcPct val="100000"/>
                        </a:lnSpc>
                        <a:spcBef>
                          <a:spcPts val="250"/>
                        </a:spcBef>
                        <a:spcAft>
                          <a:spcPct val="0"/>
                        </a:spcAft>
                        <a:buClrTx/>
                        <a:buSzTx/>
                        <a:buFontTx/>
                        <a:buNone/>
                        <a:tabLst/>
                      </a:pPr>
                      <a:r>
                        <a:rPr kumimoji="0" lang="ru-RU" sz="1800" b="0" i="0" u="none" strike="noStrike" cap="none" normalizeH="0" baseline="0" smtClean="0">
                          <a:ln>
                            <a:noFill/>
                          </a:ln>
                          <a:solidFill>
                            <a:schemeClr val="tx1"/>
                          </a:solidFill>
                          <a:effectLst/>
                          <a:latin typeface="Trebuchet MS" pitchFamily="34" charset="0"/>
                          <a:cs typeface="Arial" charset="0"/>
                        </a:rPr>
                        <a:t>Банковские гарантии, выданные банками,  включенными в предусмотренный статьей 74.1  НК РФ перечень банков, отвечающих  установленным требованиям для принятия  банковских гарантий в целях  налогообложения.</a:t>
                      </a:r>
                    </a:p>
                  </a:txBody>
                  <a:tcPr marL="0" marR="0" marT="31114"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1F1F1"/>
                    </a:solidFill>
                  </a:tcPr>
                </a:tc>
                <a:tc>
                  <a:txBody>
                    <a:bodyPr/>
                    <a:lstStyle/>
                    <a:p>
                      <a:pPr marL="96838" marR="0" lvl="0" indent="0" algn="just" defTabSz="914400" rtl="0" eaLnBrk="1" fontAlgn="base" latinLnBrk="0" hangingPunct="1">
                        <a:lnSpc>
                          <a:spcPct val="100000"/>
                        </a:lnSpc>
                        <a:spcBef>
                          <a:spcPts val="250"/>
                        </a:spcBef>
                        <a:spcAft>
                          <a:spcPct val="0"/>
                        </a:spcAft>
                        <a:buClrTx/>
                        <a:buSzTx/>
                        <a:buFontTx/>
                        <a:buNone/>
                        <a:tabLst>
                          <a:tab pos="3405188" algn="l"/>
                        </a:tabLst>
                      </a:pPr>
                      <a:r>
                        <a:rPr kumimoji="0" lang="ru-RU" sz="1800" b="0" i="0" u="none" strike="noStrike" cap="none" normalizeH="0" baseline="0" smtClean="0">
                          <a:ln>
                            <a:noFill/>
                          </a:ln>
                          <a:solidFill>
                            <a:schemeClr val="tx1"/>
                          </a:solidFill>
                          <a:effectLst/>
                          <a:latin typeface="Trebuchet MS" pitchFamily="34" charset="0"/>
                          <a:cs typeface="Arial" charset="0"/>
                        </a:rPr>
                        <a:t>Банковские гарантии, выданные банками,  </a:t>
                      </a:r>
                      <a:r>
                        <a:rPr kumimoji="0" lang="ru-RU" sz="1800" b="1" i="0" u="none" strike="noStrike" cap="none" normalizeH="0" baseline="0" smtClean="0">
                          <a:ln>
                            <a:noFill/>
                          </a:ln>
                          <a:solidFill>
                            <a:schemeClr val="tx1"/>
                          </a:solidFill>
                          <a:effectLst/>
                          <a:latin typeface="Arial" charset="0"/>
                          <a:cs typeface="Arial" charset="0"/>
                        </a:rPr>
                        <a:t>соответствующие требованиям,  установленным Правительством Российской  Федерации.</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1114"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1F1F1"/>
                    </a:solidFill>
                  </a:tcPr>
                </a:tc>
              </a:tr>
              <a:tr h="1189038">
                <a:tc>
                  <a:txBody>
                    <a:bodyPr/>
                    <a:lstStyle/>
                    <a:p>
                      <a:pPr marL="96838" marR="0" lvl="0" indent="0" algn="l" defTabSz="914400" rtl="0" eaLnBrk="1" fontAlgn="base" latinLnBrk="0" hangingPunct="1">
                        <a:lnSpc>
                          <a:spcPct val="100000"/>
                        </a:lnSpc>
                        <a:spcBef>
                          <a:spcPts val="250"/>
                        </a:spcBef>
                        <a:spcAft>
                          <a:spcPct val="0"/>
                        </a:spcAft>
                        <a:buClrTx/>
                        <a:buSzTx/>
                        <a:buFontTx/>
                        <a:buNone/>
                        <a:tabLst/>
                      </a:pPr>
                      <a:r>
                        <a:rPr kumimoji="0" lang="ru-RU" sz="1800" b="0" i="0" u="none" strike="noStrike" cap="none" normalizeH="0" baseline="0" smtClean="0">
                          <a:ln>
                            <a:noFill/>
                          </a:ln>
                          <a:solidFill>
                            <a:schemeClr val="tx1"/>
                          </a:solidFill>
                          <a:effectLst/>
                          <a:latin typeface="Trebuchet MS" pitchFamily="34" charset="0"/>
                          <a:cs typeface="Arial" charset="0"/>
                        </a:rPr>
                        <a:t>Перечень банков замещен на сайте Минфина</a:t>
                      </a:r>
                    </a:p>
                  </a:txBody>
                  <a:tcPr marL="0" marR="0" marT="3111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F1F1"/>
                    </a:solidFill>
                  </a:tcPr>
                </a:tc>
                <a:tc>
                  <a:txBody>
                    <a:bodyPr/>
                    <a:lstStyle/>
                    <a:p>
                      <a:pPr marL="96838" marR="0" lvl="0" indent="0" algn="l" defTabSz="914400" rtl="0" eaLnBrk="1" fontAlgn="base" latinLnBrk="0" hangingPunct="1">
                        <a:lnSpc>
                          <a:spcPct val="100000"/>
                        </a:lnSpc>
                        <a:spcBef>
                          <a:spcPts val="250"/>
                        </a:spcBef>
                        <a:spcAft>
                          <a:spcPct val="0"/>
                        </a:spcAft>
                        <a:buClrTx/>
                        <a:buSzTx/>
                        <a:buFontTx/>
                        <a:buNone/>
                        <a:tabLst/>
                      </a:pPr>
                      <a:r>
                        <a:rPr kumimoji="0" lang="ru-RU" sz="1800" b="0" i="0" u="none" strike="noStrike" cap="none" normalizeH="0" baseline="0" dirty="0" smtClean="0">
                          <a:ln>
                            <a:noFill/>
                          </a:ln>
                          <a:solidFill>
                            <a:schemeClr val="tx1"/>
                          </a:solidFill>
                          <a:effectLst/>
                          <a:latin typeface="Trebuchet MS" pitchFamily="34" charset="0"/>
                          <a:cs typeface="Arial" charset="0"/>
                        </a:rPr>
                        <a:t>Перечень банков размещен на сайте</a:t>
                      </a:r>
                    </a:p>
                    <a:p>
                      <a:pPr marL="96838"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rebuchet MS" pitchFamily="34" charset="0"/>
                          <a:cs typeface="Arial" charset="0"/>
                        </a:rPr>
                        <a:t>Минфина на основании данных, полученных от ЦБ РФ</a:t>
                      </a:r>
                    </a:p>
                  </a:txBody>
                  <a:tcPr marL="0" marR="0" marT="3111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F1F1"/>
                    </a:solidFill>
                  </a:tcPr>
                </a:tc>
              </a:tr>
              <a:tr h="365125">
                <a:tc>
                  <a:txBody>
                    <a:bodyPr/>
                    <a:lstStyle/>
                    <a:p>
                      <a:pPr marL="11113" marR="0" lvl="0" indent="0" algn="ctr"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до 01.07.2018</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1115"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C"/>
                    </a:solidFill>
                  </a:tcPr>
                </a:tc>
                <a:tc>
                  <a:txBody>
                    <a:bodyPr/>
                    <a:lstStyle/>
                    <a:p>
                      <a:pPr marL="12700" marR="0" lvl="0" indent="0" algn="ctr"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с 01.07.2018</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111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C"/>
                    </a:solidFill>
                  </a:tcPr>
                </a:tc>
              </a:tr>
              <a:tr h="365125">
                <a:tc gridSpan="2">
                  <a:txBody>
                    <a:bodyPr/>
                    <a:lstStyle/>
                    <a:p>
                      <a:pPr marL="9525" marR="0" lvl="0" indent="0" algn="ctr"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Реестр банковских гарантий:</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1750" marB="0"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5D9F0"/>
                    </a:solidFill>
                  </a:tcPr>
                </a:tc>
                <a:tc hMerge="1">
                  <a:txBody>
                    <a:bodyPr/>
                    <a:lstStyle/>
                    <a:p>
                      <a:endParaRPr lang="ru-RU"/>
                    </a:p>
                  </a:txBody>
                  <a:tcPr/>
                </a:tc>
              </a:tr>
              <a:tr h="749300">
                <a:tc>
                  <a:txBody>
                    <a:bodyPr/>
                    <a:lstStyle/>
                    <a:p>
                      <a:pPr marL="96838" marR="0" lvl="0" indent="0" algn="l"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размещается в ЕИС</a:t>
                      </a:r>
                    </a:p>
                    <a:p>
                      <a:pPr marL="96838" marR="0" lvl="0" indent="0" algn="l"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(в общем доступе)</a:t>
                      </a:r>
                      <a:endParaRPr kumimoji="0" lang="ru-RU" sz="1800" b="0" i="0" u="none" strike="noStrike" cap="none" normalizeH="0" baseline="0" smtClean="0">
                        <a:ln>
                          <a:noFill/>
                        </a:ln>
                        <a:solidFill>
                          <a:schemeClr val="tx1"/>
                        </a:solidFill>
                        <a:effectLst/>
                        <a:latin typeface="Trebuchet MS" pitchFamily="34" charset="0"/>
                        <a:cs typeface="Arial" charset="0"/>
                      </a:endParaRPr>
                    </a:p>
                  </a:txBody>
                  <a:tcPr marL="0" marR="0" marT="3175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1F1F1"/>
                    </a:solidFill>
                  </a:tcPr>
                </a:tc>
                <a:tc>
                  <a:txBody>
                    <a:bodyPr/>
                    <a:lstStyle/>
                    <a:p>
                      <a:pPr marL="96838" marR="0" lvl="0" indent="0" algn="l"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НЕ размещается </a:t>
                      </a:r>
                      <a:r>
                        <a:rPr kumimoji="0" lang="ru-RU" sz="1800" b="0" i="0" u="none" strike="noStrike" cap="none" normalizeH="0" baseline="0" smtClean="0">
                          <a:ln>
                            <a:noFill/>
                          </a:ln>
                          <a:solidFill>
                            <a:schemeClr val="tx1"/>
                          </a:solidFill>
                          <a:effectLst/>
                          <a:latin typeface="Trebuchet MS" pitchFamily="34" charset="0"/>
                          <a:cs typeface="Arial" charset="0"/>
                        </a:rPr>
                        <a:t>в ЕИС</a:t>
                      </a:r>
                    </a:p>
                    <a:p>
                      <a:pPr marL="96838" marR="0" lvl="0" indent="0" algn="l" defTabSz="914400" rtl="0" eaLnBrk="1" fontAlgn="base" latinLnBrk="0" hangingPunct="1">
                        <a:lnSpc>
                          <a:spcPct val="100000"/>
                        </a:lnSpc>
                        <a:spcBef>
                          <a:spcPts val="250"/>
                        </a:spcBef>
                        <a:spcAft>
                          <a:spcPct val="0"/>
                        </a:spcAft>
                        <a:buClrTx/>
                        <a:buSzTx/>
                        <a:buFontTx/>
                        <a:buNone/>
                        <a:tabLst/>
                      </a:pPr>
                      <a:r>
                        <a:rPr kumimoji="0" lang="ru-RU" sz="1800" b="0" i="0" u="none" strike="noStrike" cap="none" normalizeH="0" baseline="0" smtClean="0">
                          <a:ln>
                            <a:noFill/>
                          </a:ln>
                          <a:solidFill>
                            <a:schemeClr val="tx1"/>
                          </a:solidFill>
                          <a:effectLst/>
                          <a:latin typeface="Trebuchet MS" pitchFamily="34" charset="0"/>
                          <a:cs typeface="Arial" charset="0"/>
                        </a:rPr>
                        <a:t>(БГ можно проверить в личном кабинете)</a:t>
                      </a:r>
                    </a:p>
                  </a:txBody>
                  <a:tcPr marL="0" marR="0" marT="3175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1F1F1"/>
                    </a:solidFill>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36866"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1993900" y="373063"/>
            <a:ext cx="8288338" cy="939800"/>
          </a:xfrm>
        </p:spPr>
        <p:txBody>
          <a:bodyPr tIns="12700" rtlCol="0"/>
          <a:lstStyle/>
          <a:p>
            <a:pPr marL="12700" eaLnBrk="1" fontAlgn="auto" hangingPunct="1">
              <a:spcBef>
                <a:spcPts val="100"/>
              </a:spcBef>
              <a:spcAft>
                <a:spcPts val="0"/>
              </a:spcAft>
              <a:defRPr/>
            </a:pPr>
            <a:r>
              <a:rPr sz="3000" dirty="0">
                <a:solidFill>
                  <a:srgbClr val="006284"/>
                </a:solidFill>
              </a:rPr>
              <a:t>ПРИЗНАНИЕ </a:t>
            </a:r>
            <a:r>
              <a:rPr sz="3000" dirty="0"/>
              <a:t>ЗАПРОСА</a:t>
            </a:r>
            <a:r>
              <a:rPr sz="3000" spc="-65" dirty="0"/>
              <a:t> </a:t>
            </a:r>
            <a:r>
              <a:rPr sz="3000" spc="-5" dirty="0"/>
              <a:t>КОТИРОВОК</a:t>
            </a:r>
            <a:r>
              <a:rPr sz="3000"/>
              <a:t/>
            </a:r>
            <a:br>
              <a:rPr sz="3000"/>
            </a:br>
            <a:r>
              <a:rPr sz="3000" dirty="0"/>
              <a:t>в </a:t>
            </a:r>
            <a:r>
              <a:rPr sz="3000" spc="-10" dirty="0"/>
              <a:t>электронной </a:t>
            </a:r>
            <a:r>
              <a:rPr sz="3000" dirty="0"/>
              <a:t>форме</a:t>
            </a:r>
            <a:r>
              <a:rPr sz="3000" spc="80" dirty="0"/>
              <a:t> </a:t>
            </a:r>
            <a:r>
              <a:rPr sz="3000" spc="-5" dirty="0">
                <a:solidFill>
                  <a:srgbClr val="006284"/>
                </a:solidFill>
              </a:rPr>
              <a:t>НЕСОСТОЯВШИМСЯ</a:t>
            </a:r>
            <a:endParaRPr sz="3000"/>
          </a:p>
        </p:txBody>
      </p:sp>
      <p:sp>
        <p:nvSpPr>
          <p:cNvPr id="36868" name="object 6"/>
          <p:cNvSpPr>
            <a:spLocks/>
          </p:cNvSpPr>
          <p:nvPr/>
        </p:nvSpPr>
        <p:spPr bwMode="auto">
          <a:xfrm>
            <a:off x="615950" y="1574800"/>
            <a:ext cx="9463088" cy="2587625"/>
          </a:xfrm>
          <a:custGeom>
            <a:avLst/>
            <a:gdLst>
              <a:gd name="T0" fmla="*/ 5378297 w 9462770"/>
              <a:gd name="T1" fmla="*/ 1940687 h 2587625"/>
              <a:gd name="T2" fmla="*/ 4084421 w 9462770"/>
              <a:gd name="T3" fmla="*/ 1940687 h 2587625"/>
              <a:gd name="T4" fmla="*/ 4731359 w 9462770"/>
              <a:gd name="T5" fmla="*/ 2587625 h 2587625"/>
              <a:gd name="T6" fmla="*/ 5378297 w 9462770"/>
              <a:gd name="T7" fmla="*/ 1940687 h 2587625"/>
              <a:gd name="T8" fmla="*/ 5175986 w 9462770"/>
              <a:gd name="T9" fmla="*/ 1681352 h 2587625"/>
              <a:gd name="T10" fmla="*/ 4286859 w 9462770"/>
              <a:gd name="T11" fmla="*/ 1681352 h 2587625"/>
              <a:gd name="T12" fmla="*/ 4286859 w 9462770"/>
              <a:gd name="T13" fmla="*/ 1940687 h 2587625"/>
              <a:gd name="T14" fmla="*/ 5175986 w 9462770"/>
              <a:gd name="T15" fmla="*/ 1940687 h 2587625"/>
              <a:gd name="T16" fmla="*/ 5175986 w 9462770"/>
              <a:gd name="T17" fmla="*/ 1681352 h 2587625"/>
              <a:gd name="T18" fmla="*/ 9462744 w 9462770"/>
              <a:gd name="T19" fmla="*/ 0 h 2587625"/>
              <a:gd name="T20" fmla="*/ 0 w 9462770"/>
              <a:gd name="T21" fmla="*/ 0 h 2587625"/>
              <a:gd name="T22" fmla="*/ 0 w 9462770"/>
              <a:gd name="T23" fmla="*/ 1681352 h 2587625"/>
              <a:gd name="T24" fmla="*/ 9462744 w 9462770"/>
              <a:gd name="T25" fmla="*/ 1681352 h 2587625"/>
              <a:gd name="T26" fmla="*/ 9462744 w 9462770"/>
              <a:gd name="T27" fmla="*/ 0 h 25876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462770"/>
              <a:gd name="T43" fmla="*/ 0 h 2587625"/>
              <a:gd name="T44" fmla="*/ 9462770 w 9462770"/>
              <a:gd name="T45" fmla="*/ 2587625 h 25876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462770" h="2587625">
                <a:moveTo>
                  <a:pt x="5378297" y="1940687"/>
                </a:moveTo>
                <a:lnTo>
                  <a:pt x="4084421" y="1940687"/>
                </a:lnTo>
                <a:lnTo>
                  <a:pt x="4731359" y="2587625"/>
                </a:lnTo>
                <a:lnTo>
                  <a:pt x="5378297" y="1940687"/>
                </a:lnTo>
                <a:close/>
              </a:path>
              <a:path w="9462770" h="2587625">
                <a:moveTo>
                  <a:pt x="5175986" y="1681352"/>
                </a:moveTo>
                <a:lnTo>
                  <a:pt x="4286859" y="1681352"/>
                </a:lnTo>
                <a:lnTo>
                  <a:pt x="4286859" y="1940687"/>
                </a:lnTo>
                <a:lnTo>
                  <a:pt x="5175986" y="1940687"/>
                </a:lnTo>
                <a:lnTo>
                  <a:pt x="5175986" y="1681352"/>
                </a:lnTo>
                <a:close/>
              </a:path>
              <a:path w="9462770" h="2587625">
                <a:moveTo>
                  <a:pt x="9462744" y="0"/>
                </a:moveTo>
                <a:lnTo>
                  <a:pt x="0" y="0"/>
                </a:lnTo>
                <a:lnTo>
                  <a:pt x="0" y="1681352"/>
                </a:lnTo>
                <a:lnTo>
                  <a:pt x="9462744" y="1681352"/>
                </a:lnTo>
                <a:lnTo>
                  <a:pt x="9462744" y="0"/>
                </a:lnTo>
                <a:close/>
              </a:path>
            </a:pathLst>
          </a:custGeom>
          <a:solidFill>
            <a:srgbClr val="B8CDE4"/>
          </a:solidFill>
          <a:ln w="9525">
            <a:noFill/>
            <a:round/>
            <a:headEnd/>
            <a:tailEnd/>
          </a:ln>
        </p:spPr>
        <p:txBody>
          <a:bodyPr lIns="0" tIns="0" rIns="0" bIns="0"/>
          <a:lstStyle/>
          <a:p>
            <a:endParaRPr lang="ru-RU"/>
          </a:p>
        </p:txBody>
      </p:sp>
      <p:sp>
        <p:nvSpPr>
          <p:cNvPr id="36869" name="object 7"/>
          <p:cNvSpPr txBox="1">
            <a:spLocks noChangeArrowheads="1"/>
          </p:cNvSpPr>
          <p:nvPr/>
        </p:nvSpPr>
        <p:spPr bwMode="auto">
          <a:xfrm>
            <a:off x="603250" y="6130925"/>
            <a:ext cx="4603750" cy="857250"/>
          </a:xfrm>
          <a:prstGeom prst="rect">
            <a:avLst/>
          </a:prstGeom>
          <a:solidFill>
            <a:srgbClr val="D0D7E8">
              <a:alpha val="90195"/>
            </a:srgbClr>
          </a:solidFill>
          <a:ln w="9525">
            <a:noFill/>
            <a:miter lim="800000"/>
            <a:headEnd/>
            <a:tailEnd/>
          </a:ln>
        </p:spPr>
        <p:txBody>
          <a:bodyPr lIns="0" tIns="173355" rIns="0" bIns="0">
            <a:spAutoFit/>
          </a:bodyPr>
          <a:lstStyle/>
          <a:p>
            <a:pPr marL="1635125" indent="-922338">
              <a:lnSpc>
                <a:spcPts val="1938"/>
              </a:lnSpc>
              <a:spcBef>
                <a:spcPts val="1363"/>
              </a:spcBef>
            </a:pPr>
            <a:r>
              <a:rPr lang="ru-RU"/>
              <a:t>осуществление новой закупки  </a:t>
            </a:r>
            <a:r>
              <a:rPr lang="ru-RU">
                <a:solidFill>
                  <a:srgbClr val="006284"/>
                </a:solidFill>
              </a:rPr>
              <a:t>(ч. 2 ст. 82.6)</a:t>
            </a:r>
            <a:endParaRPr lang="ru-RU"/>
          </a:p>
        </p:txBody>
      </p:sp>
      <p:sp>
        <p:nvSpPr>
          <p:cNvPr id="36870" name="object 8"/>
          <p:cNvSpPr txBox="1">
            <a:spLocks noChangeArrowheads="1"/>
          </p:cNvSpPr>
          <p:nvPr/>
        </p:nvSpPr>
        <p:spPr bwMode="auto">
          <a:xfrm>
            <a:off x="5562600" y="6130925"/>
            <a:ext cx="4554538" cy="857250"/>
          </a:xfrm>
          <a:prstGeom prst="rect">
            <a:avLst/>
          </a:prstGeom>
          <a:solidFill>
            <a:srgbClr val="D0D7E8">
              <a:alpha val="90195"/>
            </a:srgbClr>
          </a:solidFill>
          <a:ln w="9525">
            <a:noFill/>
            <a:miter lim="800000"/>
            <a:headEnd/>
            <a:tailEnd/>
          </a:ln>
        </p:spPr>
        <p:txBody>
          <a:bodyPr lIns="0" tIns="49530" rIns="0" bIns="0">
            <a:spAutoFit/>
          </a:bodyPr>
          <a:lstStyle/>
          <a:p>
            <a:pPr marL="750888" algn="ctr">
              <a:lnSpc>
                <a:spcPts val="1938"/>
              </a:lnSpc>
              <a:spcBef>
                <a:spcPts val="388"/>
              </a:spcBef>
            </a:pPr>
            <a:r>
              <a:rPr lang="ru-RU"/>
              <a:t>контракт с единственным  поставщиком в соответствии</a:t>
            </a:r>
          </a:p>
          <a:p>
            <a:pPr marL="750888" algn="ctr">
              <a:lnSpc>
                <a:spcPts val="1925"/>
              </a:lnSpc>
            </a:pPr>
            <a:r>
              <a:rPr lang="ru-RU"/>
              <a:t>с п. 25.2 ч. 1 ст. 93 </a:t>
            </a:r>
            <a:r>
              <a:rPr lang="ru-RU">
                <a:solidFill>
                  <a:srgbClr val="006284"/>
                </a:solidFill>
              </a:rPr>
              <a:t>(ч. 3 ст. 82.6)</a:t>
            </a:r>
            <a:endParaRPr lang="ru-RU"/>
          </a:p>
        </p:txBody>
      </p:sp>
      <p:sp>
        <p:nvSpPr>
          <p:cNvPr id="9" name="object 9"/>
          <p:cNvSpPr txBox="1"/>
          <p:nvPr/>
        </p:nvSpPr>
        <p:spPr>
          <a:xfrm>
            <a:off x="585788" y="4149725"/>
            <a:ext cx="9488487" cy="603250"/>
          </a:xfrm>
          <a:prstGeom prst="rect">
            <a:avLst/>
          </a:prstGeom>
          <a:solidFill>
            <a:srgbClr val="D0D7E8">
              <a:alpha val="90194"/>
            </a:srgbClr>
          </a:solidFill>
        </p:spPr>
        <p:txBody>
          <a:bodyPr lIns="0" tIns="21590" rIns="0" bIns="0">
            <a:spAutoFit/>
          </a:bodyPr>
          <a:lstStyle/>
          <a:p>
            <a:pPr marL="12065" algn="ctr" fontAlgn="auto">
              <a:spcBef>
                <a:spcPts val="170"/>
              </a:spcBef>
              <a:spcAft>
                <a:spcPts val="0"/>
              </a:spcAft>
              <a:defRPr/>
            </a:pPr>
            <a:r>
              <a:rPr spc="-10" dirty="0">
                <a:latin typeface="Arial"/>
                <a:cs typeface="Arial"/>
              </a:rPr>
              <a:t>продление </a:t>
            </a:r>
            <a:r>
              <a:rPr spc="5" dirty="0">
                <a:latin typeface="Arial"/>
                <a:cs typeface="Arial"/>
              </a:rPr>
              <a:t>срока </a:t>
            </a:r>
            <a:r>
              <a:rPr spc="-15" dirty="0">
                <a:latin typeface="Arial"/>
                <a:cs typeface="Arial"/>
              </a:rPr>
              <a:t>подачи </a:t>
            </a:r>
            <a:r>
              <a:rPr spc="-10" dirty="0">
                <a:latin typeface="Arial"/>
                <a:cs typeface="Arial"/>
              </a:rPr>
              <a:t>заявок </a:t>
            </a:r>
            <a:r>
              <a:rPr spc="-5" dirty="0">
                <a:latin typeface="Arial"/>
                <a:cs typeface="Arial"/>
              </a:rPr>
              <a:t>на 4</a:t>
            </a:r>
            <a:r>
              <a:rPr spc="15" dirty="0">
                <a:latin typeface="Arial"/>
                <a:cs typeface="Arial"/>
              </a:rPr>
              <a:t> </a:t>
            </a:r>
            <a:r>
              <a:rPr spc="-10" dirty="0">
                <a:latin typeface="Arial"/>
                <a:cs typeface="Arial"/>
              </a:rPr>
              <a:t>рабочих</a:t>
            </a:r>
            <a:endParaRPr>
              <a:latin typeface="Arial"/>
              <a:cs typeface="Arial"/>
            </a:endParaRPr>
          </a:p>
          <a:p>
            <a:pPr marL="9525" algn="ctr" fontAlgn="auto">
              <a:spcBef>
                <a:spcPts val="0"/>
              </a:spcBef>
              <a:spcAft>
                <a:spcPts val="0"/>
              </a:spcAft>
              <a:defRPr/>
            </a:pPr>
            <a:r>
              <a:rPr i="1" spc="-5" dirty="0">
                <a:latin typeface="Arial"/>
                <a:cs typeface="Arial"/>
              </a:rPr>
              <a:t>(отклонённый участник </a:t>
            </a:r>
            <a:r>
              <a:rPr i="1" spc="-10" dirty="0">
                <a:latin typeface="Arial"/>
                <a:cs typeface="Arial"/>
              </a:rPr>
              <a:t>вправе подать заявку </a:t>
            </a:r>
            <a:r>
              <a:rPr i="1" spc="-5" dirty="0">
                <a:latin typeface="Arial"/>
                <a:cs typeface="Arial"/>
              </a:rPr>
              <a:t>после</a:t>
            </a:r>
            <a:r>
              <a:rPr i="1" spc="20" dirty="0">
                <a:latin typeface="Arial"/>
                <a:cs typeface="Arial"/>
              </a:rPr>
              <a:t> </a:t>
            </a:r>
            <a:r>
              <a:rPr i="1" spc="-5" dirty="0">
                <a:latin typeface="Arial"/>
                <a:cs typeface="Arial"/>
              </a:rPr>
              <a:t>продления)</a:t>
            </a:r>
            <a:endParaRPr>
              <a:latin typeface="Arial"/>
              <a:cs typeface="Arial"/>
            </a:endParaRPr>
          </a:p>
        </p:txBody>
      </p:sp>
      <p:sp>
        <p:nvSpPr>
          <p:cNvPr id="36872" name="object 10"/>
          <p:cNvSpPr>
            <a:spLocks/>
          </p:cNvSpPr>
          <p:nvPr/>
        </p:nvSpPr>
        <p:spPr bwMode="auto">
          <a:xfrm>
            <a:off x="598488" y="4832350"/>
            <a:ext cx="4595812" cy="1292225"/>
          </a:xfrm>
          <a:custGeom>
            <a:avLst/>
            <a:gdLst>
              <a:gd name="T0" fmla="*/ 2621203 w 4596765"/>
              <a:gd name="T1" fmla="*/ 969518 h 1292860"/>
              <a:gd name="T2" fmla="*/ 1974900 w 4596765"/>
              <a:gd name="T3" fmla="*/ 969518 h 1292860"/>
              <a:gd name="T4" fmla="*/ 2298115 w 4596765"/>
              <a:gd name="T5" fmla="*/ 1292606 h 1292860"/>
              <a:gd name="T6" fmla="*/ 2621203 w 4596765"/>
              <a:gd name="T7" fmla="*/ 969518 h 1292860"/>
              <a:gd name="T8" fmla="*/ 2459659 w 4596765"/>
              <a:gd name="T9" fmla="*/ 839851 h 1292860"/>
              <a:gd name="T10" fmla="*/ 2136571 w 4596765"/>
              <a:gd name="T11" fmla="*/ 839851 h 1292860"/>
              <a:gd name="T12" fmla="*/ 2136571 w 4596765"/>
              <a:gd name="T13" fmla="*/ 969518 h 1292860"/>
              <a:gd name="T14" fmla="*/ 2459659 w 4596765"/>
              <a:gd name="T15" fmla="*/ 969518 h 1292860"/>
              <a:gd name="T16" fmla="*/ 2459659 w 4596765"/>
              <a:gd name="T17" fmla="*/ 839851 h 1292860"/>
              <a:gd name="T18" fmla="*/ 4596180 w 4596765"/>
              <a:gd name="T19" fmla="*/ 0 h 1292860"/>
              <a:gd name="T20" fmla="*/ 0 w 4596765"/>
              <a:gd name="T21" fmla="*/ 0 h 1292860"/>
              <a:gd name="T22" fmla="*/ 0 w 4596765"/>
              <a:gd name="T23" fmla="*/ 839851 h 1292860"/>
              <a:gd name="T24" fmla="*/ 4596180 w 4596765"/>
              <a:gd name="T25" fmla="*/ 839851 h 1292860"/>
              <a:gd name="T26" fmla="*/ 4596180 w 4596765"/>
              <a:gd name="T27" fmla="*/ 0 h 12928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96765"/>
              <a:gd name="T43" fmla="*/ 0 h 1292860"/>
              <a:gd name="T44" fmla="*/ 4596765 w 4596765"/>
              <a:gd name="T45" fmla="*/ 1292860 h 129286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96765" h="1292860">
                <a:moveTo>
                  <a:pt x="2621203" y="969518"/>
                </a:moveTo>
                <a:lnTo>
                  <a:pt x="1974900" y="969518"/>
                </a:lnTo>
                <a:lnTo>
                  <a:pt x="2298115" y="1292606"/>
                </a:lnTo>
                <a:lnTo>
                  <a:pt x="2621203" y="969518"/>
                </a:lnTo>
                <a:close/>
              </a:path>
              <a:path w="4596765" h="1292860">
                <a:moveTo>
                  <a:pt x="2459659" y="839851"/>
                </a:moveTo>
                <a:lnTo>
                  <a:pt x="2136571" y="839851"/>
                </a:lnTo>
                <a:lnTo>
                  <a:pt x="2136571" y="969518"/>
                </a:lnTo>
                <a:lnTo>
                  <a:pt x="2459659" y="969518"/>
                </a:lnTo>
                <a:lnTo>
                  <a:pt x="2459659" y="839851"/>
                </a:lnTo>
                <a:close/>
              </a:path>
              <a:path w="4596765" h="1292860">
                <a:moveTo>
                  <a:pt x="4596180" y="0"/>
                </a:moveTo>
                <a:lnTo>
                  <a:pt x="0" y="0"/>
                </a:lnTo>
                <a:lnTo>
                  <a:pt x="0" y="839851"/>
                </a:lnTo>
                <a:lnTo>
                  <a:pt x="4596180" y="839851"/>
                </a:lnTo>
                <a:lnTo>
                  <a:pt x="4596180" y="0"/>
                </a:lnTo>
                <a:close/>
              </a:path>
            </a:pathLst>
          </a:custGeom>
          <a:solidFill>
            <a:srgbClr val="B8CDE4"/>
          </a:solidFill>
          <a:ln w="9525">
            <a:noFill/>
            <a:round/>
            <a:headEnd/>
            <a:tailEnd/>
          </a:ln>
        </p:spPr>
        <p:txBody>
          <a:bodyPr lIns="0" tIns="0" rIns="0" bIns="0"/>
          <a:lstStyle/>
          <a:p>
            <a:endParaRPr lang="ru-RU"/>
          </a:p>
        </p:txBody>
      </p:sp>
      <p:sp>
        <p:nvSpPr>
          <p:cNvPr id="36873" name="object 11"/>
          <p:cNvSpPr>
            <a:spLocks/>
          </p:cNvSpPr>
          <p:nvPr/>
        </p:nvSpPr>
        <p:spPr bwMode="auto">
          <a:xfrm>
            <a:off x="598488" y="4832350"/>
            <a:ext cx="4595812" cy="1292225"/>
          </a:xfrm>
          <a:custGeom>
            <a:avLst/>
            <a:gdLst>
              <a:gd name="T0" fmla="*/ 0 w 4596765"/>
              <a:gd name="T1" fmla="*/ 0 h 1292860"/>
              <a:gd name="T2" fmla="*/ 4596180 w 4596765"/>
              <a:gd name="T3" fmla="*/ 0 h 1292860"/>
              <a:gd name="T4" fmla="*/ 4596180 w 4596765"/>
              <a:gd name="T5" fmla="*/ 839851 h 1292860"/>
              <a:gd name="T6" fmla="*/ 2459659 w 4596765"/>
              <a:gd name="T7" fmla="*/ 839851 h 1292860"/>
              <a:gd name="T8" fmla="*/ 2459659 w 4596765"/>
              <a:gd name="T9" fmla="*/ 969518 h 1292860"/>
              <a:gd name="T10" fmla="*/ 2621203 w 4596765"/>
              <a:gd name="T11" fmla="*/ 969518 h 1292860"/>
              <a:gd name="T12" fmla="*/ 2298115 w 4596765"/>
              <a:gd name="T13" fmla="*/ 1292606 h 1292860"/>
              <a:gd name="T14" fmla="*/ 1974900 w 4596765"/>
              <a:gd name="T15" fmla="*/ 969518 h 1292860"/>
              <a:gd name="T16" fmla="*/ 2136571 w 4596765"/>
              <a:gd name="T17" fmla="*/ 969518 h 1292860"/>
              <a:gd name="T18" fmla="*/ 2136571 w 4596765"/>
              <a:gd name="T19" fmla="*/ 839851 h 1292860"/>
              <a:gd name="T20" fmla="*/ 0 w 4596765"/>
              <a:gd name="T21" fmla="*/ 839851 h 1292860"/>
              <a:gd name="T22" fmla="*/ 0 w 4596765"/>
              <a:gd name="T23" fmla="*/ 0 h 12928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96765"/>
              <a:gd name="T37" fmla="*/ 0 h 1292860"/>
              <a:gd name="T38" fmla="*/ 4596765 w 4596765"/>
              <a:gd name="T39" fmla="*/ 1292860 h 12928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96765" h="1292860">
                <a:moveTo>
                  <a:pt x="0" y="0"/>
                </a:moveTo>
                <a:lnTo>
                  <a:pt x="4596180" y="0"/>
                </a:lnTo>
                <a:lnTo>
                  <a:pt x="4596180" y="839851"/>
                </a:lnTo>
                <a:lnTo>
                  <a:pt x="2459659" y="839851"/>
                </a:lnTo>
                <a:lnTo>
                  <a:pt x="2459659" y="969518"/>
                </a:lnTo>
                <a:lnTo>
                  <a:pt x="2621203" y="969518"/>
                </a:lnTo>
                <a:lnTo>
                  <a:pt x="2298115" y="1292606"/>
                </a:lnTo>
                <a:lnTo>
                  <a:pt x="1974900" y="969518"/>
                </a:lnTo>
                <a:lnTo>
                  <a:pt x="2136571" y="969518"/>
                </a:lnTo>
                <a:lnTo>
                  <a:pt x="2136571" y="839851"/>
                </a:lnTo>
                <a:lnTo>
                  <a:pt x="0" y="839851"/>
                </a:lnTo>
                <a:lnTo>
                  <a:pt x="0" y="0"/>
                </a:lnTo>
                <a:close/>
              </a:path>
            </a:pathLst>
          </a:custGeom>
          <a:noFill/>
          <a:ln w="25400">
            <a:solidFill>
              <a:srgbClr val="FFFFFF"/>
            </a:solidFill>
            <a:round/>
            <a:headEnd/>
            <a:tailEnd/>
          </a:ln>
        </p:spPr>
        <p:txBody>
          <a:bodyPr lIns="0" tIns="0" rIns="0" bIns="0"/>
          <a:lstStyle/>
          <a:p>
            <a:endParaRPr lang="ru-RU"/>
          </a:p>
        </p:txBody>
      </p:sp>
      <p:sp>
        <p:nvSpPr>
          <p:cNvPr id="36874" name="object 12"/>
          <p:cNvSpPr txBox="1">
            <a:spLocks noChangeArrowheads="1"/>
          </p:cNvSpPr>
          <p:nvPr/>
        </p:nvSpPr>
        <p:spPr bwMode="auto">
          <a:xfrm>
            <a:off x="1146175" y="4870450"/>
            <a:ext cx="3498850" cy="757238"/>
          </a:xfrm>
          <a:prstGeom prst="rect">
            <a:avLst/>
          </a:prstGeom>
          <a:noFill/>
          <a:ln w="9525">
            <a:noFill/>
            <a:miter lim="800000"/>
            <a:headEnd/>
            <a:tailEnd/>
          </a:ln>
        </p:spPr>
        <p:txBody>
          <a:bodyPr lIns="0" tIns="12065" rIns="0" bIns="0">
            <a:spAutoFit/>
          </a:bodyPr>
          <a:lstStyle/>
          <a:p>
            <a:pPr marL="474663">
              <a:spcBef>
                <a:spcPts val="100"/>
              </a:spcBef>
            </a:pPr>
            <a:r>
              <a:rPr lang="ru-RU" sz="1600"/>
              <a:t>нет заявок; все отклонены;</a:t>
            </a:r>
          </a:p>
          <a:p>
            <a:pPr marL="474663" algn="ctr"/>
            <a:r>
              <a:rPr lang="ru-RU" sz="1600"/>
              <a:t>«второй победитель» уклонился или  отказался от заключения контракта</a:t>
            </a:r>
          </a:p>
        </p:txBody>
      </p:sp>
      <p:sp>
        <p:nvSpPr>
          <p:cNvPr id="36875" name="object 13"/>
          <p:cNvSpPr>
            <a:spLocks/>
          </p:cNvSpPr>
          <p:nvPr/>
        </p:nvSpPr>
        <p:spPr bwMode="auto">
          <a:xfrm>
            <a:off x="985838" y="1724025"/>
            <a:ext cx="4391025" cy="1524000"/>
          </a:xfrm>
          <a:custGeom>
            <a:avLst/>
            <a:gdLst>
              <a:gd name="T0" fmla="*/ 0 w 4390390"/>
              <a:gd name="T1" fmla="*/ 1524000 h 1524000"/>
              <a:gd name="T2" fmla="*/ 4390136 w 4390390"/>
              <a:gd name="T3" fmla="*/ 1524000 h 1524000"/>
              <a:gd name="T4" fmla="*/ 4390136 w 4390390"/>
              <a:gd name="T5" fmla="*/ 0 h 1524000"/>
              <a:gd name="T6" fmla="*/ 0 w 4390390"/>
              <a:gd name="T7" fmla="*/ 0 h 1524000"/>
              <a:gd name="T8" fmla="*/ 0 w 4390390"/>
              <a:gd name="T9" fmla="*/ 1524000 h 1524000"/>
              <a:gd name="T10" fmla="*/ 0 60000 65536"/>
              <a:gd name="T11" fmla="*/ 0 60000 65536"/>
              <a:gd name="T12" fmla="*/ 0 60000 65536"/>
              <a:gd name="T13" fmla="*/ 0 60000 65536"/>
              <a:gd name="T14" fmla="*/ 0 60000 65536"/>
              <a:gd name="T15" fmla="*/ 0 w 4390390"/>
              <a:gd name="T16" fmla="*/ 0 h 1524000"/>
              <a:gd name="T17" fmla="*/ 4390390 w 4390390"/>
              <a:gd name="T18" fmla="*/ 1524000 h 1524000"/>
            </a:gdLst>
            <a:ahLst/>
            <a:cxnLst>
              <a:cxn ang="T10">
                <a:pos x="T0" y="T1"/>
              </a:cxn>
              <a:cxn ang="T11">
                <a:pos x="T2" y="T3"/>
              </a:cxn>
              <a:cxn ang="T12">
                <a:pos x="T4" y="T5"/>
              </a:cxn>
              <a:cxn ang="T13">
                <a:pos x="T6" y="T7"/>
              </a:cxn>
              <a:cxn ang="T14">
                <a:pos x="T8" y="T9"/>
              </a:cxn>
            </a:cxnLst>
            <a:rect l="T15" t="T16" r="T17" b="T18"/>
            <a:pathLst>
              <a:path w="4390390" h="1524000">
                <a:moveTo>
                  <a:pt x="0" y="1524000"/>
                </a:moveTo>
                <a:lnTo>
                  <a:pt x="4390136" y="1524000"/>
                </a:lnTo>
                <a:lnTo>
                  <a:pt x="4390136" y="0"/>
                </a:lnTo>
                <a:lnTo>
                  <a:pt x="0" y="0"/>
                </a:lnTo>
                <a:lnTo>
                  <a:pt x="0" y="1524000"/>
                </a:lnTo>
                <a:close/>
              </a:path>
            </a:pathLst>
          </a:custGeom>
          <a:solidFill>
            <a:srgbClr val="B8CDE4"/>
          </a:solidFill>
          <a:ln w="9525">
            <a:noFill/>
            <a:round/>
            <a:headEnd/>
            <a:tailEnd/>
          </a:ln>
        </p:spPr>
        <p:txBody>
          <a:bodyPr lIns="0" tIns="0" rIns="0" bIns="0"/>
          <a:lstStyle/>
          <a:p>
            <a:endParaRPr lang="ru-RU"/>
          </a:p>
        </p:txBody>
      </p:sp>
      <p:sp>
        <p:nvSpPr>
          <p:cNvPr id="36876" name="object 14"/>
          <p:cNvSpPr>
            <a:spLocks/>
          </p:cNvSpPr>
          <p:nvPr/>
        </p:nvSpPr>
        <p:spPr bwMode="auto">
          <a:xfrm>
            <a:off x="5376863" y="1724025"/>
            <a:ext cx="4389437" cy="1524000"/>
          </a:xfrm>
          <a:custGeom>
            <a:avLst/>
            <a:gdLst>
              <a:gd name="T0" fmla="*/ 0 w 4390390"/>
              <a:gd name="T1" fmla="*/ 1524000 h 1524000"/>
              <a:gd name="T2" fmla="*/ 4390136 w 4390390"/>
              <a:gd name="T3" fmla="*/ 1524000 h 1524000"/>
              <a:gd name="T4" fmla="*/ 4390136 w 4390390"/>
              <a:gd name="T5" fmla="*/ 0 h 1524000"/>
              <a:gd name="T6" fmla="*/ 0 w 4390390"/>
              <a:gd name="T7" fmla="*/ 0 h 1524000"/>
              <a:gd name="T8" fmla="*/ 0 w 4390390"/>
              <a:gd name="T9" fmla="*/ 1524000 h 1524000"/>
              <a:gd name="T10" fmla="*/ 0 60000 65536"/>
              <a:gd name="T11" fmla="*/ 0 60000 65536"/>
              <a:gd name="T12" fmla="*/ 0 60000 65536"/>
              <a:gd name="T13" fmla="*/ 0 60000 65536"/>
              <a:gd name="T14" fmla="*/ 0 60000 65536"/>
              <a:gd name="T15" fmla="*/ 0 w 4390390"/>
              <a:gd name="T16" fmla="*/ 0 h 1524000"/>
              <a:gd name="T17" fmla="*/ 4390390 w 4390390"/>
              <a:gd name="T18" fmla="*/ 1524000 h 1524000"/>
            </a:gdLst>
            <a:ahLst/>
            <a:cxnLst>
              <a:cxn ang="T10">
                <a:pos x="T0" y="T1"/>
              </a:cxn>
              <a:cxn ang="T11">
                <a:pos x="T2" y="T3"/>
              </a:cxn>
              <a:cxn ang="T12">
                <a:pos x="T4" y="T5"/>
              </a:cxn>
              <a:cxn ang="T13">
                <a:pos x="T6" y="T7"/>
              </a:cxn>
              <a:cxn ang="T14">
                <a:pos x="T8" y="T9"/>
              </a:cxn>
            </a:cxnLst>
            <a:rect l="T15" t="T16" r="T17" b="T18"/>
            <a:pathLst>
              <a:path w="4390390" h="1524000">
                <a:moveTo>
                  <a:pt x="0" y="1524000"/>
                </a:moveTo>
                <a:lnTo>
                  <a:pt x="4390136" y="1524000"/>
                </a:lnTo>
                <a:lnTo>
                  <a:pt x="4390136" y="0"/>
                </a:lnTo>
                <a:lnTo>
                  <a:pt x="0" y="0"/>
                </a:lnTo>
                <a:lnTo>
                  <a:pt x="0" y="1524000"/>
                </a:lnTo>
                <a:close/>
              </a:path>
            </a:pathLst>
          </a:custGeom>
          <a:solidFill>
            <a:srgbClr val="B8CDE4"/>
          </a:solidFill>
          <a:ln w="9525">
            <a:noFill/>
            <a:round/>
            <a:headEnd/>
            <a:tailEnd/>
          </a:ln>
        </p:spPr>
        <p:txBody>
          <a:bodyPr lIns="0" tIns="0" rIns="0" bIns="0"/>
          <a:lstStyle/>
          <a:p>
            <a:endParaRPr lang="ru-RU"/>
          </a:p>
        </p:txBody>
      </p:sp>
      <p:graphicFrame>
        <p:nvGraphicFramePr>
          <p:cNvPr id="15" name="object 15"/>
          <p:cNvGraphicFramePr>
            <a:graphicFrameLocks noGrp="1"/>
          </p:cNvGraphicFramePr>
          <p:nvPr/>
        </p:nvGraphicFramePr>
        <p:xfrm>
          <a:off x="1033463" y="1495425"/>
          <a:ext cx="8707437" cy="1752600"/>
        </p:xfrm>
        <a:graphic>
          <a:graphicData uri="http://schemas.openxmlformats.org/drawingml/2006/table">
            <a:tbl>
              <a:tblPr/>
              <a:tblGrid>
                <a:gridCol w="4343400"/>
                <a:gridCol w="4364037"/>
              </a:tblGrid>
              <a:tr h="175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ts val="2050"/>
                        </a:lnSpc>
                        <a:spcBef>
                          <a:spcPct val="0"/>
                        </a:spcBef>
                        <a:spcAft>
                          <a:spcPct val="0"/>
                        </a:spcAft>
                        <a:buClrTx/>
                        <a:buSzTx/>
                        <a:buFontTx/>
                        <a:buNone/>
                        <a:tabLst/>
                      </a:pPr>
                      <a:r>
                        <a:rPr kumimoji="0" lang="ru-RU" sz="1800" b="0" i="0" u="sng" strike="noStrike" cap="none" normalizeH="0" baseline="0" smtClean="0">
                          <a:ln>
                            <a:noFill/>
                          </a:ln>
                          <a:solidFill>
                            <a:schemeClr val="tx1"/>
                          </a:solidFill>
                          <a:effectLst/>
                          <a:latin typeface="Arial" charset="0"/>
                          <a:cs typeface="Arial" charset="0"/>
                        </a:rPr>
                        <a:t>по окончании срока подачи заявок</a:t>
                      </a:r>
                      <a:r>
                        <a:rPr kumimoji="0" lang="ru-RU" sz="1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ts val="1938"/>
                        </a:lnSpc>
                        <a:spcBef>
                          <a:spcPts val="138"/>
                        </a:spcBef>
                        <a:spcAft>
                          <a:spcPct val="0"/>
                        </a:spcAft>
                        <a:buClrTx/>
                        <a:buSzTx/>
                        <a:buFont typeface="Wingdings" pitchFamily="2" charset="2"/>
                        <a:buChar char=""/>
                        <a:tabLst/>
                      </a:pPr>
                      <a:r>
                        <a:rPr kumimoji="0" lang="ru-RU" sz="1800" b="0" i="0" u="none" strike="noStrike" cap="none" normalizeH="0" baseline="0" smtClean="0">
                          <a:ln>
                            <a:noFill/>
                          </a:ln>
                          <a:solidFill>
                            <a:schemeClr val="tx1"/>
                          </a:solidFill>
                          <a:effectLst/>
                          <a:latin typeface="Arial" charset="0"/>
                          <a:cs typeface="Arial" charset="0"/>
                        </a:rPr>
                        <a:t>не подано ни одной заявки </a:t>
                      </a:r>
                      <a:r>
                        <a:rPr kumimoji="0" lang="ru-RU" sz="1800" b="0" i="0" u="none" strike="noStrike" cap="none" normalizeH="0" baseline="0" smtClean="0">
                          <a:ln>
                            <a:noFill/>
                          </a:ln>
                          <a:solidFill>
                            <a:srgbClr val="006284"/>
                          </a:solidFill>
                          <a:effectLst/>
                          <a:latin typeface="Arial" charset="0"/>
                          <a:cs typeface="Arial" charset="0"/>
                        </a:rPr>
                        <a:t> (ч. 14 ст. 82.3)</a:t>
                      </a:r>
                      <a:endParaRPr kumimoji="0" lang="ru-RU"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ts val="1900"/>
                        </a:lnSpc>
                        <a:spcBef>
                          <a:spcPts val="38"/>
                        </a:spcBef>
                        <a:spcAft>
                          <a:spcPct val="0"/>
                        </a:spcAft>
                        <a:buClrTx/>
                        <a:buSzTx/>
                        <a:buFont typeface="Wingdings" pitchFamily="2" charset="2"/>
                        <a:buChar char=""/>
                        <a:tabLst/>
                      </a:pPr>
                      <a:r>
                        <a:rPr kumimoji="0" lang="ru-RU" sz="1800" b="0" i="0" u="none" strike="noStrike" cap="none" normalizeH="0" baseline="0" smtClean="0">
                          <a:ln>
                            <a:noFill/>
                          </a:ln>
                          <a:solidFill>
                            <a:schemeClr val="tx1"/>
                          </a:solidFill>
                          <a:effectLst/>
                          <a:latin typeface="Arial" charset="0"/>
                          <a:cs typeface="Arial" charset="0"/>
                        </a:rPr>
                        <a:t>подана только 1 заявка </a:t>
                      </a:r>
                      <a:r>
                        <a:rPr kumimoji="0" lang="ru-RU" sz="1800" b="0" i="0" u="none" strike="noStrike" cap="none" normalizeH="0" baseline="0" smtClean="0">
                          <a:ln>
                            <a:noFill/>
                          </a:ln>
                          <a:solidFill>
                            <a:srgbClr val="006284"/>
                          </a:solidFill>
                          <a:effectLst/>
                          <a:latin typeface="Arial" charset="0"/>
                          <a:cs typeface="Arial" charset="0"/>
                        </a:rPr>
                        <a:t> (ч. 14 ст. 82.3)</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B8CDE4"/>
                    </a:solidFill>
                  </a:tcPr>
                </a:tc>
                <a:tc>
                  <a:txBody>
                    <a:bodyPr/>
                    <a:lstStyle/>
                    <a:p>
                      <a:pPr marL="0" marR="0" lvl="0" indent="0" algn="l" defTabSz="914400" rtl="0" eaLnBrk="1" fontAlgn="base" latinLnBrk="0" hangingPunct="1">
                        <a:lnSpc>
                          <a:spcPct val="100000"/>
                        </a:lnSpc>
                        <a:spcBef>
                          <a:spcPts val="25"/>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ts val="1938"/>
                        </a:lnSpc>
                        <a:spcBef>
                          <a:spcPct val="0"/>
                        </a:spcBef>
                        <a:spcAft>
                          <a:spcPct val="0"/>
                        </a:spcAft>
                        <a:buClrTx/>
                        <a:buSzTx/>
                        <a:buFontTx/>
                        <a:buNone/>
                        <a:tabLst/>
                      </a:pPr>
                      <a:r>
                        <a:rPr kumimoji="0" lang="ru-RU" sz="1800" b="0" i="0" u="sng" strike="noStrike" cap="none" normalizeH="0" baseline="0" smtClean="0">
                          <a:ln>
                            <a:noFill/>
                          </a:ln>
                          <a:solidFill>
                            <a:schemeClr val="tx1"/>
                          </a:solidFill>
                          <a:effectLst/>
                          <a:latin typeface="Arial" charset="0"/>
                          <a:cs typeface="Arial" charset="0"/>
                        </a:rPr>
                        <a:t>при рассмотрении котировочной </a:t>
                      </a:r>
                      <a:r>
                        <a:rPr kumimoji="0" lang="ru-RU" sz="1800" b="0" i="0" u="none" strike="noStrike" cap="none" normalizeH="0" baseline="0" smtClean="0">
                          <a:ln>
                            <a:noFill/>
                          </a:ln>
                          <a:solidFill>
                            <a:schemeClr val="tx1"/>
                          </a:solidFill>
                          <a:effectLst/>
                          <a:latin typeface="Arial" charset="0"/>
                          <a:cs typeface="Arial" charset="0"/>
                        </a:rPr>
                        <a:t> </a:t>
                      </a:r>
                      <a:r>
                        <a:rPr kumimoji="0" lang="ru-RU" sz="1800" b="0" i="0" u="sng" strike="noStrike" cap="none" normalizeH="0" baseline="0" smtClean="0">
                          <a:ln>
                            <a:noFill/>
                          </a:ln>
                          <a:solidFill>
                            <a:schemeClr val="tx1"/>
                          </a:solidFill>
                          <a:effectLst/>
                          <a:latin typeface="Arial" charset="0"/>
                          <a:cs typeface="Arial" charset="0"/>
                        </a:rPr>
                        <a:t>комиссией:</a:t>
                      </a:r>
                      <a:endParaRPr kumimoji="0" lang="ru-RU"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ts val="1813"/>
                        </a:lnSpc>
                        <a:spcBef>
                          <a:spcPct val="0"/>
                        </a:spcBef>
                        <a:spcAft>
                          <a:spcPct val="0"/>
                        </a:spcAft>
                        <a:buClrTx/>
                        <a:buSzTx/>
                        <a:buFont typeface="Wingdings" pitchFamily="2" charset="2"/>
                        <a:buChar char=""/>
                        <a:tabLst/>
                      </a:pPr>
                      <a:r>
                        <a:rPr kumimoji="0" lang="ru-RU" sz="1800" b="0" i="0" u="none" strike="noStrike" cap="none" normalizeH="0" baseline="0" smtClean="0">
                          <a:ln>
                            <a:noFill/>
                          </a:ln>
                          <a:solidFill>
                            <a:schemeClr val="tx1"/>
                          </a:solidFill>
                          <a:effectLst/>
                          <a:latin typeface="Arial" charset="0"/>
                          <a:cs typeface="Arial" charset="0"/>
                        </a:rPr>
                        <a:t>отклонены все заявки </a:t>
                      </a:r>
                      <a:r>
                        <a:rPr kumimoji="0" lang="ru-RU" sz="1800" b="0" i="0" u="none" strike="noStrike" cap="none" normalizeH="0" baseline="0" smtClean="0">
                          <a:ln>
                            <a:noFill/>
                          </a:ln>
                          <a:solidFill>
                            <a:srgbClr val="006284"/>
                          </a:solidFill>
                          <a:effectLst/>
                          <a:latin typeface="Arial" charset="0"/>
                          <a:cs typeface="Arial" charset="0"/>
                        </a:rPr>
                        <a:t>(ч. 9 ст. 82.4)</a:t>
                      </a:r>
                      <a:endParaRPr kumimoji="0" lang="ru-RU"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ts val="1900"/>
                        </a:lnSpc>
                        <a:spcBef>
                          <a:spcPts val="175"/>
                        </a:spcBef>
                        <a:spcAft>
                          <a:spcPct val="0"/>
                        </a:spcAft>
                        <a:buClrTx/>
                        <a:buSzTx/>
                        <a:buFont typeface="Wingdings" pitchFamily="2" charset="2"/>
                        <a:buChar char=""/>
                        <a:tabLst/>
                      </a:pPr>
                      <a:r>
                        <a:rPr kumimoji="0" lang="ru-RU" sz="1800" b="0" i="0" u="none" strike="noStrike" cap="none" normalizeH="0" baseline="0" smtClean="0">
                          <a:ln>
                            <a:noFill/>
                          </a:ln>
                          <a:solidFill>
                            <a:schemeClr val="tx1"/>
                          </a:solidFill>
                          <a:effectLst/>
                          <a:latin typeface="Arial" charset="0"/>
                          <a:cs typeface="Arial" charset="0"/>
                        </a:rPr>
                        <a:t>1 заявка признана  соответствующей </a:t>
                      </a:r>
                      <a:r>
                        <a:rPr kumimoji="0" lang="ru-RU" sz="1800" b="0" i="0" u="none" strike="noStrike" cap="none" normalizeH="0" baseline="0" smtClean="0">
                          <a:ln>
                            <a:noFill/>
                          </a:ln>
                          <a:solidFill>
                            <a:srgbClr val="006284"/>
                          </a:solidFill>
                          <a:effectLst/>
                          <a:latin typeface="Arial" charset="0"/>
                          <a:cs typeface="Arial" charset="0"/>
                        </a:rPr>
                        <a:t>(ч. 9 ст. 82.4)</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254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B8CDE4"/>
                    </a:solidFill>
                  </a:tcPr>
                </a:tc>
              </a:tr>
            </a:tbl>
          </a:graphicData>
        </a:graphic>
      </p:graphicFrame>
      <p:sp>
        <p:nvSpPr>
          <p:cNvPr id="36881" name="object 16"/>
          <p:cNvSpPr>
            <a:spLocks/>
          </p:cNvSpPr>
          <p:nvPr/>
        </p:nvSpPr>
        <p:spPr bwMode="auto">
          <a:xfrm>
            <a:off x="5575300" y="4848225"/>
            <a:ext cx="4505325" cy="1292225"/>
          </a:xfrm>
          <a:custGeom>
            <a:avLst/>
            <a:gdLst>
              <a:gd name="T0" fmla="*/ 2575305 w 4504690"/>
              <a:gd name="T1" fmla="*/ 969391 h 1292860"/>
              <a:gd name="T2" fmla="*/ 1929002 w 4504690"/>
              <a:gd name="T3" fmla="*/ 969391 h 1292860"/>
              <a:gd name="T4" fmla="*/ 2252091 w 4504690"/>
              <a:gd name="T5" fmla="*/ 1292606 h 1292860"/>
              <a:gd name="T6" fmla="*/ 2575305 w 4504690"/>
              <a:gd name="T7" fmla="*/ 969391 h 1292860"/>
              <a:gd name="T8" fmla="*/ 2413634 w 4504690"/>
              <a:gd name="T9" fmla="*/ 839851 h 1292860"/>
              <a:gd name="T10" fmla="*/ 2090547 w 4504690"/>
              <a:gd name="T11" fmla="*/ 839851 h 1292860"/>
              <a:gd name="T12" fmla="*/ 2090547 w 4504690"/>
              <a:gd name="T13" fmla="*/ 969391 h 1292860"/>
              <a:gd name="T14" fmla="*/ 2413634 w 4504690"/>
              <a:gd name="T15" fmla="*/ 969391 h 1292860"/>
              <a:gd name="T16" fmla="*/ 2413634 w 4504690"/>
              <a:gd name="T17" fmla="*/ 839851 h 1292860"/>
              <a:gd name="T18" fmla="*/ 4504182 w 4504690"/>
              <a:gd name="T19" fmla="*/ 0 h 1292860"/>
              <a:gd name="T20" fmla="*/ 0 w 4504690"/>
              <a:gd name="T21" fmla="*/ 0 h 1292860"/>
              <a:gd name="T22" fmla="*/ 0 w 4504690"/>
              <a:gd name="T23" fmla="*/ 839851 h 1292860"/>
              <a:gd name="T24" fmla="*/ 4504182 w 4504690"/>
              <a:gd name="T25" fmla="*/ 839851 h 1292860"/>
              <a:gd name="T26" fmla="*/ 4504182 w 4504690"/>
              <a:gd name="T27" fmla="*/ 0 h 12928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04690"/>
              <a:gd name="T43" fmla="*/ 0 h 1292860"/>
              <a:gd name="T44" fmla="*/ 4504690 w 4504690"/>
              <a:gd name="T45" fmla="*/ 1292860 h 129286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04690" h="1292860">
                <a:moveTo>
                  <a:pt x="2575305" y="969391"/>
                </a:moveTo>
                <a:lnTo>
                  <a:pt x="1929002" y="969391"/>
                </a:lnTo>
                <a:lnTo>
                  <a:pt x="2252091" y="1292606"/>
                </a:lnTo>
                <a:lnTo>
                  <a:pt x="2575305" y="969391"/>
                </a:lnTo>
                <a:close/>
              </a:path>
              <a:path w="4504690" h="1292860">
                <a:moveTo>
                  <a:pt x="2413634" y="839851"/>
                </a:moveTo>
                <a:lnTo>
                  <a:pt x="2090547" y="839851"/>
                </a:lnTo>
                <a:lnTo>
                  <a:pt x="2090547" y="969391"/>
                </a:lnTo>
                <a:lnTo>
                  <a:pt x="2413634" y="969391"/>
                </a:lnTo>
                <a:lnTo>
                  <a:pt x="2413634" y="839851"/>
                </a:lnTo>
                <a:close/>
              </a:path>
              <a:path w="4504690" h="1292860">
                <a:moveTo>
                  <a:pt x="4504182" y="0"/>
                </a:moveTo>
                <a:lnTo>
                  <a:pt x="0" y="0"/>
                </a:lnTo>
                <a:lnTo>
                  <a:pt x="0" y="839851"/>
                </a:lnTo>
                <a:lnTo>
                  <a:pt x="4504182" y="839851"/>
                </a:lnTo>
                <a:lnTo>
                  <a:pt x="4504182" y="0"/>
                </a:lnTo>
                <a:close/>
              </a:path>
            </a:pathLst>
          </a:custGeom>
          <a:solidFill>
            <a:srgbClr val="B8CDE4"/>
          </a:solidFill>
          <a:ln w="9525">
            <a:noFill/>
            <a:round/>
            <a:headEnd/>
            <a:tailEnd/>
          </a:ln>
        </p:spPr>
        <p:txBody>
          <a:bodyPr lIns="0" tIns="0" rIns="0" bIns="0"/>
          <a:lstStyle/>
          <a:p>
            <a:endParaRPr lang="ru-RU"/>
          </a:p>
        </p:txBody>
      </p:sp>
      <p:sp>
        <p:nvSpPr>
          <p:cNvPr id="36882" name="object 17"/>
          <p:cNvSpPr>
            <a:spLocks/>
          </p:cNvSpPr>
          <p:nvPr/>
        </p:nvSpPr>
        <p:spPr bwMode="auto">
          <a:xfrm>
            <a:off x="5575300" y="4848225"/>
            <a:ext cx="4505325" cy="1292225"/>
          </a:xfrm>
          <a:custGeom>
            <a:avLst/>
            <a:gdLst>
              <a:gd name="T0" fmla="*/ 0 w 4504690"/>
              <a:gd name="T1" fmla="*/ 0 h 1292860"/>
              <a:gd name="T2" fmla="*/ 4504182 w 4504690"/>
              <a:gd name="T3" fmla="*/ 0 h 1292860"/>
              <a:gd name="T4" fmla="*/ 4504182 w 4504690"/>
              <a:gd name="T5" fmla="*/ 839851 h 1292860"/>
              <a:gd name="T6" fmla="*/ 2413634 w 4504690"/>
              <a:gd name="T7" fmla="*/ 839851 h 1292860"/>
              <a:gd name="T8" fmla="*/ 2413634 w 4504690"/>
              <a:gd name="T9" fmla="*/ 969391 h 1292860"/>
              <a:gd name="T10" fmla="*/ 2575305 w 4504690"/>
              <a:gd name="T11" fmla="*/ 969391 h 1292860"/>
              <a:gd name="T12" fmla="*/ 2252091 w 4504690"/>
              <a:gd name="T13" fmla="*/ 1292606 h 1292860"/>
              <a:gd name="T14" fmla="*/ 1929002 w 4504690"/>
              <a:gd name="T15" fmla="*/ 969391 h 1292860"/>
              <a:gd name="T16" fmla="*/ 2090547 w 4504690"/>
              <a:gd name="T17" fmla="*/ 969391 h 1292860"/>
              <a:gd name="T18" fmla="*/ 2090547 w 4504690"/>
              <a:gd name="T19" fmla="*/ 839851 h 1292860"/>
              <a:gd name="T20" fmla="*/ 0 w 4504690"/>
              <a:gd name="T21" fmla="*/ 839851 h 1292860"/>
              <a:gd name="T22" fmla="*/ 0 w 4504690"/>
              <a:gd name="T23" fmla="*/ 0 h 12928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04690"/>
              <a:gd name="T37" fmla="*/ 0 h 1292860"/>
              <a:gd name="T38" fmla="*/ 4504690 w 4504690"/>
              <a:gd name="T39" fmla="*/ 1292860 h 12928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04690" h="1292860">
                <a:moveTo>
                  <a:pt x="0" y="0"/>
                </a:moveTo>
                <a:lnTo>
                  <a:pt x="4504182" y="0"/>
                </a:lnTo>
                <a:lnTo>
                  <a:pt x="4504182" y="839851"/>
                </a:lnTo>
                <a:lnTo>
                  <a:pt x="2413634" y="839851"/>
                </a:lnTo>
                <a:lnTo>
                  <a:pt x="2413634" y="969391"/>
                </a:lnTo>
                <a:lnTo>
                  <a:pt x="2575305" y="969391"/>
                </a:lnTo>
                <a:lnTo>
                  <a:pt x="2252091" y="1292606"/>
                </a:lnTo>
                <a:lnTo>
                  <a:pt x="1929002" y="969391"/>
                </a:lnTo>
                <a:lnTo>
                  <a:pt x="2090547" y="969391"/>
                </a:lnTo>
                <a:lnTo>
                  <a:pt x="2090547" y="839851"/>
                </a:lnTo>
                <a:lnTo>
                  <a:pt x="0" y="839851"/>
                </a:lnTo>
                <a:lnTo>
                  <a:pt x="0" y="0"/>
                </a:lnTo>
                <a:close/>
              </a:path>
            </a:pathLst>
          </a:custGeom>
          <a:noFill/>
          <a:ln w="25400">
            <a:solidFill>
              <a:srgbClr val="FFFFFF"/>
            </a:solidFill>
            <a:round/>
            <a:headEnd/>
            <a:tailEnd/>
          </a:ln>
        </p:spPr>
        <p:txBody>
          <a:bodyPr lIns="0" tIns="0" rIns="0" bIns="0"/>
          <a:lstStyle/>
          <a:p>
            <a:endParaRPr lang="ru-RU"/>
          </a:p>
        </p:txBody>
      </p:sp>
      <p:sp>
        <p:nvSpPr>
          <p:cNvPr id="36883" name="object 18"/>
          <p:cNvSpPr txBox="1">
            <a:spLocks noChangeArrowheads="1"/>
          </p:cNvSpPr>
          <p:nvPr/>
        </p:nvSpPr>
        <p:spPr bwMode="auto">
          <a:xfrm>
            <a:off x="5689600" y="4886325"/>
            <a:ext cx="4273550" cy="757238"/>
          </a:xfrm>
          <a:prstGeom prst="rect">
            <a:avLst/>
          </a:prstGeom>
          <a:noFill/>
          <a:ln w="9525">
            <a:noFill/>
            <a:miter lim="800000"/>
            <a:headEnd/>
            <a:tailEnd/>
          </a:ln>
        </p:spPr>
        <p:txBody>
          <a:bodyPr lIns="0" tIns="12065" rIns="0" bIns="0">
            <a:spAutoFit/>
          </a:bodyPr>
          <a:lstStyle/>
          <a:p>
            <a:pPr marL="12700" algn="ctr">
              <a:spcBef>
                <a:spcPts val="100"/>
              </a:spcBef>
            </a:pPr>
            <a:r>
              <a:rPr lang="ru-RU" sz="1600"/>
              <a:t>так и осталась 1 заявка, она соответствует  требованиям извещения; по результатам  рассмотрения только 1 заявка соответствует</a:t>
            </a:r>
          </a:p>
        </p:txBody>
      </p:sp>
      <p:sp>
        <p:nvSpPr>
          <p:cNvPr id="36884" name="object 19"/>
          <p:cNvSpPr>
            <a:spLocks noGrp="1"/>
          </p:cNvSpPr>
          <p:nvPr>
            <p:ph type="sldNum" sz="quarter" idx="12"/>
          </p:nvPr>
        </p:nvSpPr>
        <p:spPr bwMode="auto">
          <a:noFill/>
          <a:ln>
            <a:miter lim="800000"/>
            <a:headEnd/>
            <a:tailEnd/>
          </a:ln>
        </p:spPr>
        <p:txBody>
          <a:bodyPr/>
          <a:lstStyle/>
          <a:p>
            <a:pPr marL="25400"/>
            <a:fld id="{4575E24F-BF3D-4852-B2BA-CE01450EB2AC}" type="slidenum">
              <a:rPr lang="ru-RU" smtClean="0"/>
              <a:pPr marL="25400"/>
              <a:t>30</a:t>
            </a:fld>
            <a:endParaRPr lang="ru-RU"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37890"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37891" name="object 5"/>
          <p:cNvSpPr>
            <a:spLocks noGrp="1"/>
          </p:cNvSpPr>
          <p:nvPr>
            <p:ph type="title"/>
          </p:nvPr>
        </p:nvSpPr>
        <p:spPr>
          <a:xfrm>
            <a:off x="479425" y="34925"/>
            <a:ext cx="9890125" cy="1322388"/>
          </a:xfrm>
        </p:spPr>
        <p:txBody>
          <a:bodyPr tIns="303732"/>
          <a:lstStyle/>
          <a:p>
            <a:pPr marL="1585913" eaLnBrk="1" hangingPunct="1">
              <a:spcBef>
                <a:spcPts val="100"/>
              </a:spcBef>
            </a:pPr>
            <a:r>
              <a:rPr lang="ru-RU" smtClean="0">
                <a:solidFill>
                  <a:srgbClr val="006284"/>
                </a:solidFill>
                <a:latin typeface="Arial" charset="0"/>
                <a:cs typeface="Arial" charset="0"/>
              </a:rPr>
              <a:t>ОСНОВАНИЯ ДЛЯ ПРОВЕДЕНИЯ  ЗАПРОСА ПРЕДЛОЖЕНИЙ </a:t>
            </a:r>
            <a:r>
              <a:rPr lang="ru-RU" smtClean="0">
                <a:latin typeface="Arial" charset="0"/>
                <a:cs typeface="Arial" charset="0"/>
              </a:rPr>
              <a:t>С 01.07.2018</a:t>
            </a:r>
          </a:p>
        </p:txBody>
      </p:sp>
      <p:sp>
        <p:nvSpPr>
          <p:cNvPr id="37892" name="object 7"/>
          <p:cNvSpPr>
            <a:spLocks noGrp="1"/>
          </p:cNvSpPr>
          <p:nvPr>
            <p:ph type="sldNum" sz="quarter" idx="12"/>
          </p:nvPr>
        </p:nvSpPr>
        <p:spPr bwMode="auto">
          <a:noFill/>
          <a:ln>
            <a:miter lim="800000"/>
            <a:headEnd/>
            <a:tailEnd/>
          </a:ln>
        </p:spPr>
        <p:txBody>
          <a:bodyPr/>
          <a:lstStyle/>
          <a:p>
            <a:pPr marL="25400"/>
            <a:fld id="{DA9971B8-8FEB-43FF-8F35-9B40A9D03D03}" type="slidenum">
              <a:rPr lang="ru-RU" smtClean="0"/>
              <a:pPr marL="25400"/>
              <a:t>31</a:t>
            </a:fld>
            <a:endParaRPr lang="ru-RU" smtClean="0"/>
          </a:p>
        </p:txBody>
      </p:sp>
      <p:sp>
        <p:nvSpPr>
          <p:cNvPr id="37893" name="object 6"/>
          <p:cNvSpPr txBox="1">
            <a:spLocks noChangeArrowheads="1"/>
          </p:cNvSpPr>
          <p:nvPr/>
        </p:nvSpPr>
        <p:spPr bwMode="auto">
          <a:xfrm>
            <a:off x="549275" y="1749425"/>
            <a:ext cx="9598025" cy="5148263"/>
          </a:xfrm>
          <a:prstGeom prst="rect">
            <a:avLst/>
          </a:prstGeom>
          <a:noFill/>
          <a:ln w="9525">
            <a:noFill/>
            <a:miter lim="800000"/>
            <a:headEnd/>
            <a:tailEnd/>
          </a:ln>
        </p:spPr>
        <p:txBody>
          <a:bodyPr lIns="0" tIns="12700" rIns="0" bIns="0">
            <a:spAutoFit/>
          </a:bodyPr>
          <a:lstStyle/>
          <a:p>
            <a:pPr marL="12700">
              <a:spcBef>
                <a:spcPts val="100"/>
              </a:spcBef>
            </a:pPr>
            <a:r>
              <a:rPr lang="ru-RU" sz="2400" b="1">
                <a:solidFill>
                  <a:srgbClr val="006284"/>
                </a:solidFill>
              </a:rPr>
              <a:t>ДЛЯ «БУМАЖНОГО» ЗАПРОСА ПРЕДЛОЖЕНИЙ:</a:t>
            </a:r>
            <a:endParaRPr lang="ru-RU" sz="2400"/>
          </a:p>
          <a:p>
            <a:pPr marL="12700"/>
            <a:endParaRPr lang="ru-RU" sz="2500">
              <a:latin typeface="Times New Roman" pitchFamily="18" charset="0"/>
              <a:cs typeface="Times New Roman" pitchFamily="18" charset="0"/>
            </a:endParaRPr>
          </a:p>
          <a:p>
            <a:pPr marL="12700" algn="just"/>
            <a:r>
              <a:rPr lang="ru-RU" sz="2400"/>
              <a:t>8) признания </a:t>
            </a:r>
            <a:r>
              <a:rPr lang="ru-RU" sz="2400">
                <a:solidFill>
                  <a:srgbClr val="FF0000"/>
                </a:solidFill>
              </a:rPr>
              <a:t>повторного конкурса </a:t>
            </a:r>
            <a:r>
              <a:rPr lang="ru-RU" sz="2400"/>
              <a:t>не состоявшимся в  соответствии с частью 4 статьи 55 настоящего Федерального  закона (п.8 ч.2 ст.83 Закона № 44-ФЗ)</a:t>
            </a:r>
          </a:p>
          <a:p>
            <a:pPr marL="12700"/>
            <a:endParaRPr lang="ru-RU" sz="2500">
              <a:latin typeface="Times New Roman" pitchFamily="18" charset="0"/>
              <a:cs typeface="Times New Roman" pitchFamily="18" charset="0"/>
            </a:endParaRPr>
          </a:p>
          <a:p>
            <a:pPr marL="12700"/>
            <a:r>
              <a:rPr lang="ru-RU" sz="2400" b="1">
                <a:solidFill>
                  <a:srgbClr val="006284"/>
                </a:solidFill>
              </a:rPr>
              <a:t>ДЛЯ ЗАПРОСА ПРЕДЛОЖЕНИЙ В ЭЛЕКТРОННОЙ ФОРМЕ:</a:t>
            </a:r>
            <a:endParaRPr lang="ru-RU" sz="2400"/>
          </a:p>
          <a:p>
            <a:pPr marL="12700">
              <a:spcBef>
                <a:spcPts val="13"/>
              </a:spcBef>
            </a:pPr>
            <a:endParaRPr lang="ru-RU" sz="2500">
              <a:latin typeface="Times New Roman" pitchFamily="18" charset="0"/>
              <a:cs typeface="Times New Roman" pitchFamily="18" charset="0"/>
            </a:endParaRPr>
          </a:p>
          <a:p>
            <a:pPr marL="12700" algn="just"/>
            <a:r>
              <a:rPr lang="ru-RU" sz="2400"/>
              <a:t>5) признания открытого конкурса в электронной форме, конкурса с  ограниченным участием в электронной форме, двухэтапного  конкурса в электронной форме, </a:t>
            </a:r>
            <a:r>
              <a:rPr lang="ru-RU" sz="2400">
                <a:solidFill>
                  <a:srgbClr val="FF0000"/>
                </a:solidFill>
              </a:rPr>
              <a:t>электронного аукциона </a:t>
            </a:r>
            <a:r>
              <a:rPr lang="ru-RU" sz="2400"/>
              <a:t>не  состоявшимися в соответствии с частью 4 статьи 55.1 и частью 4  статьи 71 настоящего Федерального закона (п.5 ч.2 ст.83 Закона</a:t>
            </a:r>
          </a:p>
          <a:p>
            <a:pPr marL="12700" algn="just"/>
            <a:r>
              <a:rPr lang="ru-RU" sz="2400"/>
              <a:t>№ 44-ФЗ)</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38914"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38915" name="object 5"/>
          <p:cNvSpPr>
            <a:spLocks noGrp="1"/>
          </p:cNvSpPr>
          <p:nvPr>
            <p:ph type="title"/>
          </p:nvPr>
        </p:nvSpPr>
        <p:spPr>
          <a:xfrm>
            <a:off x="320675" y="34925"/>
            <a:ext cx="10048875" cy="1311275"/>
          </a:xfrm>
        </p:spPr>
        <p:txBody>
          <a:bodyPr tIns="292481"/>
          <a:lstStyle/>
          <a:p>
            <a:pPr marL="1585913" eaLnBrk="1" hangingPunct="1">
              <a:spcBef>
                <a:spcPts val="100"/>
              </a:spcBef>
            </a:pPr>
            <a:r>
              <a:rPr lang="ru-RU" smtClean="0">
                <a:latin typeface="Arial" charset="0"/>
                <a:cs typeface="Arial" charset="0"/>
              </a:rPr>
              <a:t>ЗАПРОС ПРЕДЛОЖЕНИЙ </a:t>
            </a:r>
            <a:r>
              <a:rPr lang="ru-RU" smtClean="0">
                <a:solidFill>
                  <a:srgbClr val="006284"/>
                </a:solidFill>
                <a:latin typeface="Arial" charset="0"/>
                <a:cs typeface="Arial" charset="0"/>
              </a:rPr>
              <a:t>в электронной  форме </a:t>
            </a:r>
            <a:r>
              <a:rPr lang="ru-RU" smtClean="0">
                <a:latin typeface="Arial" charset="0"/>
                <a:cs typeface="Arial" charset="0"/>
              </a:rPr>
              <a:t>с 01.07.2018 </a:t>
            </a:r>
            <a:r>
              <a:rPr lang="ru-RU" smtClean="0">
                <a:solidFill>
                  <a:srgbClr val="006284"/>
                </a:solidFill>
                <a:latin typeface="Arial" charset="0"/>
                <a:cs typeface="Arial" charset="0"/>
              </a:rPr>
              <a:t>(ст. 83.1)</a:t>
            </a:r>
          </a:p>
        </p:txBody>
      </p:sp>
      <p:sp>
        <p:nvSpPr>
          <p:cNvPr id="38916" name="object 7"/>
          <p:cNvSpPr>
            <a:spLocks noGrp="1"/>
          </p:cNvSpPr>
          <p:nvPr>
            <p:ph type="sldNum" sz="quarter" idx="12"/>
          </p:nvPr>
        </p:nvSpPr>
        <p:spPr bwMode="auto">
          <a:noFill/>
          <a:ln>
            <a:miter lim="800000"/>
            <a:headEnd/>
            <a:tailEnd/>
          </a:ln>
        </p:spPr>
        <p:txBody>
          <a:bodyPr/>
          <a:lstStyle/>
          <a:p>
            <a:pPr marL="25400"/>
            <a:fld id="{D8D9B7C5-525B-4BE5-8C13-220F3000FC7A}" type="slidenum">
              <a:rPr lang="ru-RU" smtClean="0"/>
              <a:pPr marL="25400"/>
              <a:t>32</a:t>
            </a:fld>
            <a:endParaRPr lang="ru-RU" smtClean="0"/>
          </a:p>
        </p:txBody>
      </p:sp>
      <p:sp>
        <p:nvSpPr>
          <p:cNvPr id="38917" name="object 6"/>
          <p:cNvSpPr txBox="1">
            <a:spLocks noChangeArrowheads="1"/>
          </p:cNvSpPr>
          <p:nvPr/>
        </p:nvSpPr>
        <p:spPr bwMode="auto">
          <a:xfrm>
            <a:off x="320675" y="1673225"/>
            <a:ext cx="9912350" cy="4294188"/>
          </a:xfrm>
          <a:prstGeom prst="rect">
            <a:avLst/>
          </a:prstGeom>
          <a:noFill/>
          <a:ln w="9525">
            <a:noFill/>
            <a:miter lim="800000"/>
            <a:headEnd/>
            <a:tailEnd/>
          </a:ln>
        </p:spPr>
        <p:txBody>
          <a:bodyPr lIns="0" tIns="13335" rIns="0" bIns="0">
            <a:spAutoFit/>
          </a:bodyPr>
          <a:lstStyle/>
          <a:p>
            <a:pPr marL="298450" indent="-285750">
              <a:spcBef>
                <a:spcPts val="100"/>
              </a:spcBef>
              <a:buFont typeface="Wingdings" pitchFamily="2" charset="2"/>
              <a:buChar char=""/>
              <a:tabLst>
                <a:tab pos="298450" algn="l"/>
              </a:tabLst>
            </a:pPr>
            <a:r>
              <a:rPr lang="ru-RU" sz="2000"/>
              <a:t>6 оснований для проведения</a:t>
            </a:r>
            <a:r>
              <a:rPr lang="ru-RU" sz="2000" b="1">
                <a:solidFill>
                  <a:srgbClr val="1F487C"/>
                </a:solidFill>
              </a:rPr>
              <a:t>: п. 5 ч. 2 ст. 83.1 </a:t>
            </a:r>
            <a:r>
              <a:rPr lang="ru-RU" sz="2000"/>
              <a:t>- после продления сроков подачи  заявок на участие в электронном конкурсе на 10 дней не подано заявок или всех  отклонили по первым или вторым частям либо победитель уклонился от  заключения контракта; аналогично в части электронного аукциона</a:t>
            </a:r>
          </a:p>
          <a:p>
            <a:pPr marL="298450" indent="-285750">
              <a:buFont typeface="Wingdings" pitchFamily="2" charset="2"/>
              <a:buChar char=""/>
              <a:tabLst>
                <a:tab pos="298450" algn="l"/>
              </a:tabLst>
            </a:pPr>
            <a:r>
              <a:rPr lang="ru-RU" sz="2000"/>
              <a:t>Срок подачи заявок мин</a:t>
            </a:r>
            <a:r>
              <a:rPr lang="ru-RU" sz="2000">
                <a:solidFill>
                  <a:srgbClr val="FF0000"/>
                </a:solidFill>
              </a:rPr>
              <a:t> 5 рабочих дней</a:t>
            </a:r>
            <a:endParaRPr lang="ru-RU" sz="2000"/>
          </a:p>
          <a:p>
            <a:pPr marL="298450" indent="-285750">
              <a:buFont typeface="Wingdings" pitchFamily="2" charset="2"/>
              <a:buChar char=""/>
              <a:tabLst>
                <a:tab pos="298450" algn="l"/>
              </a:tabLst>
            </a:pPr>
            <a:r>
              <a:rPr lang="ru-RU" sz="2000" b="1">
                <a:solidFill>
                  <a:srgbClr val="1F487C"/>
                </a:solidFill>
              </a:rPr>
              <a:t>ч. 9 ст. 83.1 </a:t>
            </a:r>
            <a:r>
              <a:rPr lang="ru-RU" sz="2000"/>
              <a:t>– установлены </a:t>
            </a:r>
            <a:r>
              <a:rPr lang="ru-RU" sz="2000">
                <a:solidFill>
                  <a:srgbClr val="FF0000"/>
                </a:solidFill>
              </a:rPr>
              <a:t>требования к составу заявки </a:t>
            </a:r>
            <a:r>
              <a:rPr lang="ru-RU" sz="2000"/>
              <a:t>на участие в запросе  предложений + установлен запрет требовать иное (</a:t>
            </a:r>
            <a:r>
              <a:rPr lang="ru-RU" sz="2000" b="1">
                <a:solidFill>
                  <a:srgbClr val="1F487C"/>
                </a:solidFill>
              </a:rPr>
              <a:t>ч. 10 ст. 83</a:t>
            </a:r>
            <a:r>
              <a:rPr lang="ru-RU" sz="2000"/>
              <a:t>)</a:t>
            </a:r>
          </a:p>
          <a:p>
            <a:pPr marL="298450" indent="-285750">
              <a:buFont typeface="Wingdings" pitchFamily="2" charset="2"/>
              <a:buChar char=""/>
              <a:tabLst>
                <a:tab pos="298450" algn="l"/>
              </a:tabLst>
            </a:pPr>
            <a:r>
              <a:rPr lang="ru-RU" sz="2000" b="1">
                <a:solidFill>
                  <a:srgbClr val="1F487C"/>
                </a:solidFill>
              </a:rPr>
              <a:t>ч. 18 ст. 83.1 </a:t>
            </a:r>
            <a:r>
              <a:rPr lang="ru-RU" sz="2000"/>
              <a:t>– зафиксированы основания для отклонения заявки</a:t>
            </a:r>
          </a:p>
          <a:p>
            <a:pPr marL="298450" indent="-285750">
              <a:buFont typeface="Wingdings" pitchFamily="2" charset="2"/>
              <a:buChar char=""/>
              <a:tabLst>
                <a:tab pos="298450" algn="l"/>
              </a:tabLst>
            </a:pPr>
            <a:r>
              <a:rPr lang="ru-RU" sz="2000" b="1">
                <a:solidFill>
                  <a:srgbClr val="1F487C"/>
                </a:solidFill>
              </a:rPr>
              <a:t>ч. 21 ст. 83.1 </a:t>
            </a:r>
            <a:r>
              <a:rPr lang="ru-RU" sz="2000"/>
              <a:t>– окончательное предложение не должно ухудшать предложение,  содержащиеся в заявке участника. Если ухудшает, то окончательным  предложением признается заявка участника</a:t>
            </a:r>
          </a:p>
          <a:p>
            <a:pPr marL="298450" indent="-285750">
              <a:buFont typeface="Wingdings" pitchFamily="2" charset="2"/>
              <a:buChar char=""/>
              <a:tabLst>
                <a:tab pos="298450" algn="l"/>
              </a:tabLst>
            </a:pPr>
            <a:r>
              <a:rPr lang="ru-RU" sz="2000" b="1">
                <a:solidFill>
                  <a:srgbClr val="1F487C"/>
                </a:solidFill>
              </a:rPr>
              <a:t>ч. 22 ст. 83.1 </a:t>
            </a:r>
            <a:r>
              <a:rPr lang="ru-RU" sz="2000"/>
              <a:t>– если участник не направил окончательное предложение, то  окончательным предложением признается заявка участника</a:t>
            </a:r>
          </a:p>
          <a:p>
            <a:pPr marL="298450" indent="-285750">
              <a:buFont typeface="Wingdings" pitchFamily="2" charset="2"/>
              <a:buChar char=""/>
              <a:tabLst>
                <a:tab pos="298450" algn="l"/>
              </a:tabLst>
            </a:pPr>
            <a:r>
              <a:rPr lang="ru-RU" sz="2000"/>
              <a:t>Заключение контракта по общим правилам </a:t>
            </a:r>
            <a:r>
              <a:rPr lang="ru-RU" sz="2000" b="1">
                <a:solidFill>
                  <a:srgbClr val="1F487C"/>
                </a:solidFill>
              </a:rPr>
              <a:t>ст. 83.2</a:t>
            </a:r>
            <a:endParaRPr lang="ru-RU" sz="2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39938"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1905000" y="314325"/>
            <a:ext cx="7964488" cy="1031875"/>
          </a:xfrm>
        </p:spPr>
        <p:txBody>
          <a:bodyPr tIns="12700" rtlCol="0"/>
          <a:lstStyle/>
          <a:p>
            <a:pPr marL="12700" eaLnBrk="1" fontAlgn="auto" hangingPunct="1">
              <a:spcBef>
                <a:spcPts val="100"/>
              </a:spcBef>
              <a:spcAft>
                <a:spcPts val="0"/>
              </a:spcAft>
              <a:defRPr/>
            </a:pPr>
            <a:r>
              <a:rPr spc="-5" dirty="0"/>
              <a:t>ЗАПРОС </a:t>
            </a:r>
            <a:r>
              <a:rPr dirty="0"/>
              <a:t>ПРЕДЛОЖЕНИЙ с</a:t>
            </a:r>
            <a:r>
              <a:rPr spc="-100" dirty="0"/>
              <a:t> </a:t>
            </a:r>
            <a:r>
              <a:rPr dirty="0"/>
              <a:t>01.07.2018:</a:t>
            </a:r>
            <a:br>
              <a:rPr dirty="0"/>
            </a:br>
            <a:r>
              <a:rPr dirty="0">
                <a:solidFill>
                  <a:srgbClr val="006284"/>
                </a:solidFill>
              </a:rPr>
              <a:t>основные</a:t>
            </a:r>
            <a:r>
              <a:rPr spc="-35" dirty="0">
                <a:solidFill>
                  <a:srgbClr val="006284"/>
                </a:solidFill>
              </a:rPr>
              <a:t> </a:t>
            </a:r>
            <a:r>
              <a:rPr dirty="0">
                <a:solidFill>
                  <a:srgbClr val="006284"/>
                </a:solidFill>
              </a:rPr>
              <a:t>изменения</a:t>
            </a:r>
          </a:p>
        </p:txBody>
      </p:sp>
      <p:sp>
        <p:nvSpPr>
          <p:cNvPr id="39940" name="object 7"/>
          <p:cNvSpPr>
            <a:spLocks noGrp="1"/>
          </p:cNvSpPr>
          <p:nvPr>
            <p:ph type="sldNum" sz="quarter" idx="12"/>
          </p:nvPr>
        </p:nvSpPr>
        <p:spPr bwMode="auto">
          <a:noFill/>
          <a:ln>
            <a:miter lim="800000"/>
            <a:headEnd/>
            <a:tailEnd/>
          </a:ln>
        </p:spPr>
        <p:txBody>
          <a:bodyPr/>
          <a:lstStyle/>
          <a:p>
            <a:pPr marL="25400"/>
            <a:fld id="{2208D381-70F0-42D8-88C3-0EAEE01138A1}" type="slidenum">
              <a:rPr lang="ru-RU" smtClean="0"/>
              <a:pPr marL="25400"/>
              <a:t>33</a:t>
            </a:fld>
            <a:endParaRPr lang="ru-RU" smtClean="0"/>
          </a:p>
        </p:txBody>
      </p:sp>
      <p:sp>
        <p:nvSpPr>
          <p:cNvPr id="39941" name="object 6"/>
          <p:cNvSpPr txBox="1">
            <a:spLocks noChangeArrowheads="1"/>
          </p:cNvSpPr>
          <p:nvPr/>
        </p:nvSpPr>
        <p:spPr bwMode="auto">
          <a:xfrm>
            <a:off x="528638" y="1597025"/>
            <a:ext cx="9907587" cy="5302250"/>
          </a:xfrm>
          <a:prstGeom prst="rect">
            <a:avLst/>
          </a:prstGeom>
          <a:noFill/>
          <a:ln w="9525">
            <a:noFill/>
            <a:miter lim="800000"/>
            <a:headEnd/>
            <a:tailEnd/>
          </a:ln>
        </p:spPr>
        <p:txBody>
          <a:bodyPr lIns="0" tIns="13335" rIns="0" bIns="0">
            <a:spAutoFit/>
          </a:bodyPr>
          <a:lstStyle/>
          <a:p>
            <a:pPr marL="298450" indent="-285750">
              <a:spcBef>
                <a:spcPts val="100"/>
              </a:spcBef>
              <a:buFont typeface="Wingdings" pitchFamily="2" charset="2"/>
              <a:buChar char=""/>
              <a:tabLst>
                <a:tab pos="298450" algn="l"/>
              </a:tabLst>
            </a:pPr>
            <a:r>
              <a:rPr lang="ru-RU" sz="2000" b="1">
                <a:solidFill>
                  <a:srgbClr val="006284"/>
                </a:solidFill>
              </a:rPr>
              <a:t>БУМАЖНЫЙ:</a:t>
            </a:r>
            <a:endParaRPr lang="ru-RU" sz="2000"/>
          </a:p>
          <a:p>
            <a:pPr marL="298450" indent="-285750">
              <a:spcBef>
                <a:spcPts val="13"/>
              </a:spcBef>
              <a:buSzPct val="94000"/>
              <a:buFont typeface="Wingdings" pitchFamily="2" charset="2"/>
              <a:buChar char=""/>
              <a:tabLst>
                <a:tab pos="298450" algn="l"/>
              </a:tabLst>
            </a:pPr>
            <a:r>
              <a:rPr lang="ru-RU">
                <a:solidFill>
                  <a:srgbClr val="FF0000"/>
                </a:solidFill>
              </a:rPr>
              <a:t>заявка только бумажная</a:t>
            </a:r>
            <a:endParaRPr lang="ru-RU"/>
          </a:p>
          <a:p>
            <a:pPr marL="298450" indent="-285750">
              <a:buSzPct val="94000"/>
              <a:buFont typeface="Wingdings" pitchFamily="2" charset="2"/>
              <a:buChar char=""/>
              <a:tabLst>
                <a:tab pos="298450" algn="l"/>
              </a:tabLst>
            </a:pPr>
            <a:r>
              <a:rPr lang="ru-RU"/>
              <a:t>п. 8 ч. 2 ст. 83 – только признание повторного конкурса несостоявшимся по ч. 4 ст. 55;</a:t>
            </a:r>
          </a:p>
          <a:p>
            <a:pPr marL="298450" indent="-285750">
              <a:buSzPct val="94000"/>
              <a:buFont typeface="Wingdings" pitchFamily="2" charset="2"/>
              <a:buChar char=""/>
              <a:tabLst>
                <a:tab pos="298450" algn="l"/>
              </a:tabLst>
            </a:pPr>
            <a:r>
              <a:rPr lang="ru-RU"/>
              <a:t>на вскрытии объявляется информация об участнике и содержание поданной заявки;</a:t>
            </a:r>
          </a:p>
          <a:p>
            <a:pPr marL="298450" indent="-285750">
              <a:buSzPct val="94000"/>
              <a:buFont typeface="Wingdings" pitchFamily="2" charset="2"/>
              <a:buChar char=""/>
              <a:tabLst>
                <a:tab pos="298450" algn="l"/>
              </a:tabLst>
            </a:pPr>
            <a:r>
              <a:rPr lang="ru-RU">
                <a:solidFill>
                  <a:srgbClr val="FF0000"/>
                </a:solidFill>
              </a:rPr>
              <a:t>окончательное предложение не должно ухудшать ранее сделанное участником  предложение</a:t>
            </a:r>
            <a:r>
              <a:rPr lang="ru-RU"/>
              <a:t>. Если ухудшает, то окончательным предложением признается заявка  участника</a:t>
            </a:r>
          </a:p>
          <a:p>
            <a:pPr marL="298450" indent="-285750">
              <a:spcBef>
                <a:spcPts val="25"/>
              </a:spcBef>
              <a:tabLst>
                <a:tab pos="298450" algn="l"/>
              </a:tabLst>
            </a:pPr>
            <a:endParaRPr lang="ru-RU">
              <a:latin typeface="Times New Roman" pitchFamily="18" charset="0"/>
              <a:cs typeface="Times New Roman" pitchFamily="18" charset="0"/>
            </a:endParaRPr>
          </a:p>
          <a:p>
            <a:pPr marL="298450" indent="-285750">
              <a:buFont typeface="Wingdings" pitchFamily="2" charset="2"/>
              <a:buChar char=""/>
              <a:tabLst>
                <a:tab pos="298450" algn="l"/>
              </a:tabLst>
            </a:pPr>
            <a:r>
              <a:rPr lang="ru-RU" sz="2000" b="1">
                <a:solidFill>
                  <a:srgbClr val="006284"/>
                </a:solidFill>
              </a:rPr>
              <a:t>ЭЛЕКТРОННЫЙ:</a:t>
            </a:r>
            <a:endParaRPr lang="ru-RU" sz="2000"/>
          </a:p>
          <a:p>
            <a:pPr marL="298450" indent="-285750">
              <a:spcBef>
                <a:spcPts val="13"/>
              </a:spcBef>
              <a:buSzPct val="94000"/>
              <a:buFont typeface="Wingdings" pitchFamily="2" charset="2"/>
              <a:buChar char=""/>
              <a:tabLst>
                <a:tab pos="298450" algn="l"/>
              </a:tabLst>
            </a:pPr>
            <a:r>
              <a:rPr lang="ru-RU"/>
              <a:t>п. 5 ч. 2 ст. 83.1 - после продления сроков подачи заявок на участие в электронном  конкурсе на 10 дней не подано заявок или всех отклонили по первым или вторым частям  либо победитель уклонился от заключения контракта; аналогично в части электронного  аукциона</a:t>
            </a:r>
          </a:p>
          <a:p>
            <a:pPr marL="298450" indent="-285750">
              <a:buSzPct val="94000"/>
              <a:buFont typeface="Wingdings" pitchFamily="2" charset="2"/>
              <a:buChar char=""/>
              <a:tabLst>
                <a:tab pos="298450" algn="l"/>
              </a:tabLst>
            </a:pPr>
            <a:r>
              <a:rPr lang="ru-RU"/>
              <a:t>срок подачи заявок мин 5 рабочих дней</a:t>
            </a:r>
          </a:p>
          <a:p>
            <a:pPr marL="298450" indent="-285750">
              <a:buSzPct val="94000"/>
              <a:buFont typeface="Wingdings" pitchFamily="2" charset="2"/>
              <a:buChar char=""/>
              <a:tabLst>
                <a:tab pos="298450" algn="l"/>
              </a:tabLst>
            </a:pPr>
            <a:r>
              <a:rPr lang="ru-RU">
                <a:solidFill>
                  <a:srgbClr val="FF0000"/>
                </a:solidFill>
              </a:rPr>
              <a:t>установлены требования к составу заявки</a:t>
            </a:r>
            <a:endParaRPr lang="ru-RU"/>
          </a:p>
          <a:p>
            <a:pPr marL="298450" indent="-285750">
              <a:buSzPct val="94000"/>
              <a:buFont typeface="Wingdings" pitchFamily="2" charset="2"/>
              <a:buChar char=""/>
              <a:tabLst>
                <a:tab pos="298450" algn="l"/>
              </a:tabLst>
            </a:pPr>
            <a:r>
              <a:rPr lang="ru-RU"/>
              <a:t>окончательное предложение не должно ухудшать предложение, содержащиеся в заявке</a:t>
            </a:r>
          </a:p>
          <a:p>
            <a:pPr marL="298450" indent="-285750">
              <a:tabLst>
                <a:tab pos="298450" algn="l"/>
              </a:tabLst>
            </a:pPr>
            <a:r>
              <a:rPr lang="ru-RU"/>
              <a:t>участника. Если ухудшает, то окончательным предложением признается заявка участника</a:t>
            </a:r>
          </a:p>
          <a:p>
            <a:pPr marL="298450" indent="-285750">
              <a:buSzPct val="94000"/>
              <a:buFont typeface="Wingdings" pitchFamily="2" charset="2"/>
              <a:buChar char=""/>
              <a:tabLst>
                <a:tab pos="298450" algn="l"/>
              </a:tabLst>
            </a:pPr>
            <a:r>
              <a:rPr lang="ru-RU"/>
              <a:t>если участник не направил окончательное предложение, то окончательным предложением  признается заявка участника</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4900" y="4625975"/>
            <a:ext cx="6069013" cy="574675"/>
          </a:xfrm>
        </p:spPr>
        <p:txBody>
          <a:bodyPr tIns="12700" rtlCol="0"/>
          <a:lstStyle/>
          <a:p>
            <a:pPr marL="12700" eaLnBrk="1" fontAlgn="auto" hangingPunct="1">
              <a:spcBef>
                <a:spcPts val="100"/>
              </a:spcBef>
              <a:spcAft>
                <a:spcPts val="0"/>
              </a:spcAft>
              <a:defRPr/>
            </a:pPr>
            <a:r>
              <a:rPr sz="3600" spc="-35" dirty="0">
                <a:solidFill>
                  <a:srgbClr val="006284"/>
                </a:solidFill>
              </a:rPr>
              <a:t>СПАСИБО </a:t>
            </a:r>
            <a:r>
              <a:rPr sz="3600" spc="-5" dirty="0">
                <a:solidFill>
                  <a:srgbClr val="006284"/>
                </a:solidFill>
              </a:rPr>
              <a:t>ЗА</a:t>
            </a:r>
            <a:r>
              <a:rPr sz="3600" spc="330" dirty="0">
                <a:solidFill>
                  <a:srgbClr val="006284"/>
                </a:solidFill>
              </a:rPr>
              <a:t> </a:t>
            </a:r>
            <a:r>
              <a:rPr sz="3600" dirty="0">
                <a:solidFill>
                  <a:srgbClr val="006284"/>
                </a:solidFill>
              </a:rPr>
              <a:t>ВНИМАНИЕ!</a:t>
            </a: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1"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10242" name="object 4"/>
          <p:cNvSpPr>
            <a:spLocks noGrp="1"/>
          </p:cNvSpPr>
          <p:nvPr>
            <p:ph type="title"/>
          </p:nvPr>
        </p:nvSpPr>
        <p:spPr>
          <a:xfrm>
            <a:off x="1905000" y="195263"/>
            <a:ext cx="7367588" cy="1031875"/>
          </a:xfrm>
        </p:spPr>
        <p:txBody>
          <a:bodyPr tIns="12700"/>
          <a:lstStyle/>
          <a:p>
            <a:pPr marL="12700" eaLnBrk="1" hangingPunct="1">
              <a:spcBef>
                <a:spcPts val="100"/>
              </a:spcBef>
            </a:pPr>
            <a:r>
              <a:rPr lang="ru-RU" smtClean="0">
                <a:solidFill>
                  <a:srgbClr val="006284"/>
                </a:solidFill>
                <a:latin typeface="Arial" charset="0"/>
                <a:cs typeface="Arial" charset="0"/>
              </a:rPr>
              <a:t>ДОПОЛНИТЕЛЬНЫЕ ТРЕБОВАНИЯ  К БАНКОВСКИМ ГАРАНТИЯМ</a:t>
            </a:r>
          </a:p>
        </p:txBody>
      </p:sp>
      <p:sp>
        <p:nvSpPr>
          <p:cNvPr id="10243" name="object 23"/>
          <p:cNvSpPr txBox="1">
            <a:spLocks noChangeArrowheads="1"/>
          </p:cNvSpPr>
          <p:nvPr/>
        </p:nvSpPr>
        <p:spPr bwMode="auto">
          <a:xfrm>
            <a:off x="9961563" y="7148513"/>
            <a:ext cx="150812" cy="223837"/>
          </a:xfrm>
          <a:prstGeom prst="rect">
            <a:avLst/>
          </a:prstGeom>
          <a:noFill/>
          <a:ln w="9525">
            <a:noFill/>
            <a:miter lim="800000"/>
            <a:headEnd/>
            <a:tailEnd/>
          </a:ln>
        </p:spPr>
        <p:txBody>
          <a:bodyPr lIns="0" tIns="0" rIns="0" bIns="0">
            <a:spAutoFit/>
          </a:bodyPr>
          <a:lstStyle/>
          <a:p>
            <a:pPr marL="25400">
              <a:lnSpc>
                <a:spcPts val="1650"/>
              </a:lnSpc>
            </a:pPr>
            <a:fld id="{386C4777-7D51-46AB-88C0-9B6D94D3A6D7}" type="slidenum">
              <a:rPr lang="ru-RU" sz="1400" b="1">
                <a:solidFill>
                  <a:srgbClr val="FFFFFF"/>
                </a:solidFill>
              </a:rPr>
              <a:pPr marL="25400">
                <a:lnSpc>
                  <a:spcPts val="1650"/>
                </a:lnSpc>
              </a:pPr>
              <a:t>4</a:t>
            </a:fld>
            <a:endParaRPr lang="ru-RU" sz="1400"/>
          </a:p>
        </p:txBody>
      </p:sp>
      <p:sp>
        <p:nvSpPr>
          <p:cNvPr id="5" name="object 5"/>
          <p:cNvSpPr txBox="1"/>
          <p:nvPr/>
        </p:nvSpPr>
        <p:spPr>
          <a:xfrm>
            <a:off x="442913" y="1490663"/>
            <a:ext cx="9780587" cy="288925"/>
          </a:xfrm>
          <a:prstGeom prst="rect">
            <a:avLst/>
          </a:prstGeom>
        </p:spPr>
        <p:txBody>
          <a:bodyPr lIns="0" tIns="12700" rIns="0" bIns="0">
            <a:spAutoFit/>
          </a:bodyPr>
          <a:lstStyle/>
          <a:p>
            <a:pPr marL="12700" fontAlgn="auto">
              <a:spcBef>
                <a:spcPts val="100"/>
              </a:spcBef>
              <a:spcAft>
                <a:spcPts val="0"/>
              </a:spcAft>
              <a:tabLst>
                <a:tab pos="1451610" algn="l"/>
                <a:tab pos="9768205" algn="l"/>
              </a:tabLst>
              <a:defRPr/>
            </a:pPr>
            <a:r>
              <a:rPr u="heavy" dirty="0">
                <a:uFill>
                  <a:solidFill>
                    <a:srgbClr val="006284"/>
                  </a:solidFill>
                </a:uFill>
                <a:latin typeface="Times New Roman"/>
                <a:cs typeface="Times New Roman"/>
              </a:rPr>
              <a:t> 	</a:t>
            </a:r>
            <a:r>
              <a:rPr u="heavy" dirty="0">
                <a:uFill>
                  <a:solidFill>
                    <a:srgbClr val="006284"/>
                  </a:solidFill>
                </a:uFill>
                <a:latin typeface="Arial"/>
                <a:cs typeface="Arial"/>
              </a:rPr>
              <a:t>(ППРФ </a:t>
            </a:r>
            <a:r>
              <a:rPr u="heavy" spc="-5" dirty="0">
                <a:uFill>
                  <a:solidFill>
                    <a:srgbClr val="006284"/>
                  </a:solidFill>
                </a:uFill>
                <a:latin typeface="Arial"/>
                <a:cs typeface="Arial"/>
              </a:rPr>
              <a:t>от 08.11.2013 </a:t>
            </a:r>
            <a:r>
              <a:rPr u="heavy" dirty="0">
                <a:uFill>
                  <a:solidFill>
                    <a:srgbClr val="006284"/>
                  </a:solidFill>
                </a:uFill>
                <a:latin typeface="Arial"/>
                <a:cs typeface="Arial"/>
              </a:rPr>
              <a:t>№ </a:t>
            </a:r>
            <a:r>
              <a:rPr u="heavy" spc="-5" dirty="0">
                <a:uFill>
                  <a:solidFill>
                    <a:srgbClr val="006284"/>
                  </a:solidFill>
                </a:uFill>
                <a:latin typeface="Arial"/>
                <a:cs typeface="Arial"/>
              </a:rPr>
              <a:t>1005 </a:t>
            </a:r>
            <a:r>
              <a:rPr u="heavy" dirty="0">
                <a:uFill>
                  <a:solidFill>
                    <a:srgbClr val="006284"/>
                  </a:solidFill>
                </a:uFill>
                <a:latin typeface="Arial"/>
                <a:cs typeface="Arial"/>
              </a:rPr>
              <a:t>в </a:t>
            </a:r>
            <a:r>
              <a:rPr u="heavy" spc="-5" dirty="0">
                <a:uFill>
                  <a:solidFill>
                    <a:srgbClr val="006284"/>
                  </a:solidFill>
                </a:uFill>
                <a:latin typeface="Arial"/>
                <a:cs typeface="Arial"/>
              </a:rPr>
              <a:t>ред. </a:t>
            </a:r>
            <a:r>
              <a:rPr u="heavy" dirty="0">
                <a:uFill>
                  <a:solidFill>
                    <a:srgbClr val="006284"/>
                  </a:solidFill>
                </a:uFill>
                <a:latin typeface="Arial"/>
                <a:cs typeface="Arial"/>
              </a:rPr>
              <a:t>ППРФ </a:t>
            </a:r>
            <a:r>
              <a:rPr u="heavy" spc="-5" dirty="0">
                <a:uFill>
                  <a:solidFill>
                    <a:srgbClr val="006284"/>
                  </a:solidFill>
                </a:uFill>
                <a:latin typeface="Arial"/>
                <a:cs typeface="Arial"/>
              </a:rPr>
              <a:t>от 15.01.2018 </a:t>
            </a:r>
            <a:r>
              <a:rPr u="heavy" dirty="0">
                <a:uFill>
                  <a:solidFill>
                    <a:srgbClr val="006284"/>
                  </a:solidFill>
                </a:uFill>
                <a:latin typeface="Arial"/>
                <a:cs typeface="Arial"/>
              </a:rPr>
              <a:t>№ </a:t>
            </a:r>
            <a:r>
              <a:rPr u="heavy" spc="-5" dirty="0">
                <a:uFill>
                  <a:solidFill>
                    <a:srgbClr val="006284"/>
                  </a:solidFill>
                </a:uFill>
                <a:latin typeface="Arial"/>
                <a:cs typeface="Arial"/>
              </a:rPr>
              <a:t>11 </a:t>
            </a:r>
            <a:r>
              <a:rPr u="heavy" dirty="0">
                <a:solidFill>
                  <a:srgbClr val="C00000"/>
                </a:solidFill>
                <a:uFill>
                  <a:solidFill>
                    <a:srgbClr val="006284"/>
                  </a:solidFill>
                </a:uFill>
                <a:latin typeface="Arial"/>
                <a:cs typeface="Arial"/>
              </a:rPr>
              <a:t>с</a:t>
            </a:r>
            <a:r>
              <a:rPr u="heavy" spc="-25" dirty="0">
                <a:solidFill>
                  <a:srgbClr val="C00000"/>
                </a:solidFill>
                <a:uFill>
                  <a:solidFill>
                    <a:srgbClr val="006284"/>
                  </a:solidFill>
                </a:uFill>
                <a:latin typeface="Arial"/>
                <a:cs typeface="Arial"/>
              </a:rPr>
              <a:t> </a:t>
            </a:r>
            <a:r>
              <a:rPr u="heavy" spc="-5" dirty="0">
                <a:solidFill>
                  <a:srgbClr val="C00000"/>
                </a:solidFill>
                <a:uFill>
                  <a:solidFill>
                    <a:srgbClr val="006284"/>
                  </a:solidFill>
                </a:uFill>
                <a:latin typeface="Arial"/>
                <a:cs typeface="Arial"/>
              </a:rPr>
              <a:t>18.03.2018</a:t>
            </a:r>
            <a:r>
              <a:rPr u="heavy" spc="-5" dirty="0">
                <a:uFill>
                  <a:solidFill>
                    <a:srgbClr val="006284"/>
                  </a:solidFill>
                </a:uFill>
                <a:latin typeface="Arial"/>
                <a:cs typeface="Arial"/>
              </a:rPr>
              <a:t>)	</a:t>
            </a:r>
            <a:endParaRPr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11266"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5" name="object 5"/>
          <p:cNvSpPr txBox="1">
            <a:spLocks noGrp="1"/>
          </p:cNvSpPr>
          <p:nvPr>
            <p:ph type="title"/>
          </p:nvPr>
        </p:nvSpPr>
        <p:spPr>
          <a:xfrm>
            <a:off x="1231900" y="411163"/>
            <a:ext cx="8535988" cy="877887"/>
          </a:xfrm>
        </p:spPr>
        <p:txBody>
          <a:bodyPr tIns="12065" rtlCol="0"/>
          <a:lstStyle/>
          <a:p>
            <a:pPr marL="12700" eaLnBrk="1" fontAlgn="auto" hangingPunct="1">
              <a:spcBef>
                <a:spcPts val="95"/>
              </a:spcBef>
              <a:spcAft>
                <a:spcPts val="0"/>
              </a:spcAft>
              <a:defRPr/>
            </a:pPr>
            <a:r>
              <a:rPr sz="2800" spc="-10" dirty="0">
                <a:solidFill>
                  <a:srgbClr val="006284"/>
                </a:solidFill>
              </a:rPr>
              <a:t>ИЗМЕНЕНИЯ </a:t>
            </a:r>
            <a:r>
              <a:rPr sz="2800" spc="-5" dirty="0">
                <a:solidFill>
                  <a:srgbClr val="006284"/>
                </a:solidFill>
              </a:rPr>
              <a:t>В </a:t>
            </a:r>
            <a:r>
              <a:rPr sz="2800" spc="-10" dirty="0">
                <a:solidFill>
                  <a:srgbClr val="006284"/>
                </a:solidFill>
              </a:rPr>
              <a:t>ЗАКОН </a:t>
            </a:r>
            <a:r>
              <a:rPr sz="2800" dirty="0">
                <a:solidFill>
                  <a:srgbClr val="006284"/>
                </a:solidFill>
              </a:rPr>
              <a:t>44-ФЗ </a:t>
            </a:r>
            <a:r>
              <a:rPr sz="2800" spc="-5" dirty="0">
                <a:solidFill>
                  <a:srgbClr val="C00000"/>
                </a:solidFill>
              </a:rPr>
              <a:t>с</a:t>
            </a:r>
            <a:r>
              <a:rPr sz="2800" spc="35" dirty="0">
                <a:solidFill>
                  <a:srgbClr val="C00000"/>
                </a:solidFill>
              </a:rPr>
              <a:t> </a:t>
            </a:r>
            <a:r>
              <a:rPr sz="2800" spc="-5" dirty="0">
                <a:solidFill>
                  <a:srgbClr val="C00000"/>
                </a:solidFill>
              </a:rPr>
              <a:t>11.01.2018</a:t>
            </a:r>
            <a:r>
              <a:rPr sz="2800" dirty="0"/>
              <a:t/>
            </a:r>
            <a:br>
              <a:rPr sz="2800" dirty="0"/>
            </a:br>
            <a:r>
              <a:rPr sz="2800" b="0" spc="-5" dirty="0">
                <a:solidFill>
                  <a:srgbClr val="000000"/>
                </a:solidFill>
              </a:rPr>
              <a:t>(Федеральный закон от </a:t>
            </a:r>
            <a:r>
              <a:rPr sz="2800" b="0" dirty="0">
                <a:solidFill>
                  <a:srgbClr val="000000"/>
                </a:solidFill>
              </a:rPr>
              <a:t>31.12.2017 </a:t>
            </a:r>
            <a:r>
              <a:rPr sz="2800" b="0" spc="-5" dirty="0">
                <a:solidFill>
                  <a:srgbClr val="000000"/>
                </a:solidFill>
              </a:rPr>
              <a:t>№</a:t>
            </a:r>
            <a:r>
              <a:rPr sz="2800" b="0" dirty="0">
                <a:solidFill>
                  <a:srgbClr val="000000"/>
                </a:solidFill>
              </a:rPr>
              <a:t> 504-ФЗ)</a:t>
            </a:r>
            <a:endParaRPr sz="2800" dirty="0"/>
          </a:p>
        </p:txBody>
      </p:sp>
      <p:sp>
        <p:nvSpPr>
          <p:cNvPr id="11268" name="object 7"/>
          <p:cNvSpPr txBox="1">
            <a:spLocks noChangeArrowheads="1"/>
          </p:cNvSpPr>
          <p:nvPr/>
        </p:nvSpPr>
        <p:spPr bwMode="auto">
          <a:xfrm>
            <a:off x="9961563" y="7148513"/>
            <a:ext cx="150812" cy="223837"/>
          </a:xfrm>
          <a:prstGeom prst="rect">
            <a:avLst/>
          </a:prstGeom>
          <a:noFill/>
          <a:ln w="9525">
            <a:noFill/>
            <a:miter lim="800000"/>
            <a:headEnd/>
            <a:tailEnd/>
          </a:ln>
        </p:spPr>
        <p:txBody>
          <a:bodyPr lIns="0" tIns="0" rIns="0" bIns="0">
            <a:spAutoFit/>
          </a:bodyPr>
          <a:lstStyle/>
          <a:p>
            <a:pPr marL="25400">
              <a:lnSpc>
                <a:spcPts val="1650"/>
              </a:lnSpc>
            </a:pPr>
            <a:fld id="{62173BDF-91E1-4261-B500-C97EE898A242}" type="slidenum">
              <a:rPr lang="ru-RU" sz="1400" b="1">
                <a:solidFill>
                  <a:srgbClr val="FFFFFF"/>
                </a:solidFill>
              </a:rPr>
              <a:pPr marL="25400">
                <a:lnSpc>
                  <a:spcPts val="1650"/>
                </a:lnSpc>
              </a:pPr>
              <a:t>5</a:t>
            </a:fld>
            <a:endParaRPr lang="ru-RU" sz="1400"/>
          </a:p>
        </p:txBody>
      </p:sp>
      <p:graphicFrame>
        <p:nvGraphicFramePr>
          <p:cNvPr id="6" name="object 6"/>
          <p:cNvGraphicFramePr>
            <a:graphicFrameLocks noGrp="1"/>
          </p:cNvGraphicFramePr>
          <p:nvPr/>
        </p:nvGraphicFramePr>
        <p:xfrm>
          <a:off x="463550" y="1565275"/>
          <a:ext cx="9755188" cy="5370513"/>
        </p:xfrm>
        <a:graphic>
          <a:graphicData uri="http://schemas.openxmlformats.org/drawingml/2006/table">
            <a:tbl>
              <a:tblPr/>
              <a:tblGrid>
                <a:gridCol w="1773238"/>
                <a:gridCol w="7981950"/>
              </a:tblGrid>
              <a:tr h="369888">
                <a:tc>
                  <a:txBody>
                    <a:bodyPr/>
                    <a:lstStyle/>
                    <a:p>
                      <a:pPr marL="12700" marR="0" lvl="0" indent="0" algn="ctr"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Норма 44-ФЗ</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1114"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C"/>
                    </a:solidFill>
                  </a:tcPr>
                </a:tc>
                <a:tc>
                  <a:txBody>
                    <a:bodyPr/>
                    <a:lstStyle/>
                    <a:p>
                      <a:pPr marL="15875" marR="0" lvl="0" indent="0" algn="ctr"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Суть изменений</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1114"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C"/>
                    </a:solidFill>
                  </a:tcPr>
                </a:tc>
              </a:tr>
              <a:tr h="639763">
                <a:tc>
                  <a:txBody>
                    <a:bodyPr/>
                    <a:lstStyle/>
                    <a:p>
                      <a:pPr marL="11113" marR="0" lvl="0" indent="0" algn="ctr"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п. 1 ч.1 ст. 33</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111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1F1F1"/>
                    </a:solidFill>
                  </a:tcPr>
                </a:tc>
                <a:tc>
                  <a:txBody>
                    <a:bodyPr/>
                    <a:lstStyle/>
                    <a:p>
                      <a:pPr marL="96838"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FF0000"/>
                          </a:solidFill>
                          <a:effectLst/>
                          <a:latin typeface="Trebuchet MS" pitchFamily="34" charset="0"/>
                          <a:cs typeface="Arial" charset="0"/>
                        </a:rPr>
                        <a:t>В описании объекта закупки не должны указываться товарные знаки, знаки обслуживания, фирменные наименования, патенты, полезные модели, промышленные образцы, наименование страны происхождения товара, требования к товарам, информации, работам, услугам при условии, что такие требования или указания влекут за собой </a:t>
                      </a:r>
                      <a:r>
                        <a:rPr kumimoji="0" lang="ru-RU" sz="1800" b="0" i="0" u="sng" strike="noStrike" cap="none" normalizeH="0" baseline="0" smtClean="0">
                          <a:ln>
                            <a:noFill/>
                          </a:ln>
                          <a:solidFill>
                            <a:srgbClr val="FF0000"/>
                          </a:solidFill>
                          <a:effectLst/>
                          <a:latin typeface="Trebuchet MS" pitchFamily="34" charset="0"/>
                          <a:cs typeface="Arial" charset="0"/>
                        </a:rPr>
                        <a:t>ограничение количества участников закупки. </a:t>
                      </a:r>
                    </a:p>
                    <a:p>
                      <a:pPr marL="96838"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FF0000"/>
                          </a:solidFill>
                          <a:effectLst/>
                          <a:latin typeface="Trebuchet MS" pitchFamily="34" charset="0"/>
                          <a:cs typeface="Arial" charset="0"/>
                        </a:rPr>
                        <a:t>Допускается указание товарного знака  при сопровождении словами "или эквивалент" либо при несовместимости закупаемого товара с другими товарными знаками, либо при условии закупок запасных частей и расходных материалов к машинам и оборудованию Заказчика.</a:t>
                      </a:r>
                      <a:endParaRPr kumimoji="0" lang="ru-RU" sz="1800" b="0" i="0" u="none" strike="noStrike" cap="none" normalizeH="0" baseline="0" smtClean="0">
                        <a:ln>
                          <a:noFill/>
                        </a:ln>
                        <a:solidFill>
                          <a:schemeClr val="tx1"/>
                        </a:solidFill>
                        <a:effectLst/>
                        <a:latin typeface="Trebuchet MS" pitchFamily="34" charset="0"/>
                        <a:cs typeface="Arial" charset="0"/>
                      </a:endParaRPr>
                    </a:p>
                  </a:txBody>
                  <a:tcPr marL="0" marR="0" marT="3111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1F1F1"/>
                    </a:solidFill>
                  </a:tcPr>
                </a:tc>
              </a:tr>
              <a:tr h="2011363">
                <a:tc>
                  <a:txBody>
                    <a:bodyPr/>
                    <a:lstStyle/>
                    <a:p>
                      <a:pPr marL="11113" marR="0" lvl="0" indent="0" algn="ctr" defTabSz="914400" rtl="0" eaLnBrk="1" fontAlgn="base" latinLnBrk="0" hangingPunct="1">
                        <a:lnSpc>
                          <a:spcPct val="100000"/>
                        </a:lnSpc>
                        <a:spcBef>
                          <a:spcPts val="25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ч. 15.1 ст. 99</a:t>
                      </a:r>
                      <a:endParaRPr kumimoji="0" lang="ru-RU" sz="1800" b="0" i="0" u="none" strike="noStrike" cap="none" normalizeH="0" baseline="0" smtClean="0">
                        <a:ln>
                          <a:noFill/>
                        </a:ln>
                        <a:solidFill>
                          <a:schemeClr val="tx1"/>
                        </a:solidFill>
                        <a:effectLst/>
                        <a:latin typeface="Arial" charset="0"/>
                        <a:cs typeface="Arial" charset="0"/>
                      </a:endParaRPr>
                    </a:p>
                  </a:txBody>
                  <a:tcPr marL="0" marR="0" marT="3111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1F1F1"/>
                    </a:solidFill>
                  </a:tcPr>
                </a:tc>
                <a:tc>
                  <a:txBody>
                    <a:bodyPr/>
                    <a:lstStyle/>
                    <a:p>
                      <a:pPr marL="96838" marR="0" lvl="0" indent="0" algn="just" defTabSz="914400" rtl="0" eaLnBrk="1" fontAlgn="base" latinLnBrk="0" hangingPunct="1">
                        <a:lnSpc>
                          <a:spcPct val="100000"/>
                        </a:lnSpc>
                        <a:spcBef>
                          <a:spcPts val="250"/>
                        </a:spcBef>
                        <a:spcAft>
                          <a:spcPct val="0"/>
                        </a:spcAft>
                        <a:buClrTx/>
                        <a:buSzTx/>
                        <a:buFontTx/>
                        <a:buNone/>
                        <a:tabLst/>
                      </a:pPr>
                      <a:r>
                        <a:rPr kumimoji="0" lang="ru-RU" sz="1800" b="0" i="0" u="none" strike="noStrike" cap="none" normalizeH="0" baseline="0" smtClean="0">
                          <a:ln>
                            <a:noFill/>
                          </a:ln>
                          <a:solidFill>
                            <a:srgbClr val="FF0000"/>
                          </a:solidFill>
                          <a:effectLst/>
                          <a:latin typeface="Trebuchet MS" pitchFamily="34" charset="0"/>
                          <a:cs typeface="Arial" charset="0"/>
                        </a:rPr>
                        <a:t>Жалоба и информация </a:t>
                      </a:r>
                      <a:r>
                        <a:rPr kumimoji="0" lang="ru-RU" sz="1800" b="0" i="0" u="none" strike="noStrike" cap="none" normalizeH="0" baseline="0" smtClean="0">
                          <a:ln>
                            <a:noFill/>
                          </a:ln>
                          <a:solidFill>
                            <a:schemeClr val="tx1"/>
                          </a:solidFill>
                          <a:effectLst/>
                          <a:latin typeface="Trebuchet MS" pitchFamily="34" charset="0"/>
                          <a:cs typeface="Arial" charset="0"/>
                        </a:rPr>
                        <a:t>о нарушениях, поступившие от </a:t>
                      </a:r>
                      <a:r>
                        <a:rPr kumimoji="0" lang="ru-RU" sz="1800" b="0" i="0" u="none" strike="noStrike" cap="none" normalizeH="0" baseline="0" smtClean="0">
                          <a:ln>
                            <a:noFill/>
                          </a:ln>
                          <a:solidFill>
                            <a:srgbClr val="FF0000"/>
                          </a:solidFill>
                          <a:effectLst/>
                          <a:latin typeface="Trebuchet MS" pitchFamily="34" charset="0"/>
                          <a:cs typeface="Arial" charset="0"/>
                        </a:rPr>
                        <a:t>физического лица</a:t>
                      </a:r>
                      <a:r>
                        <a:rPr kumimoji="0" lang="ru-RU" sz="1800" b="0" i="0" u="none" strike="noStrike" cap="none" normalizeH="0" baseline="0" smtClean="0">
                          <a:ln>
                            <a:noFill/>
                          </a:ln>
                          <a:solidFill>
                            <a:schemeClr val="tx1"/>
                          </a:solidFill>
                          <a:effectLst/>
                          <a:latin typeface="Trebuchet MS" pitchFamily="34" charset="0"/>
                          <a:cs typeface="Arial" charset="0"/>
                        </a:rPr>
                        <a:t>,  которое не соответствует требованиям п. 1 ч. 1 ст. 31 Закона № 44-ФЗ в  отношении объекта этой закупки и права и законные интересы которого не  нарушены такими действиями (бездействием), положениями документации,  извещения, </a:t>
                      </a:r>
                      <a:r>
                        <a:rPr kumimoji="0" lang="ru-RU" sz="1800" b="0" i="0" u="none" strike="noStrike" cap="none" normalizeH="0" baseline="0" smtClean="0">
                          <a:ln>
                            <a:noFill/>
                          </a:ln>
                          <a:solidFill>
                            <a:srgbClr val="FF0000"/>
                          </a:solidFill>
                          <a:effectLst/>
                          <a:latin typeface="Trebuchet MS" pitchFamily="34" charset="0"/>
                          <a:cs typeface="Arial" charset="0"/>
                        </a:rPr>
                        <a:t>рассматриваются контрольным органом </a:t>
                      </a:r>
                      <a:r>
                        <a:rPr kumimoji="0" lang="ru-RU" sz="1800" b="0" i="0" u="none" strike="noStrike" cap="none" normalizeH="0" baseline="0" smtClean="0">
                          <a:ln>
                            <a:noFill/>
                          </a:ln>
                          <a:solidFill>
                            <a:schemeClr val="tx1"/>
                          </a:solidFill>
                          <a:effectLst/>
                          <a:latin typeface="Trebuchet MS" pitchFamily="34" charset="0"/>
                          <a:cs typeface="Arial" charset="0"/>
                        </a:rPr>
                        <a:t>в сфере закупок </a:t>
                      </a:r>
                      <a:r>
                        <a:rPr kumimoji="0" lang="ru-RU" sz="1800" b="0" i="0" u="none" strike="noStrike" cap="none" normalizeH="0" baseline="0" smtClean="0">
                          <a:ln>
                            <a:noFill/>
                          </a:ln>
                          <a:solidFill>
                            <a:srgbClr val="FF0000"/>
                          </a:solidFill>
                          <a:effectLst/>
                          <a:latin typeface="Trebuchet MS" pitchFamily="34" charset="0"/>
                          <a:cs typeface="Arial" charset="0"/>
                        </a:rPr>
                        <a:t>в  соответствии </a:t>
                      </a:r>
                      <a:r>
                        <a:rPr kumimoji="0" lang="ru-RU" sz="1800" b="0" i="0" u="none" strike="noStrike" cap="none" normalizeH="0" baseline="0" smtClean="0">
                          <a:ln>
                            <a:noFill/>
                          </a:ln>
                          <a:solidFill>
                            <a:schemeClr val="tx1"/>
                          </a:solidFill>
                          <a:effectLst/>
                          <a:latin typeface="Trebuchet MS" pitchFamily="34" charset="0"/>
                          <a:cs typeface="Arial" charset="0"/>
                        </a:rPr>
                        <a:t>с Федеральным </a:t>
                      </a:r>
                      <a:r>
                        <a:rPr kumimoji="0" lang="ru-RU" sz="1800" b="0" i="0" u="none" strike="noStrike" cap="none" normalizeH="0" baseline="0" smtClean="0">
                          <a:ln>
                            <a:noFill/>
                          </a:ln>
                          <a:solidFill>
                            <a:srgbClr val="FF0000"/>
                          </a:solidFill>
                          <a:effectLst/>
                          <a:latin typeface="Trebuchet MS" pitchFamily="34" charset="0"/>
                          <a:cs typeface="Arial" charset="0"/>
                        </a:rPr>
                        <a:t>законом </a:t>
                      </a:r>
                      <a:r>
                        <a:rPr kumimoji="0" lang="ru-RU" sz="1800" b="0" i="0" u="none" strike="noStrike" cap="none" normalizeH="0" baseline="0" smtClean="0">
                          <a:ln>
                            <a:noFill/>
                          </a:ln>
                          <a:solidFill>
                            <a:schemeClr val="tx1"/>
                          </a:solidFill>
                          <a:effectLst/>
                          <a:latin typeface="Trebuchet MS" pitchFamily="34" charset="0"/>
                          <a:cs typeface="Arial" charset="0"/>
                        </a:rPr>
                        <a:t>от 2 мая 2006 года N 59-ФЗ "</a:t>
                      </a:r>
                      <a:r>
                        <a:rPr kumimoji="0" lang="ru-RU" sz="1800" b="0" i="0" u="none" strike="noStrike" cap="none" normalizeH="0" baseline="0" smtClean="0">
                          <a:ln>
                            <a:noFill/>
                          </a:ln>
                          <a:solidFill>
                            <a:srgbClr val="FF0000"/>
                          </a:solidFill>
                          <a:effectLst/>
                          <a:latin typeface="Trebuchet MS" pitchFamily="34" charset="0"/>
                          <a:cs typeface="Arial" charset="0"/>
                        </a:rPr>
                        <a:t>О порядке  рассмотрения обращений граждан Российской Федерации</a:t>
                      </a:r>
                      <a:r>
                        <a:rPr kumimoji="0" lang="ru-RU" sz="1800" b="0" i="0" u="none" strike="noStrike" cap="none" normalizeH="0" baseline="0" smtClean="0">
                          <a:ln>
                            <a:noFill/>
                          </a:ln>
                          <a:solidFill>
                            <a:schemeClr val="tx1"/>
                          </a:solidFill>
                          <a:effectLst/>
                          <a:latin typeface="Trebuchet MS" pitchFamily="34" charset="0"/>
                          <a:cs typeface="Arial" charset="0"/>
                        </a:rPr>
                        <a:t>".</a:t>
                      </a:r>
                    </a:p>
                  </a:txBody>
                  <a:tcPr marL="0" marR="0" marT="31115"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1F1F1"/>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object 2"/>
          <p:cNvSpPr>
            <a:spLocks/>
          </p:cNvSpPr>
          <p:nvPr/>
        </p:nvSpPr>
        <p:spPr bwMode="auto">
          <a:xfrm>
            <a:off x="479425" y="1346200"/>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4" name="object 4"/>
          <p:cNvSpPr txBox="1">
            <a:spLocks noGrp="1"/>
          </p:cNvSpPr>
          <p:nvPr>
            <p:ph type="title"/>
          </p:nvPr>
        </p:nvSpPr>
        <p:spPr>
          <a:xfrm>
            <a:off x="320675" y="34925"/>
            <a:ext cx="10048875" cy="1174750"/>
          </a:xfrm>
        </p:spPr>
        <p:txBody>
          <a:bodyPr tIns="310769" rtlCol="0"/>
          <a:lstStyle/>
          <a:p>
            <a:pPr marL="12700" eaLnBrk="1" fontAlgn="auto" hangingPunct="1">
              <a:spcBef>
                <a:spcPts val="95"/>
              </a:spcBef>
              <a:spcAft>
                <a:spcPts val="0"/>
              </a:spcAft>
              <a:defRPr/>
            </a:pPr>
            <a:r>
              <a:rPr lang="ru-RU" sz="2800" spc="-10" dirty="0">
                <a:solidFill>
                  <a:srgbClr val="006284"/>
                </a:solidFill>
              </a:rPr>
              <a:t>ИЗМЕНЕНИЯ </a:t>
            </a:r>
            <a:r>
              <a:rPr lang="ru-RU" sz="2800" spc="-5" dirty="0">
                <a:solidFill>
                  <a:srgbClr val="006284"/>
                </a:solidFill>
              </a:rPr>
              <a:t>В </a:t>
            </a:r>
            <a:r>
              <a:rPr lang="ru-RU" sz="2800" spc="-10" dirty="0">
                <a:solidFill>
                  <a:srgbClr val="006284"/>
                </a:solidFill>
              </a:rPr>
              <a:t>ЗАКОН </a:t>
            </a:r>
            <a:r>
              <a:rPr lang="ru-RU" sz="2800" dirty="0">
                <a:solidFill>
                  <a:srgbClr val="006284"/>
                </a:solidFill>
              </a:rPr>
              <a:t>44-ФЗ </a:t>
            </a:r>
            <a:r>
              <a:rPr lang="ru-RU" sz="2800" spc="-5" dirty="0">
                <a:solidFill>
                  <a:srgbClr val="C00000"/>
                </a:solidFill>
              </a:rPr>
              <a:t>с</a:t>
            </a:r>
            <a:r>
              <a:rPr lang="ru-RU" sz="2800" spc="35" dirty="0">
                <a:solidFill>
                  <a:srgbClr val="C00000"/>
                </a:solidFill>
              </a:rPr>
              <a:t> </a:t>
            </a:r>
            <a:r>
              <a:rPr lang="ru-RU" sz="2800" spc="35" dirty="0" smtClean="0">
                <a:solidFill>
                  <a:srgbClr val="C00000"/>
                </a:solidFill>
              </a:rPr>
              <a:t>01</a:t>
            </a:r>
            <a:r>
              <a:rPr lang="ru-RU" sz="2800" spc="-5" dirty="0" smtClean="0">
                <a:solidFill>
                  <a:srgbClr val="C00000"/>
                </a:solidFill>
              </a:rPr>
              <a:t>.07.2018</a:t>
            </a:r>
            <a:r>
              <a:rPr lang="ru-RU" sz="2800" dirty="0"/>
              <a:t/>
            </a:r>
            <a:br>
              <a:rPr lang="ru-RU" sz="2800" dirty="0"/>
            </a:br>
            <a:r>
              <a:rPr lang="ru-RU" sz="2800" b="0" spc="-5" dirty="0">
                <a:solidFill>
                  <a:srgbClr val="000000"/>
                </a:solidFill>
              </a:rPr>
              <a:t>(Федеральный закон от </a:t>
            </a:r>
            <a:r>
              <a:rPr lang="ru-RU" sz="2800" b="0" dirty="0">
                <a:solidFill>
                  <a:srgbClr val="000000"/>
                </a:solidFill>
              </a:rPr>
              <a:t>31.12.2017 </a:t>
            </a:r>
            <a:r>
              <a:rPr lang="ru-RU" sz="2800" b="0" spc="-5" dirty="0">
                <a:solidFill>
                  <a:srgbClr val="000000"/>
                </a:solidFill>
              </a:rPr>
              <a:t>№</a:t>
            </a:r>
            <a:r>
              <a:rPr lang="ru-RU" sz="2800" b="0" dirty="0">
                <a:solidFill>
                  <a:srgbClr val="000000"/>
                </a:solidFill>
              </a:rPr>
              <a:t> </a:t>
            </a:r>
            <a:r>
              <a:rPr lang="ru-RU" sz="2800" b="0" dirty="0" smtClean="0">
                <a:solidFill>
                  <a:srgbClr val="000000"/>
                </a:solidFill>
              </a:rPr>
              <a:t>504-ФЗ)</a:t>
            </a:r>
            <a:endParaRPr dirty="0"/>
          </a:p>
        </p:txBody>
      </p:sp>
      <p:sp>
        <p:nvSpPr>
          <p:cNvPr id="12291" name="object 6"/>
          <p:cNvSpPr txBox="1">
            <a:spLocks noChangeArrowheads="1"/>
          </p:cNvSpPr>
          <p:nvPr/>
        </p:nvSpPr>
        <p:spPr bwMode="auto">
          <a:xfrm>
            <a:off x="9961563" y="7148513"/>
            <a:ext cx="150812" cy="223837"/>
          </a:xfrm>
          <a:prstGeom prst="rect">
            <a:avLst/>
          </a:prstGeom>
          <a:noFill/>
          <a:ln w="9525">
            <a:noFill/>
            <a:miter lim="800000"/>
            <a:headEnd/>
            <a:tailEnd/>
          </a:ln>
        </p:spPr>
        <p:txBody>
          <a:bodyPr lIns="0" tIns="0" rIns="0" bIns="0">
            <a:spAutoFit/>
          </a:bodyPr>
          <a:lstStyle/>
          <a:p>
            <a:pPr marL="25400">
              <a:lnSpc>
                <a:spcPts val="1650"/>
              </a:lnSpc>
            </a:pPr>
            <a:fld id="{6662623E-8D74-4AB7-B50F-4B9F1691CFE5}" type="slidenum">
              <a:rPr lang="ru-RU" sz="1400" b="1">
                <a:solidFill>
                  <a:srgbClr val="FFFFFF"/>
                </a:solidFill>
              </a:rPr>
              <a:pPr marL="25400">
                <a:lnSpc>
                  <a:spcPts val="1650"/>
                </a:lnSpc>
              </a:pPr>
              <a:t>6</a:t>
            </a:fld>
            <a:endParaRPr lang="ru-RU" sz="1400"/>
          </a:p>
        </p:txBody>
      </p:sp>
      <p:sp>
        <p:nvSpPr>
          <p:cNvPr id="12292" name="object 5"/>
          <p:cNvSpPr txBox="1">
            <a:spLocks noChangeArrowheads="1"/>
          </p:cNvSpPr>
          <p:nvPr/>
        </p:nvSpPr>
        <p:spPr bwMode="auto">
          <a:xfrm>
            <a:off x="331788" y="1360488"/>
            <a:ext cx="10048875" cy="6323012"/>
          </a:xfrm>
          <a:prstGeom prst="rect">
            <a:avLst/>
          </a:prstGeom>
          <a:noFill/>
          <a:ln w="9525">
            <a:noFill/>
            <a:miter lim="800000"/>
            <a:headEnd/>
            <a:tailEnd/>
          </a:ln>
        </p:spPr>
        <p:txBody>
          <a:bodyPr lIns="0" tIns="12700" rIns="0" bIns="0">
            <a:spAutoFit/>
          </a:bodyPr>
          <a:lstStyle/>
          <a:p>
            <a:pPr>
              <a:spcBef>
                <a:spcPts val="38"/>
              </a:spcBef>
            </a:pPr>
            <a:endParaRPr lang="ru-RU">
              <a:latin typeface="Times New Roman" pitchFamily="18" charset="0"/>
              <a:cs typeface="Times New Roman" pitchFamily="18" charset="0"/>
            </a:endParaRPr>
          </a:p>
          <a:p>
            <a:pPr>
              <a:buFont typeface="Wingdings" pitchFamily="2" charset="2"/>
              <a:buChar char=""/>
            </a:pPr>
            <a:r>
              <a:rPr lang="ru-RU" b="1">
                <a:solidFill>
                  <a:srgbClr val="1F487C"/>
                </a:solidFill>
              </a:rPr>
              <a:t>ч. 14 ст. 21 Закона № 44-ФЗ: </a:t>
            </a:r>
            <a:r>
              <a:rPr lang="ru-RU">
                <a:solidFill>
                  <a:srgbClr val="FF0000"/>
                </a:solidFill>
              </a:rPr>
              <a:t>Изменения в план-график </a:t>
            </a:r>
            <a:r>
              <a:rPr lang="ru-RU"/>
              <a:t>по несостоявшимся процедурам и  ед.поставщику (ВСЯ ч.1 ст.93) за 1 день до размещения извещения в ЕИС. ч. 15 ст. 21 – Изменения внесенные в план-график размещаются в течение 3 раб. дней. </a:t>
            </a:r>
          </a:p>
          <a:p>
            <a:endParaRPr lang="ru-RU">
              <a:latin typeface="Times New Roman" pitchFamily="18" charset="0"/>
              <a:cs typeface="Times New Roman" pitchFamily="18" charset="0"/>
            </a:endParaRPr>
          </a:p>
          <a:p>
            <a:pPr>
              <a:buClr>
                <a:srgbClr val="000000"/>
              </a:buClr>
              <a:buFont typeface="Wingdings" pitchFamily="2" charset="2"/>
              <a:buChar char=""/>
            </a:pPr>
            <a:r>
              <a:rPr lang="ru-RU" b="1">
                <a:solidFill>
                  <a:srgbClr val="1F487C"/>
                </a:solidFill>
              </a:rPr>
              <a:t>п. 11 ч.1 ст.31 Закона № 44-ФЗ: </a:t>
            </a:r>
            <a:r>
              <a:rPr lang="ru-RU"/>
              <a:t>новое </a:t>
            </a:r>
            <a:r>
              <a:rPr lang="ru-RU">
                <a:solidFill>
                  <a:srgbClr val="FF0000"/>
                </a:solidFill>
              </a:rPr>
              <a:t>требование к участникам </a:t>
            </a:r>
            <a:r>
              <a:rPr lang="ru-RU"/>
              <a:t>«отсутствие у участника  закупки ограничений для участия в закупках, установленных законодательством  Российской Федерации» (ПРЕДУСМАТРИВАТЬ В ДОКУМЕНТАЦИИ О ЗАКУПКЕ)</a:t>
            </a:r>
          </a:p>
          <a:p>
            <a:pPr>
              <a:spcBef>
                <a:spcPts val="38"/>
              </a:spcBef>
              <a:buFontTx/>
              <a:buChar char=""/>
            </a:pPr>
            <a:endParaRPr lang="ru-RU">
              <a:latin typeface="Times New Roman" pitchFamily="18" charset="0"/>
              <a:cs typeface="Times New Roman" pitchFamily="18" charset="0"/>
            </a:endParaRPr>
          </a:p>
          <a:p>
            <a:pPr>
              <a:buClr>
                <a:srgbClr val="000000"/>
              </a:buClr>
              <a:buFont typeface="Wingdings" pitchFamily="2" charset="2"/>
              <a:buChar char=""/>
            </a:pPr>
            <a:r>
              <a:rPr lang="ru-RU" b="1">
                <a:solidFill>
                  <a:srgbClr val="1F487C"/>
                </a:solidFill>
              </a:rPr>
              <a:t>п. 2 ч. 13 ст. 34 Закона № 44-ФЗ: </a:t>
            </a:r>
            <a:r>
              <a:rPr lang="ru-RU"/>
              <a:t>в контракт включается условие </a:t>
            </a:r>
            <a:r>
              <a:rPr lang="ru-RU">
                <a:solidFill>
                  <a:srgbClr val="FF0000"/>
                </a:solidFill>
              </a:rPr>
              <a:t>об уменьшении суммы  оплаты </a:t>
            </a:r>
            <a:r>
              <a:rPr lang="ru-RU"/>
              <a:t>на размер налогов, сборов и иных обязательных платежей в бюджеты, если такие  выплаты осуществляет заказчик (ПРЕДУСМАТРИВАТЬ В ПРОЕКТЕ КОНТРАКТА)</a:t>
            </a:r>
          </a:p>
          <a:p>
            <a:pPr>
              <a:spcBef>
                <a:spcPts val="38"/>
              </a:spcBef>
              <a:buFontTx/>
              <a:buChar char=""/>
            </a:pPr>
            <a:endParaRPr lang="ru-RU">
              <a:latin typeface="Times New Roman" pitchFamily="18" charset="0"/>
              <a:cs typeface="Times New Roman" pitchFamily="18" charset="0"/>
            </a:endParaRPr>
          </a:p>
          <a:p>
            <a:pPr algn="just">
              <a:buFont typeface="Wingdings" pitchFamily="2" charset="2"/>
              <a:buChar char=""/>
            </a:pPr>
            <a:r>
              <a:rPr lang="ru-RU" b="1">
                <a:solidFill>
                  <a:srgbClr val="1F487C"/>
                </a:solidFill>
              </a:rPr>
              <a:t>Ст. 34 Закона № 44-ФЗ: </a:t>
            </a:r>
            <a:r>
              <a:rPr lang="ru-RU"/>
              <a:t>контракт жизненного цикла – право заказчика, а не обязанность, как было предусмотрено ранее  (ч. 16); </a:t>
            </a:r>
          </a:p>
          <a:p>
            <a:pPr algn="just"/>
            <a:r>
              <a:rPr lang="ru-RU"/>
              <a:t>ч.18 ст.34 возможность увеличить количество товара на размер экономии при          проведении конкурса, аукциона, запроса предложений (ранее была предусмотрена такая возможность только при проведении конкурса и аукциона)</a:t>
            </a:r>
          </a:p>
          <a:p>
            <a:pPr algn="just"/>
            <a:r>
              <a:rPr lang="ru-RU"/>
              <a:t>ч.13 ст.34 в контракте должны быть порядок и сроки ОПЛАТЫ, ПРИЕМКИ, ОФОРМЛЕНИЯ ПРИЕМКИ (на это обращает внимание при проверке УФАС Архангельской области),</a:t>
            </a:r>
          </a:p>
          <a:p>
            <a:pPr algn="just"/>
            <a:r>
              <a:rPr lang="ru-RU"/>
              <a:t>СРОК ОПЛАТЫ</a:t>
            </a:r>
            <a:r>
              <a:rPr lang="en-US"/>
              <a:t>:</a:t>
            </a:r>
            <a:r>
              <a:rPr lang="ru-RU"/>
              <a:t> 15 рабочих дней для СМП и 30 календарных дней дла остальных</a:t>
            </a:r>
          </a:p>
          <a:p>
            <a:pPr algn="just"/>
            <a:endParaRPr lang="ru-RU"/>
          </a:p>
          <a:p>
            <a:r>
              <a:rPr lang="ru-RU">
                <a:solidFill>
                  <a:srgbClr val="1F487C"/>
                </a:solidFill>
                <a:latin typeface="Times New Roman" pitchFamily="18" charset="0"/>
                <a:cs typeface="Times New Roman" pitchFamily="18" charset="0"/>
              </a:rPr>
              <a:t>	</a:t>
            </a:r>
            <a:endParaRPr lang="ru-RU">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object 2"/>
          <p:cNvSpPr>
            <a:spLocks/>
          </p:cNvSpPr>
          <p:nvPr/>
        </p:nvSpPr>
        <p:spPr bwMode="auto">
          <a:xfrm>
            <a:off x="615950" y="431800"/>
            <a:ext cx="9756775"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13314" name="object 4"/>
          <p:cNvSpPr txBox="1">
            <a:spLocks noChangeArrowheads="1"/>
          </p:cNvSpPr>
          <p:nvPr/>
        </p:nvSpPr>
        <p:spPr bwMode="auto">
          <a:xfrm>
            <a:off x="244475" y="527050"/>
            <a:ext cx="10128250" cy="6826250"/>
          </a:xfrm>
          <a:prstGeom prst="rect">
            <a:avLst/>
          </a:prstGeom>
          <a:noFill/>
          <a:ln w="9525">
            <a:noFill/>
            <a:miter lim="800000"/>
            <a:headEnd/>
            <a:tailEnd/>
          </a:ln>
        </p:spPr>
        <p:txBody>
          <a:bodyPr lIns="0" tIns="50800" rIns="0" bIns="0">
            <a:spAutoFit/>
          </a:bodyPr>
          <a:lstStyle/>
          <a:p>
            <a:pPr marL="355600" indent="-342900" algn="just">
              <a:spcBef>
                <a:spcPts val="400"/>
              </a:spcBef>
              <a:buFont typeface="Wingdings" pitchFamily="2" charset="2"/>
              <a:buChar char=""/>
              <a:tabLst>
                <a:tab pos="354013" algn="l"/>
                <a:tab pos="355600" algn="l"/>
              </a:tabLst>
            </a:pPr>
            <a:r>
              <a:rPr lang="ru-RU" sz="1600" b="1">
                <a:solidFill>
                  <a:srgbClr val="FF0000"/>
                </a:solidFill>
              </a:rPr>
              <a:t>Ст. 4 </a:t>
            </a:r>
            <a:r>
              <a:rPr lang="ru-RU" sz="1600"/>
              <a:t>Применение </a:t>
            </a:r>
            <a:r>
              <a:rPr lang="ru-RU" sz="1600" b="1">
                <a:solidFill>
                  <a:srgbClr val="FF0000"/>
                </a:solidFill>
              </a:rPr>
              <a:t>квалифицированной </a:t>
            </a:r>
            <a:r>
              <a:rPr lang="ru-RU" sz="1600"/>
              <a:t>электронной подписи (ранее использовалась неквалифицированная подпись)</a:t>
            </a:r>
          </a:p>
          <a:p>
            <a:pPr marL="355600" indent="-342900" algn="just">
              <a:spcBef>
                <a:spcPts val="300"/>
              </a:spcBef>
              <a:buFont typeface="Wingdings" pitchFamily="2" charset="2"/>
              <a:buChar char=""/>
              <a:tabLst>
                <a:tab pos="354013" algn="l"/>
                <a:tab pos="355600" algn="l"/>
              </a:tabLst>
            </a:pPr>
            <a:r>
              <a:rPr lang="ru-RU" sz="1600" b="1">
                <a:solidFill>
                  <a:srgbClr val="FF0000"/>
                </a:solidFill>
              </a:rPr>
              <a:t>ст.14 НПА Правительства РФ </a:t>
            </a:r>
            <a:r>
              <a:rPr lang="ru-RU" sz="1600"/>
              <a:t>должны устанавливать порядок подготовки Заказчиками обоснования невозможности применения  запретов и ограничений, в т.ч. требования к его содержанию</a:t>
            </a:r>
          </a:p>
          <a:p>
            <a:pPr marL="355600" indent="-342900" algn="just">
              <a:spcBef>
                <a:spcPts val="300"/>
              </a:spcBef>
              <a:buFont typeface="Wingdings" pitchFamily="2" charset="2"/>
              <a:buChar char=""/>
              <a:tabLst>
                <a:tab pos="354013" algn="l"/>
                <a:tab pos="355600" algn="l"/>
              </a:tabLst>
            </a:pPr>
            <a:r>
              <a:rPr lang="ru-RU" sz="1600" b="1">
                <a:solidFill>
                  <a:srgbClr val="FF0000"/>
                </a:solidFill>
              </a:rPr>
              <a:t>ст. 34 </a:t>
            </a:r>
            <a:r>
              <a:rPr lang="ru-RU" sz="1600"/>
              <a:t>ставку рефинансирования заменили на ключевую ставку (ПРАВИЛЬНО УКАЗЫВАТЬ В ДОКУМЕНТАЦИИ О ЗАКУПКЕ) </a:t>
            </a:r>
          </a:p>
          <a:p>
            <a:pPr marL="355600" indent="-342900">
              <a:spcBef>
                <a:spcPts val="300"/>
              </a:spcBef>
              <a:buFont typeface="Wingdings" pitchFamily="2" charset="2"/>
              <a:buChar char=""/>
              <a:tabLst>
                <a:tab pos="354013" algn="l"/>
                <a:tab pos="355600" algn="l"/>
              </a:tabLst>
            </a:pPr>
            <a:r>
              <a:rPr lang="ru-RU" sz="1600" b="1">
                <a:solidFill>
                  <a:srgbClr val="FF0000"/>
                </a:solidFill>
              </a:rPr>
              <a:t>ст. 34 дополнена ч. 29 </a:t>
            </a:r>
            <a:r>
              <a:rPr lang="ru-RU" sz="1600"/>
              <a:t>Правительство вправе определить:</a:t>
            </a:r>
          </a:p>
          <a:p>
            <a:pPr marL="355600" indent="-342900">
              <a:spcBef>
                <a:spcPts val="300"/>
              </a:spcBef>
              <a:buFont typeface="Wingdings" pitchFamily="2" charset="2"/>
              <a:buChar char=""/>
              <a:tabLst>
                <a:tab pos="354013" algn="l"/>
                <a:tab pos="355600" algn="l"/>
              </a:tabLst>
            </a:pPr>
            <a:r>
              <a:rPr lang="ru-RU" sz="1600"/>
              <a:t>порядок определения минимального срока исполнения поставщиком контракта;</a:t>
            </a:r>
          </a:p>
          <a:p>
            <a:pPr marL="355600" indent="-342900">
              <a:spcBef>
                <a:spcPts val="300"/>
              </a:spcBef>
              <a:buFont typeface="Wingdings" pitchFamily="2" charset="2"/>
              <a:buChar char=""/>
              <a:tabLst>
                <a:tab pos="354013" algn="l"/>
                <a:tab pos="355600" algn="l"/>
              </a:tabLst>
            </a:pPr>
            <a:r>
              <a:rPr lang="ru-RU" sz="1600"/>
              <a:t>требования к формированию лотов при закупке отдельных видов товаров, работ, услуг</a:t>
            </a:r>
          </a:p>
          <a:p>
            <a:pPr marL="355600" indent="-342900" algn="just">
              <a:spcBef>
                <a:spcPts val="300"/>
              </a:spcBef>
              <a:buFont typeface="Wingdings" pitchFamily="2" charset="2"/>
              <a:buChar char=""/>
              <a:tabLst>
                <a:tab pos="354013" algn="l"/>
                <a:tab pos="355600" algn="l"/>
              </a:tabLst>
            </a:pPr>
            <a:r>
              <a:rPr lang="ru-RU" sz="1600" b="1">
                <a:solidFill>
                  <a:srgbClr val="FF0000"/>
                </a:solidFill>
              </a:rPr>
              <a:t>ст. 35 </a:t>
            </a:r>
            <a:r>
              <a:rPr lang="ru-RU" sz="1600"/>
              <a:t>Правительство вправе определить мин. размер цены контракта при котором должно осуществляться банковское сопровождение контрактов для нужд субъекта РФ и МО </a:t>
            </a:r>
          </a:p>
          <a:p>
            <a:pPr marL="355600" indent="-342900">
              <a:spcBef>
                <a:spcPts val="300"/>
              </a:spcBef>
              <a:buClr>
                <a:srgbClr val="000000"/>
              </a:buClr>
              <a:buFont typeface="Wingdings" pitchFamily="2" charset="2"/>
              <a:buChar char=""/>
              <a:tabLst>
                <a:tab pos="354013" algn="l"/>
                <a:tab pos="355600" algn="l"/>
              </a:tabLst>
            </a:pPr>
            <a:r>
              <a:rPr lang="ru-RU" sz="1600" b="1">
                <a:solidFill>
                  <a:srgbClr val="FF0000"/>
                </a:solidFill>
              </a:rPr>
              <a:t>ст. 37 </a:t>
            </a:r>
            <a:r>
              <a:rPr lang="ru-RU" sz="1600"/>
              <a:t>скорректирован антидемпинг с учетом электронных закупок</a:t>
            </a:r>
          </a:p>
          <a:p>
            <a:pPr marL="355600" indent="-342900">
              <a:spcBef>
                <a:spcPts val="300"/>
              </a:spcBef>
              <a:buFont typeface="Wingdings" pitchFamily="2" charset="2"/>
              <a:buChar char=""/>
              <a:tabLst>
                <a:tab pos="354013" algn="l"/>
                <a:tab pos="355600" algn="l"/>
              </a:tabLst>
            </a:pPr>
            <a:r>
              <a:rPr lang="ru-RU" sz="1600" b="1">
                <a:solidFill>
                  <a:srgbClr val="FF0000"/>
                </a:solidFill>
              </a:rPr>
              <a:t>ст. 40 </a:t>
            </a:r>
            <a:r>
              <a:rPr lang="ru-RU" sz="1600"/>
              <a:t>специализированная организация может привлекаться при осуществлении любых процедур, а не только для  сопровождения конкурса и аукциона</a:t>
            </a:r>
          </a:p>
          <a:p>
            <a:pPr marL="355600" indent="-342900" algn="just">
              <a:spcBef>
                <a:spcPts val="300"/>
              </a:spcBef>
              <a:buFont typeface="Wingdings" pitchFamily="2" charset="2"/>
              <a:buChar char=""/>
              <a:tabLst>
                <a:tab pos="354013" algn="l"/>
                <a:tab pos="355600" algn="l"/>
              </a:tabLst>
            </a:pPr>
            <a:r>
              <a:rPr lang="ru-RU" sz="1600" b="1">
                <a:solidFill>
                  <a:srgbClr val="FF0000"/>
                </a:solidFill>
              </a:rPr>
              <a:t>ст. 42 </a:t>
            </a:r>
            <a:r>
              <a:rPr lang="ru-RU" sz="1600"/>
              <a:t>при закупках юридическими лицами за счет субсидий, выделенных из бюджета в рамках ч.4-6 ст.15 Закона №44-ФЗ к извещению прикладывается копия договоров (соглашений), являющихся основанием для проведения закупки</a:t>
            </a:r>
          </a:p>
          <a:p>
            <a:pPr marL="355600" indent="-342900" algn="just">
              <a:spcBef>
                <a:spcPts val="300"/>
              </a:spcBef>
              <a:buFont typeface="Wingdings" pitchFamily="2" charset="2"/>
              <a:buChar char=""/>
              <a:tabLst>
                <a:tab pos="354013" algn="l"/>
                <a:tab pos="355600" algn="l"/>
              </a:tabLst>
            </a:pPr>
            <a:r>
              <a:rPr lang="ru-RU" sz="1600" b="1">
                <a:solidFill>
                  <a:srgbClr val="FF0000"/>
                </a:solidFill>
              </a:rPr>
              <a:t>ст.63 ч.5 п.6</a:t>
            </a:r>
            <a:r>
              <a:rPr lang="ru-RU" sz="1600"/>
              <a:t> </a:t>
            </a:r>
            <a:r>
              <a:rPr lang="ru-RU" sz="1600" b="1"/>
              <a:t>в извещении</a:t>
            </a:r>
            <a:r>
              <a:rPr lang="ru-RU" sz="1600"/>
              <a:t> о проведении эл. аукциона </a:t>
            </a:r>
            <a:r>
              <a:rPr lang="ru-RU" sz="1600" b="1"/>
              <a:t>указываются</a:t>
            </a:r>
            <a:r>
              <a:rPr lang="en-US" sz="1600" b="1"/>
              <a:t> </a:t>
            </a:r>
            <a:r>
              <a:rPr lang="ru-RU" sz="1600" b="1"/>
              <a:t>требования</a:t>
            </a:r>
            <a:r>
              <a:rPr lang="ru-RU" sz="1600"/>
              <a:t>, предъявляемые </a:t>
            </a:r>
            <a:r>
              <a:rPr lang="ru-RU" sz="1600" b="1"/>
              <a:t>к участникам</a:t>
            </a:r>
            <a:r>
              <a:rPr lang="ru-RU" sz="1600"/>
              <a:t> аукциона и перечень документов,  установленные п.1 ч.1, 2 и 2.1 ст. 31, Контрактное агентство АО, например, делает отсылку на документацию, указывая</a:t>
            </a:r>
            <a:r>
              <a:rPr lang="en-US" sz="1600"/>
              <a:t>:</a:t>
            </a:r>
            <a:r>
              <a:rPr lang="ru-RU" sz="1600"/>
              <a:t> «Единые требования к участникам закупки и перечень предоставляемых документов указаны в документации об электронном аукционе» (если  в документации установлено требование - </a:t>
            </a:r>
            <a:r>
              <a:rPr lang="ru-RU" sz="1600" b="1"/>
              <a:t>членство СРО</a:t>
            </a:r>
            <a:r>
              <a:rPr lang="ru-RU" sz="1600"/>
              <a:t>, а в извещении только поставлена галочка, то это может грозить административному штрафу в соотв. с ч.1.4 ст.7.30 КоАП в размере 15 тыс.руб.) </a:t>
            </a:r>
          </a:p>
          <a:p>
            <a:pPr marL="355600" indent="-342900" algn="just">
              <a:spcBef>
                <a:spcPts val="300"/>
              </a:spcBef>
              <a:tabLst>
                <a:tab pos="354013" algn="l"/>
                <a:tab pos="355600" algn="l"/>
              </a:tabLst>
            </a:pPr>
            <a:r>
              <a:rPr lang="ru-RU" sz="1600" b="1">
                <a:solidFill>
                  <a:srgbClr val="FF0000"/>
                </a:solidFill>
              </a:rPr>
              <a:t>ст. 70 </a:t>
            </a:r>
            <a:r>
              <a:rPr lang="ru-RU" sz="1600"/>
              <a:t>«Заключение контракта по результатам электронного аукциона» </a:t>
            </a:r>
            <a:r>
              <a:rPr lang="ru-RU" sz="1600" b="1">
                <a:solidFill>
                  <a:srgbClr val="FF0000"/>
                </a:solidFill>
              </a:rPr>
              <a:t>утратила силу (введена ст.83.2. </a:t>
            </a:r>
            <a:r>
              <a:rPr lang="ru-RU" sz="1600"/>
              <a:t>«Заключение контракта по результатам электронной процедуры»)</a:t>
            </a:r>
          </a:p>
        </p:txBody>
      </p:sp>
      <p:sp>
        <p:nvSpPr>
          <p:cNvPr id="13315" name="object 6"/>
          <p:cNvSpPr txBox="1">
            <a:spLocks noChangeArrowheads="1"/>
          </p:cNvSpPr>
          <p:nvPr/>
        </p:nvSpPr>
        <p:spPr bwMode="auto">
          <a:xfrm>
            <a:off x="9974263" y="7148513"/>
            <a:ext cx="125412" cy="223837"/>
          </a:xfrm>
          <a:prstGeom prst="rect">
            <a:avLst/>
          </a:prstGeom>
          <a:noFill/>
          <a:ln w="9525">
            <a:noFill/>
            <a:miter lim="800000"/>
            <a:headEnd/>
            <a:tailEnd/>
          </a:ln>
        </p:spPr>
        <p:txBody>
          <a:bodyPr lIns="0" tIns="0" rIns="0" bIns="0">
            <a:spAutoFit/>
          </a:bodyPr>
          <a:lstStyle/>
          <a:p>
            <a:pPr marL="12700">
              <a:lnSpc>
                <a:spcPts val="1650"/>
              </a:lnSpc>
            </a:pPr>
            <a:r>
              <a:rPr lang="ru-RU" sz="1400" b="1">
                <a:solidFill>
                  <a:srgbClr val="FFFFFF"/>
                </a:solidFill>
              </a:rPr>
              <a:t>8</a:t>
            </a:r>
            <a:endParaRPr lang="ru-RU"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object 2"/>
          <p:cNvSpPr>
            <a:spLocks/>
          </p:cNvSpPr>
          <p:nvPr/>
        </p:nvSpPr>
        <p:spPr bwMode="auto">
          <a:xfrm>
            <a:off x="320675" y="736600"/>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14338" name="object 4"/>
          <p:cNvSpPr txBox="1">
            <a:spLocks noChangeArrowheads="1"/>
          </p:cNvSpPr>
          <p:nvPr/>
        </p:nvSpPr>
        <p:spPr bwMode="auto">
          <a:xfrm>
            <a:off x="320675" y="1201738"/>
            <a:ext cx="10131425" cy="3059112"/>
          </a:xfrm>
          <a:prstGeom prst="rect">
            <a:avLst/>
          </a:prstGeom>
          <a:noFill/>
          <a:ln w="9525">
            <a:noFill/>
            <a:miter lim="800000"/>
            <a:headEnd/>
            <a:tailEnd/>
          </a:ln>
        </p:spPr>
        <p:txBody>
          <a:bodyPr lIns="0" tIns="12700" rIns="0" bIns="0">
            <a:spAutoFit/>
          </a:bodyPr>
          <a:lstStyle/>
          <a:p>
            <a:pPr marL="298450" indent="-285750" algn="just">
              <a:spcBef>
                <a:spcPts val="100"/>
              </a:spcBef>
              <a:buFont typeface="Wingdings" pitchFamily="2" charset="2"/>
              <a:buChar char=""/>
              <a:tabLst>
                <a:tab pos="298450" algn="l"/>
              </a:tabLst>
            </a:pPr>
            <a:r>
              <a:rPr lang="ru-RU" b="1">
                <a:solidFill>
                  <a:srgbClr val="1F487C"/>
                </a:solidFill>
              </a:rPr>
              <a:t>ч. 9 ст. 94 </a:t>
            </a:r>
            <a:r>
              <a:rPr lang="ru-RU"/>
              <a:t>отчет об исполнении </a:t>
            </a:r>
            <a:r>
              <a:rPr lang="ru-RU" u="sng"/>
              <a:t>отдельного этапа </a:t>
            </a:r>
            <a:r>
              <a:rPr lang="ru-RU"/>
              <a:t>только для строительства,  реконструкции, капремонта, сохранения объектов культурного наследия или если цена  более 1 млрд руб.</a:t>
            </a:r>
          </a:p>
          <a:p>
            <a:pPr marL="298450" indent="-285750">
              <a:buFont typeface="Wingdings" pitchFamily="2" charset="2"/>
              <a:buChar char=""/>
              <a:tabLst>
                <a:tab pos="298450" algn="l"/>
              </a:tabLst>
            </a:pPr>
            <a:r>
              <a:rPr lang="ru-RU" b="1">
                <a:solidFill>
                  <a:srgbClr val="1F487C"/>
                </a:solidFill>
              </a:rPr>
              <a:t>п. 26 ст. 95 </a:t>
            </a:r>
            <a:r>
              <a:rPr lang="ru-RU"/>
              <a:t>утратил силу (1 день на размещении информации об изменении и расторжении  контракта);</a:t>
            </a:r>
          </a:p>
          <a:p>
            <a:pPr marL="298450" indent="-285750">
              <a:buFont typeface="Wingdings" pitchFamily="2" charset="2"/>
              <a:buChar char=""/>
              <a:tabLst>
                <a:tab pos="298450" algn="l"/>
              </a:tabLst>
            </a:pPr>
            <a:r>
              <a:rPr lang="ru-RU" b="1">
                <a:solidFill>
                  <a:srgbClr val="1F487C"/>
                </a:solidFill>
              </a:rPr>
              <a:t>ч. 5 ст.99 </a:t>
            </a:r>
            <a:r>
              <a:rPr lang="ru-RU"/>
              <a:t>исключен контроль по сопоставлению протоколов и документации о закупке</a:t>
            </a:r>
          </a:p>
          <a:p>
            <a:pPr marL="298450" indent="-285750">
              <a:buFont typeface="Wingdings" pitchFamily="2" charset="2"/>
              <a:buChar char=""/>
              <a:tabLst>
                <a:tab pos="298450" algn="l"/>
              </a:tabLst>
            </a:pPr>
            <a:r>
              <a:rPr lang="ru-RU" b="1">
                <a:solidFill>
                  <a:srgbClr val="1F487C"/>
                </a:solidFill>
              </a:rPr>
              <a:t>ст. 103 </a:t>
            </a:r>
            <a:r>
              <a:rPr lang="ru-RU"/>
              <a:t>сведения в реестр контрактов вносятся </a:t>
            </a:r>
            <a:r>
              <a:rPr lang="ru-RU" b="1"/>
              <a:t>в течение 5 рабочих дней </a:t>
            </a:r>
            <a:r>
              <a:rPr lang="ru-RU"/>
              <a:t>(ранее был срок - 3 р.дн.) </a:t>
            </a:r>
          </a:p>
          <a:p>
            <a:pPr marL="298450" indent="-285750" algn="just">
              <a:buFont typeface="Wingdings" pitchFamily="2" charset="2"/>
              <a:buChar char=""/>
              <a:tabLst>
                <a:tab pos="298450" algn="l"/>
              </a:tabLst>
            </a:pPr>
            <a:r>
              <a:rPr lang="ru-RU" b="1">
                <a:solidFill>
                  <a:srgbClr val="1F487C"/>
                </a:solidFill>
              </a:rPr>
              <a:t>ст.103 </a:t>
            </a:r>
            <a:r>
              <a:rPr lang="ru-RU"/>
              <a:t>сведения о поставщике,	копия контракта, документы о приемке исключат из открытой части реестра контрактов</a:t>
            </a:r>
          </a:p>
          <a:p>
            <a:pPr marL="298450" indent="-285750">
              <a:tabLst>
                <a:tab pos="298450" algn="l"/>
              </a:tabLst>
            </a:pPr>
            <a:r>
              <a:rPr lang="ru-RU" u="sng"/>
              <a:t>	</a:t>
            </a:r>
            <a:endParaRPr lang="ru-RU"/>
          </a:p>
        </p:txBody>
      </p:sp>
      <p:sp>
        <p:nvSpPr>
          <p:cNvPr id="14339" name="object 6"/>
          <p:cNvSpPr>
            <a:spLocks noGrp="1"/>
          </p:cNvSpPr>
          <p:nvPr>
            <p:ph type="sldNum" sz="quarter" idx="12"/>
          </p:nvPr>
        </p:nvSpPr>
        <p:spPr bwMode="auto">
          <a:noFill/>
          <a:ln>
            <a:miter lim="800000"/>
            <a:headEnd/>
            <a:tailEnd/>
          </a:ln>
        </p:spPr>
        <p:txBody>
          <a:bodyPr/>
          <a:lstStyle/>
          <a:p>
            <a:pPr marL="25400"/>
            <a:fld id="{541F325C-CAD8-426E-AAE0-4ABC0DEDE9EF}" type="slidenum">
              <a:rPr lang="ru-RU" smtClean="0"/>
              <a:pPr marL="25400"/>
              <a:t>8</a:t>
            </a:fld>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object 2"/>
          <p:cNvSpPr>
            <a:spLocks/>
          </p:cNvSpPr>
          <p:nvPr/>
        </p:nvSpPr>
        <p:spPr bwMode="auto">
          <a:xfrm>
            <a:off x="479425" y="6992938"/>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0795">
            <a:solidFill>
              <a:srgbClr val="E6E7E8"/>
            </a:solidFill>
            <a:round/>
            <a:headEnd/>
            <a:tailEnd/>
          </a:ln>
        </p:spPr>
        <p:txBody>
          <a:bodyPr lIns="0" tIns="0" rIns="0" bIns="0"/>
          <a:lstStyle/>
          <a:p>
            <a:endParaRPr lang="ru-RU"/>
          </a:p>
        </p:txBody>
      </p:sp>
      <p:sp>
        <p:nvSpPr>
          <p:cNvPr id="15362" name="object 3"/>
          <p:cNvSpPr>
            <a:spLocks/>
          </p:cNvSpPr>
          <p:nvPr/>
        </p:nvSpPr>
        <p:spPr bwMode="auto">
          <a:xfrm>
            <a:off x="479425" y="1495425"/>
            <a:ext cx="9755188" cy="0"/>
          </a:xfrm>
          <a:custGeom>
            <a:avLst/>
            <a:gdLst>
              <a:gd name="T0" fmla="*/ 0 w 9756140"/>
              <a:gd name="T1" fmla="*/ 9756000 w 9756140"/>
              <a:gd name="T2" fmla="*/ 0 60000 65536"/>
              <a:gd name="T3" fmla="*/ 0 60000 65536"/>
              <a:gd name="T4" fmla="*/ 0 w 9756140"/>
              <a:gd name="T5" fmla="*/ 9756140 w 9756140"/>
            </a:gdLst>
            <a:ahLst/>
            <a:cxnLst>
              <a:cxn ang="T2">
                <a:pos x="T0" y="0"/>
              </a:cxn>
              <a:cxn ang="T3">
                <a:pos x="T1" y="0"/>
              </a:cxn>
            </a:cxnLst>
            <a:rect l="T4" t="0" r="T5" b="0"/>
            <a:pathLst>
              <a:path w="9756140">
                <a:moveTo>
                  <a:pt x="0" y="0"/>
                </a:moveTo>
                <a:lnTo>
                  <a:pt x="9756000" y="0"/>
                </a:lnTo>
              </a:path>
            </a:pathLst>
          </a:custGeom>
          <a:noFill/>
          <a:ln w="17994">
            <a:solidFill>
              <a:srgbClr val="006284"/>
            </a:solidFill>
            <a:round/>
            <a:headEnd/>
            <a:tailEnd/>
          </a:ln>
        </p:spPr>
        <p:txBody>
          <a:bodyPr lIns="0" tIns="0" rIns="0" bIns="0"/>
          <a:lstStyle/>
          <a:p>
            <a:endParaRPr lang="ru-RU"/>
          </a:p>
        </p:txBody>
      </p:sp>
      <p:sp>
        <p:nvSpPr>
          <p:cNvPr id="15363" name="object 7"/>
          <p:cNvSpPr>
            <a:spLocks noGrp="1"/>
          </p:cNvSpPr>
          <p:nvPr>
            <p:ph type="sldNum" sz="quarter" idx="12"/>
          </p:nvPr>
        </p:nvSpPr>
        <p:spPr bwMode="auto">
          <a:noFill/>
          <a:ln>
            <a:miter lim="800000"/>
            <a:headEnd/>
            <a:tailEnd/>
          </a:ln>
        </p:spPr>
        <p:txBody>
          <a:bodyPr/>
          <a:lstStyle/>
          <a:p>
            <a:pPr marL="25400"/>
            <a:fld id="{ED362A67-E2CE-4730-8B2B-E9B5EA98A1B7}" type="slidenum">
              <a:rPr lang="ru-RU" smtClean="0"/>
              <a:pPr marL="25400"/>
              <a:t>9</a:t>
            </a:fld>
            <a:endParaRPr lang="ru-RU" smtClean="0"/>
          </a:p>
        </p:txBody>
      </p:sp>
      <p:sp>
        <p:nvSpPr>
          <p:cNvPr id="15364" name="object 6"/>
          <p:cNvSpPr txBox="1">
            <a:spLocks noChangeArrowheads="1"/>
          </p:cNvSpPr>
          <p:nvPr/>
        </p:nvSpPr>
        <p:spPr bwMode="auto">
          <a:xfrm>
            <a:off x="549275" y="1979613"/>
            <a:ext cx="9477375" cy="1644650"/>
          </a:xfrm>
          <a:prstGeom prst="rect">
            <a:avLst/>
          </a:prstGeom>
          <a:noFill/>
          <a:ln w="9525">
            <a:noFill/>
            <a:miter lim="800000"/>
            <a:headEnd/>
            <a:tailEnd/>
          </a:ln>
        </p:spPr>
        <p:txBody>
          <a:bodyPr lIns="0" tIns="12700" rIns="0" bIns="0">
            <a:spAutoFit/>
          </a:bodyPr>
          <a:lstStyle/>
          <a:p>
            <a:pPr marL="12700">
              <a:spcBef>
                <a:spcPts val="100"/>
              </a:spcBef>
            </a:pPr>
            <a:r>
              <a:rPr lang="ru-RU" b="1"/>
              <a:t>Изменения </a:t>
            </a:r>
            <a:r>
              <a:rPr lang="ru-RU" b="1">
                <a:solidFill>
                  <a:srgbClr val="1F487C"/>
                </a:solidFill>
              </a:rPr>
              <a:t>с 11.04.2018 </a:t>
            </a:r>
            <a:r>
              <a:rPr lang="ru-RU" b="1"/>
              <a:t>в постановление Правительства РФ от 13.01.2014 N 19 </a:t>
            </a:r>
            <a:r>
              <a:rPr lang="ru-RU"/>
              <a:t>«Об  установлении случаев, в которых при заключении контракта в документации о закупке  указываются формула цены и максимальное значение цены контракта»:</a:t>
            </a:r>
          </a:p>
          <a:p>
            <a:pPr marL="12700">
              <a:spcBef>
                <a:spcPts val="38"/>
              </a:spcBef>
            </a:pPr>
            <a:endParaRPr lang="ru-RU">
              <a:latin typeface="Times New Roman" pitchFamily="18" charset="0"/>
              <a:cs typeface="Times New Roman" pitchFamily="18" charset="0"/>
            </a:endParaRPr>
          </a:p>
          <a:p>
            <a:pPr marL="12700" algn="just"/>
            <a:r>
              <a:rPr lang="ru-RU"/>
              <a:t>- заключение контракта на поставку </a:t>
            </a:r>
            <a:r>
              <a:rPr lang="ru-RU" sz="1600" b="1">
                <a:solidFill>
                  <a:srgbClr val="FF0000"/>
                </a:solidFill>
              </a:rPr>
              <a:t>топлива моторного, включая автомобильный и авиационный бензин</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TM10001105[[fn=Урожай]]</Template>
  <TotalTime>775</TotalTime>
  <Words>3918</Words>
  <Application>Microsoft Office PowerPoint</Application>
  <PresentationFormat>Произвольный</PresentationFormat>
  <Paragraphs>420</Paragraphs>
  <Slides>34</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6</vt:i4>
      </vt:variant>
      <vt:variant>
        <vt:lpstr>Заголовки слайдов</vt:lpstr>
      </vt:variant>
      <vt:variant>
        <vt:i4>34</vt:i4>
      </vt:variant>
    </vt:vector>
  </HeadingPairs>
  <TitlesOfParts>
    <vt:vector size="46" baseType="lpstr">
      <vt:lpstr>Arial</vt:lpstr>
      <vt:lpstr>Calibri</vt:lpstr>
      <vt:lpstr>Times New Roman</vt:lpstr>
      <vt:lpstr>Trebuchet MS</vt:lpstr>
      <vt:lpstr>Wingdings</vt:lpstr>
      <vt:lpstr>DejaVu Sans</vt:lpstr>
      <vt:lpstr>Office Theme</vt:lpstr>
      <vt:lpstr>Office Theme</vt:lpstr>
      <vt:lpstr>Office Theme</vt:lpstr>
      <vt:lpstr>Office Theme</vt:lpstr>
      <vt:lpstr>Office Theme</vt:lpstr>
      <vt:lpstr>Office Theme</vt:lpstr>
      <vt:lpstr>  ОБ ИЗМЕНЕНИЯХ В ФЕДЕРАЛЬНЫЙ ЗАКОН ОТ 05 АПРЕЛЯ 2013Г. № 44-ФЗ  «О КОНТРАКТНОЙ СИСТЕМЕ В СФЕРЕ ЗАКУПОК ДЛЯ ГОСУДАРСТВЕННЫХ И МУНИЦИПАЛЬНЫХ НУЖД», ВНЕСЕННЫХ В 2018 ГОДУ И ДРУГИЕ ВОПРОСЫ В СФЕРЕ ЗАКУПОК</vt:lpstr>
      <vt:lpstr>ИЗМЕНЕНИЯ В ЗАКОН 44-ФЗ</vt:lpstr>
      <vt:lpstr>Слайд 3</vt:lpstr>
      <vt:lpstr>ДОПОЛНИТЕЛЬНЫЕ ТРЕБОВАНИЯ  К БАНКОВСКИМ ГАРАНТИЯМ</vt:lpstr>
      <vt:lpstr>ИЗМЕНЕНИЯ В ЗАКОН 44-ФЗ с 11.01.2018 (Федеральный закон от 31.12.2017 № 504-ФЗ)</vt:lpstr>
      <vt:lpstr>ИЗМЕНЕНИЯ В ЗАКОН 44-ФЗ с 01.07.2018 (Федеральный закон от 31.12.2017 № 504-ФЗ)</vt:lpstr>
      <vt:lpstr>Слайд 7</vt:lpstr>
      <vt:lpstr>Слайд 8</vt:lpstr>
      <vt:lpstr>Слайд 9</vt:lpstr>
      <vt:lpstr>С 11.04.2018 Постановление № 19   действует в НОВОЙ редакции</vt:lpstr>
      <vt:lpstr>ИЗМЕНЕНИЯ В ЗАКОН 44-ФЗ с 2019 и 2020 года (Федеральный закон от 31.12.2017 № 504-ФЗ)</vt:lpstr>
      <vt:lpstr>Уголовная ответственность за  нарушения в сфере закупок с 04.05.2018</vt:lpstr>
      <vt:lpstr>ОБЕСПЕЧЕНИЕ ЗАЯВКИ ПРИ ПРОВЕДЕНИИ  КОНКУРСОВ И АУКЦИОНОВ С 01.07.2018</vt:lpstr>
      <vt:lpstr>Слайд 14</vt:lpstr>
      <vt:lpstr>ОПЕРАТОРЫ ЭЛЕКТРОННЫХ ПЛОЩАДОК</vt:lpstr>
      <vt:lpstr>Электронные закупки –  плата за  электронные закупки</vt:lpstr>
      <vt:lpstr>Электронный документооборот</vt:lpstr>
      <vt:lpstr>Банки и специальные счета</vt:lpstr>
      <vt:lpstr>Электронные закупки</vt:lpstr>
      <vt:lpstr>ОСНОВАНИЯ ВОЗВРАТА ЭЛЕКТРОННОЙ  ЗАЯВКИ ОПЕРАТОРОМ</vt:lpstr>
      <vt:lpstr>С 01.07.2018 ПЕРВАЯ ЧАСТЬ ЗАЯВКИ</vt:lpstr>
      <vt:lpstr>РАССМОТРЕНИЕ ПЕРВЫХ ЧАСТЕЙ ЗАЯВОК</vt:lpstr>
      <vt:lpstr>С 01.07.2018 ВТОРАЯ ЧАСТЬ ЗАЯВКИ</vt:lpstr>
      <vt:lpstr>РАССМОТРЕНИЕ ВТОРЫХ ЧАСТЕЙ ЗАЯВОК</vt:lpstr>
      <vt:lpstr>СЛУЧАИ НЕСОСТОЯВШЕГОСЯ АУКЦИОНА</vt:lpstr>
      <vt:lpstr>ЗАКЛЮЧЕНИЕ КОНТРАКТА  ПРИ РАЗНОГЛАСИЯХ</vt:lpstr>
      <vt:lpstr>ПОРЯДОК ПРОВЕДЕНИЯ ЗАПРОСА КОТИРОВОК в электронной форме</vt:lpstr>
      <vt:lpstr>ЗАЯВКА на участие в запросе котировок   в электронной форме (ст. 82.3)</vt:lpstr>
      <vt:lpstr>ЗАЯВКА на участие в запросе котировок  в электронной форме (ст. 82.3)</vt:lpstr>
      <vt:lpstr>ПРИЗНАНИЕ ЗАПРОСА КОТИРОВОК в электронной форме НЕСОСТОЯВШИМСЯ</vt:lpstr>
      <vt:lpstr>ОСНОВАНИЯ ДЛЯ ПРОВЕДЕНИЯ  ЗАПРОСА ПРЕДЛОЖЕНИЙ С 01.07.2018</vt:lpstr>
      <vt:lpstr>ЗАПРОС ПРЕДЛОЖЕНИЙ в электронной  форме с 01.07.2018 (ст. 83.1)</vt:lpstr>
      <vt:lpstr>ЗАПРОС ПРЕДЛОЖЕНИЙ с 01.07.2018: основные изменения</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НОРМИРОВАНИЕ В СФЕРЕ ЗАКУПОК.  ПРАВИЛА ОПИСАНИЯ ОБЪЕКТА ЗАКУПКИ</dc:title>
  <dc:creator>Andrey Eremishin</dc:creator>
  <cp:lastModifiedBy>й</cp:lastModifiedBy>
  <cp:revision>50</cp:revision>
  <dcterms:created xsi:type="dcterms:W3CDTF">2018-11-18T17:12:30Z</dcterms:created>
  <dcterms:modified xsi:type="dcterms:W3CDTF">2018-11-19T08:53:04Z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2018-05-22T00:00:00Z</vt:filetime>
  </property>
  <property fmtid="{D5CDD505-2E9C-101B-9397-08002B2CF9AE}" pid="3" name="Creator">
    <vt:lpwstr>Microsoft® PowerPoint® 2010</vt:lpwstr>
  </property>
  <property fmtid="{D5CDD505-2E9C-101B-9397-08002B2CF9AE}" pid="4" name="LastSaved">
    <vt:filetime>2018-11-18T00:00:00Z</vt:filetime>
  </property>
</Properties>
</file>