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70" r:id="rId12"/>
    <p:sldId id="271" r:id="rId13"/>
    <p:sldId id="272" r:id="rId14"/>
    <p:sldId id="273" r:id="rId15"/>
    <p:sldId id="275" r:id="rId16"/>
    <p:sldId id="276" r:id="rId17"/>
    <p:sldId id="277" r:id="rId18"/>
    <p:sldId id="278" r:id="rId19"/>
    <p:sldId id="280" r:id="rId20"/>
    <p:sldId id="281" r:id="rId21"/>
    <p:sldId id="283" r:id="rId22"/>
    <p:sldId id="284" r:id="rId23"/>
    <p:sldId id="285" r:id="rId24"/>
    <p:sldId id="286" r:id="rId25"/>
    <p:sldId id="287" r:id="rId26"/>
    <p:sldId id="289" r:id="rId27"/>
    <p:sldId id="291" r:id="rId28"/>
    <p:sldId id="292" r:id="rId29"/>
    <p:sldId id="293" r:id="rId30"/>
    <p:sldId id="294" r:id="rId31"/>
    <p:sldId id="309" r:id="rId32"/>
    <p:sldId id="310" r:id="rId33"/>
    <p:sldId id="311" r:id="rId34"/>
    <p:sldId id="313" r:id="rId35"/>
  </p:sldIdLst>
  <p:sldSz cx="10693400" cy="7569200"/>
  <p:notesSz cx="10693400" cy="75692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Стиль из темы 1 - акцент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Стиль из темы 1 - акцент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Стиль из темы 1 - акцент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1302"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481" y="2346452"/>
            <a:ext cx="9094788" cy="1589532"/>
          </a:xfrm>
          <a:prstGeom prst="rect">
            <a:avLst/>
          </a:prstGeom>
        </p:spPr>
        <p:txBody>
          <a:bodyPr/>
          <a:lstStyle>
            <a:lvl1pPr>
              <a:defRPr/>
            </a:lvl1pPr>
          </a:lstStyle>
          <a:p>
            <a:endParaRPr/>
          </a:p>
        </p:txBody>
      </p:sp>
      <p:sp>
        <p:nvSpPr>
          <p:cNvPr id="3" name="Holder 3"/>
          <p:cNvSpPr>
            <a:spLocks noGrp="1"/>
          </p:cNvSpPr>
          <p:nvPr>
            <p:ph type="subTitle" idx="4"/>
          </p:nvPr>
        </p:nvSpPr>
        <p:spPr>
          <a:xfrm>
            <a:off x="1604962" y="4238752"/>
            <a:ext cx="7489825" cy="1892300"/>
          </a:xfrm>
          <a:prstGeom prst="rect">
            <a:avLst/>
          </a:prstGeom>
        </p:spPr>
        <p:txBody>
          <a:bodyPr/>
          <a:lstStyle>
            <a:lvl1pPr>
              <a:defRPr/>
            </a:lvl1pPr>
          </a:lstStyle>
          <a:p>
            <a:endParaRPr/>
          </a:p>
        </p:txBody>
      </p:sp>
      <p:sp>
        <p:nvSpPr>
          <p:cNvPr id="4" name="Holder 4"/>
          <p:cNvSpPr>
            <a:spLocks noGrp="1"/>
          </p:cNvSpPr>
          <p:nvPr>
            <p:ph type="ftr" sz="quarter" idx="10"/>
          </p:nvPr>
        </p:nvSpPr>
        <p:spPr/>
        <p:txBody>
          <a:bodyPr/>
          <a:lstStyle>
            <a:lvl1pPr>
              <a:defRPr/>
            </a:lvl1pPr>
          </a:lstStyle>
          <a:p>
            <a:pPr>
              <a:defRPr/>
            </a:pPr>
            <a:r>
              <a:rPr lang="ru-RU"/>
              <a:t>© </a:t>
            </a:r>
            <a:r>
              <a:rPr lang="ru-RU" sz="1300" baseline="0"/>
              <a:t>ИНСТИТУТ ГОСЗАКУПОК, ЛИСОВЕНКО ОЛЬГА КОНСТАНТИНОВНА, 2018</a:t>
            </a:r>
          </a:p>
        </p:txBody>
      </p:sp>
      <p:sp>
        <p:nvSpPr>
          <p:cNvPr id="5" name="Holder 5"/>
          <p:cNvSpPr>
            <a:spLocks noGrp="1"/>
          </p:cNvSpPr>
          <p:nvPr>
            <p:ph type="dt" sz="half" idx="11"/>
          </p:nvPr>
        </p:nvSpPr>
        <p:spPr/>
        <p:txBody>
          <a:bodyPr/>
          <a:lstStyle>
            <a:lvl1pPr>
              <a:defRPr/>
            </a:lvl1pPr>
          </a:lstStyle>
          <a:p>
            <a:pPr>
              <a:defRPr/>
            </a:pPr>
            <a:fld id="{9DE88BAC-DB2B-423D-A212-751B06CE1FF7}" type="datetimeFigureOut">
              <a:rPr lang="en-US"/>
              <a:pPr>
                <a:defRPr/>
              </a:pPr>
              <a:t>11/19/2018</a:t>
            </a:fld>
            <a:endParaRPr lang="en-US"/>
          </a:p>
        </p:txBody>
      </p:sp>
      <p:sp>
        <p:nvSpPr>
          <p:cNvPr id="6" name="Holder 6"/>
          <p:cNvSpPr>
            <a:spLocks noGrp="1"/>
          </p:cNvSpPr>
          <p:nvPr>
            <p:ph type="sldNum" sz="quarter" idx="12"/>
          </p:nvPr>
        </p:nvSpPr>
        <p:spPr/>
        <p:txBody>
          <a:bodyPr/>
          <a:lstStyle>
            <a:lvl1pPr>
              <a:defRPr/>
            </a:lvl1pPr>
          </a:lstStyle>
          <a:p>
            <a:pPr>
              <a:defRPr/>
            </a:pPr>
            <a:fld id="{FBFDB3B2-9890-495E-A733-6EB7B9DF5B6D}"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lvl1pPr>
              <a:defRPr sz="3300" b="1" i="0">
                <a:solidFill>
                  <a:srgbClr val="FF0000"/>
                </a:solidFill>
                <a:latin typeface="Arial"/>
                <a:cs typeface="Arial"/>
              </a:defRPr>
            </a:lvl1pPr>
          </a:lstStyle>
          <a:p>
            <a:endParaRPr/>
          </a:p>
        </p:txBody>
      </p:sp>
      <p:sp>
        <p:nvSpPr>
          <p:cNvPr id="3" name="Holder 3"/>
          <p:cNvSpPr>
            <a:spLocks noGrp="1"/>
          </p:cNvSpPr>
          <p:nvPr>
            <p:ph type="body" idx="1"/>
          </p:nvPr>
        </p:nvSpPr>
        <p:spPr/>
        <p:txBody>
          <a:bodyPr/>
          <a:lstStyle>
            <a:lvl1pPr>
              <a:defRPr sz="3600" b="1" i="0">
                <a:solidFill>
                  <a:srgbClr val="006284"/>
                </a:solidFill>
                <a:latin typeface="Arial"/>
                <a:cs typeface="Arial"/>
              </a:defRPr>
            </a:lvl1pPr>
          </a:lstStyle>
          <a:p>
            <a:endParaRPr/>
          </a:p>
        </p:txBody>
      </p:sp>
      <p:sp>
        <p:nvSpPr>
          <p:cNvPr id="4" name="Holder 4"/>
          <p:cNvSpPr>
            <a:spLocks noGrp="1"/>
          </p:cNvSpPr>
          <p:nvPr>
            <p:ph type="ftr" sz="quarter" idx="10"/>
          </p:nvPr>
        </p:nvSpPr>
        <p:spPr/>
        <p:txBody>
          <a:bodyPr/>
          <a:lstStyle>
            <a:lvl1pPr>
              <a:defRPr/>
            </a:lvl1pPr>
          </a:lstStyle>
          <a:p>
            <a:pPr>
              <a:defRPr/>
            </a:pPr>
            <a:r>
              <a:rPr lang="ru-RU"/>
              <a:t>© </a:t>
            </a:r>
            <a:r>
              <a:rPr lang="ru-RU" sz="1300" baseline="0"/>
              <a:t>ИНСТИТУТ ГОСЗАКУПОК, ЛИСОВЕНКО ОЛЬГА КОНСТАНТИНОВНА, 2018</a:t>
            </a:r>
          </a:p>
        </p:txBody>
      </p:sp>
      <p:sp>
        <p:nvSpPr>
          <p:cNvPr id="5" name="Holder 5"/>
          <p:cNvSpPr>
            <a:spLocks noGrp="1"/>
          </p:cNvSpPr>
          <p:nvPr>
            <p:ph type="dt" sz="half" idx="11"/>
          </p:nvPr>
        </p:nvSpPr>
        <p:spPr/>
        <p:txBody>
          <a:bodyPr/>
          <a:lstStyle>
            <a:lvl1pPr>
              <a:defRPr/>
            </a:lvl1pPr>
          </a:lstStyle>
          <a:p>
            <a:pPr>
              <a:defRPr/>
            </a:pPr>
            <a:fld id="{15B9A3B6-27CA-486F-9DE9-2A12509FBD90}" type="datetimeFigureOut">
              <a:rPr lang="en-US"/>
              <a:pPr>
                <a:defRPr/>
              </a:pPr>
              <a:t>11/19/2018</a:t>
            </a:fld>
            <a:endParaRPr lang="en-US"/>
          </a:p>
        </p:txBody>
      </p:sp>
      <p:sp>
        <p:nvSpPr>
          <p:cNvPr id="6" name="Holder 6"/>
          <p:cNvSpPr>
            <a:spLocks noGrp="1"/>
          </p:cNvSpPr>
          <p:nvPr>
            <p:ph type="sldNum" sz="quarter" idx="12"/>
          </p:nvPr>
        </p:nvSpPr>
        <p:spPr/>
        <p:txBody>
          <a:bodyPr/>
          <a:lstStyle>
            <a:lvl1pPr>
              <a:defRPr/>
            </a:lvl1pPr>
          </a:lstStyle>
          <a:p>
            <a:pPr>
              <a:defRPr/>
            </a:pPr>
            <a:fld id="{76897FD4-A568-42E6-8571-C07EF493A839}"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lvl1pPr>
              <a:defRPr sz="3300" b="1" i="0">
                <a:solidFill>
                  <a:srgbClr val="FF0000"/>
                </a:solidFill>
                <a:latin typeface="Arial"/>
                <a:cs typeface="Arial"/>
              </a:defRPr>
            </a:lvl1pPr>
          </a:lstStyle>
          <a:p>
            <a:endParaRPr/>
          </a:p>
        </p:txBody>
      </p:sp>
      <p:sp>
        <p:nvSpPr>
          <p:cNvPr id="3" name="Holder 3"/>
          <p:cNvSpPr>
            <a:spLocks noGrp="1"/>
          </p:cNvSpPr>
          <p:nvPr>
            <p:ph sz="half" idx="2"/>
          </p:nvPr>
        </p:nvSpPr>
        <p:spPr>
          <a:xfrm>
            <a:off x="534987" y="1740916"/>
            <a:ext cx="4654391" cy="4995672"/>
          </a:xfrm>
          <a:prstGeom prst="rect">
            <a:avLst/>
          </a:prstGeom>
        </p:spPr>
        <p:txBody>
          <a:bodyPr/>
          <a:lstStyle>
            <a:lvl1pPr>
              <a:defRPr/>
            </a:lvl1pPr>
          </a:lstStyle>
          <a:p>
            <a:endParaRPr/>
          </a:p>
        </p:txBody>
      </p:sp>
      <p:sp>
        <p:nvSpPr>
          <p:cNvPr id="4" name="Holder 4"/>
          <p:cNvSpPr>
            <a:spLocks noGrp="1"/>
          </p:cNvSpPr>
          <p:nvPr>
            <p:ph sz="half" idx="3"/>
          </p:nvPr>
        </p:nvSpPr>
        <p:spPr>
          <a:xfrm>
            <a:off x="5510371" y="1740916"/>
            <a:ext cx="4654391" cy="4995672"/>
          </a:xfrm>
          <a:prstGeom prst="rect">
            <a:avLst/>
          </a:prstGeom>
        </p:spPr>
        <p:txBody>
          <a:bodyPr/>
          <a:lstStyle>
            <a:lvl1pPr>
              <a:defRPr/>
            </a:lvl1pPr>
          </a:lstStyle>
          <a:p>
            <a:endParaRPr/>
          </a:p>
        </p:txBody>
      </p:sp>
      <p:sp>
        <p:nvSpPr>
          <p:cNvPr id="5" name="Holder 4"/>
          <p:cNvSpPr>
            <a:spLocks noGrp="1"/>
          </p:cNvSpPr>
          <p:nvPr>
            <p:ph type="ftr" sz="quarter" idx="10"/>
          </p:nvPr>
        </p:nvSpPr>
        <p:spPr/>
        <p:txBody>
          <a:bodyPr/>
          <a:lstStyle>
            <a:lvl1pPr>
              <a:defRPr/>
            </a:lvl1pPr>
          </a:lstStyle>
          <a:p>
            <a:pPr>
              <a:defRPr/>
            </a:pPr>
            <a:r>
              <a:rPr lang="ru-RU"/>
              <a:t>© </a:t>
            </a:r>
            <a:r>
              <a:rPr lang="ru-RU" sz="1300" baseline="0"/>
              <a:t>ИНСТИТУТ ГОСЗАКУПОК, ЛИСОВЕНКО ОЛЬГА КОНСТАНТИНОВНА, 2018</a:t>
            </a:r>
          </a:p>
        </p:txBody>
      </p:sp>
      <p:sp>
        <p:nvSpPr>
          <p:cNvPr id="6" name="Holder 5"/>
          <p:cNvSpPr>
            <a:spLocks noGrp="1"/>
          </p:cNvSpPr>
          <p:nvPr>
            <p:ph type="dt" sz="half" idx="11"/>
          </p:nvPr>
        </p:nvSpPr>
        <p:spPr/>
        <p:txBody>
          <a:bodyPr/>
          <a:lstStyle>
            <a:lvl1pPr>
              <a:defRPr/>
            </a:lvl1pPr>
          </a:lstStyle>
          <a:p>
            <a:pPr>
              <a:defRPr/>
            </a:pPr>
            <a:fld id="{F04388DB-A9C5-4A4F-ADB7-CFAB6DE22784}" type="datetimeFigureOut">
              <a:rPr lang="en-US"/>
              <a:pPr>
                <a:defRPr/>
              </a:pPr>
              <a:t>11/19/2018</a:t>
            </a:fld>
            <a:endParaRPr lang="en-US"/>
          </a:p>
        </p:txBody>
      </p:sp>
      <p:sp>
        <p:nvSpPr>
          <p:cNvPr id="7" name="Holder 6"/>
          <p:cNvSpPr>
            <a:spLocks noGrp="1"/>
          </p:cNvSpPr>
          <p:nvPr>
            <p:ph type="sldNum" sz="quarter" idx="12"/>
          </p:nvPr>
        </p:nvSpPr>
        <p:spPr/>
        <p:txBody>
          <a:bodyPr/>
          <a:lstStyle>
            <a:lvl1pPr>
              <a:defRPr/>
            </a:lvl1pPr>
          </a:lstStyle>
          <a:p>
            <a:pPr>
              <a:defRPr/>
            </a:pPr>
            <a:fld id="{EFEECC28-D519-4D29-B1F8-E8585B7F6C93}"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spTree>
      <p:nvGrpSpPr>
        <p:cNvPr id="1" name=""/>
        <p:cNvGrpSpPr/>
        <p:nvPr/>
      </p:nvGrpSpPr>
      <p:grpSpPr>
        <a:xfrm>
          <a:off x="0" y="0"/>
          <a:ext cx="0" cy="0"/>
          <a:chOff x="0" y="0"/>
          <a:chExt cx="0" cy="0"/>
        </a:xfrm>
      </p:grpSpPr>
      <p:sp>
        <p:nvSpPr>
          <p:cNvPr id="3" name="bk object 16"/>
          <p:cNvSpPr/>
          <p:nvPr/>
        </p:nvSpPr>
        <p:spPr>
          <a:xfrm>
            <a:off x="2787650" y="6600825"/>
            <a:ext cx="5118100" cy="431800"/>
          </a:xfrm>
          <a:prstGeom prst="rect">
            <a:avLst/>
          </a:prstGeom>
          <a:blipFill>
            <a:blip r:embed="rId2" cstate="print"/>
            <a:stretch>
              <a:fillRect/>
            </a:stretch>
          </a:blipFill>
        </p:spPr>
        <p:txBody>
          <a:bodyPr lIns="0" tIns="0" rIns="0" bIns="0"/>
          <a:lstStyle/>
          <a:p>
            <a:pPr fontAlgn="auto">
              <a:spcBef>
                <a:spcPts val="0"/>
              </a:spcBef>
              <a:spcAft>
                <a:spcPts val="0"/>
              </a:spcAft>
              <a:defRPr/>
            </a:pPr>
            <a:endParaRPr>
              <a:latin typeface="+mn-lt"/>
              <a:cs typeface="+mn-cs"/>
            </a:endParaRPr>
          </a:p>
        </p:txBody>
      </p:sp>
      <p:sp>
        <p:nvSpPr>
          <p:cNvPr id="2" name="Holder 2"/>
          <p:cNvSpPr>
            <a:spLocks noGrp="1"/>
          </p:cNvSpPr>
          <p:nvPr>
            <p:ph type="title"/>
          </p:nvPr>
        </p:nvSpPr>
        <p:spPr/>
        <p:txBody>
          <a:bodyPr/>
          <a:lstStyle>
            <a:lvl1pPr>
              <a:defRPr sz="3300" b="1" i="0">
                <a:solidFill>
                  <a:srgbClr val="FF0000"/>
                </a:solidFill>
                <a:latin typeface="Arial"/>
                <a:cs typeface="Arial"/>
              </a:defRPr>
            </a:lvl1pPr>
          </a:lstStyle>
          <a:p>
            <a:endParaRPr/>
          </a:p>
        </p:txBody>
      </p:sp>
      <p:sp>
        <p:nvSpPr>
          <p:cNvPr id="4" name="Holder 3"/>
          <p:cNvSpPr>
            <a:spLocks noGrp="1"/>
          </p:cNvSpPr>
          <p:nvPr>
            <p:ph type="ftr" sz="quarter" idx="10"/>
          </p:nvPr>
        </p:nvSpPr>
        <p:spPr/>
        <p:txBody>
          <a:bodyPr/>
          <a:lstStyle>
            <a:lvl1pPr>
              <a:defRPr/>
            </a:lvl1pPr>
          </a:lstStyle>
          <a:p>
            <a:pPr>
              <a:defRPr/>
            </a:pPr>
            <a:r>
              <a:rPr lang="ru-RU"/>
              <a:t>© </a:t>
            </a:r>
            <a:r>
              <a:rPr lang="ru-RU" sz="1300" baseline="0"/>
              <a:t>ИНСТИТУТ ГОСЗАКУПОК, ЛИСОВЕНКО ОЛЬГА КОНСТАНТИНОВНА, 2018</a:t>
            </a:r>
          </a:p>
        </p:txBody>
      </p:sp>
      <p:sp>
        <p:nvSpPr>
          <p:cNvPr id="5" name="Holder 4"/>
          <p:cNvSpPr>
            <a:spLocks noGrp="1"/>
          </p:cNvSpPr>
          <p:nvPr>
            <p:ph type="dt" sz="half" idx="11"/>
          </p:nvPr>
        </p:nvSpPr>
        <p:spPr/>
        <p:txBody>
          <a:bodyPr/>
          <a:lstStyle>
            <a:lvl1pPr algn="l">
              <a:defRPr>
                <a:solidFill>
                  <a:schemeClr val="tx1">
                    <a:tint val="75000"/>
                  </a:schemeClr>
                </a:solidFill>
              </a:defRPr>
            </a:lvl1pPr>
          </a:lstStyle>
          <a:p>
            <a:pPr>
              <a:defRPr/>
            </a:pPr>
            <a:fld id="{EA336D08-6622-4FFE-A64B-BD761573F422}" type="datetimeFigureOut">
              <a:rPr lang="en-US"/>
              <a:pPr>
                <a:defRPr/>
              </a:pPr>
              <a:t>11/19/2018</a:t>
            </a:fld>
            <a:endParaRPr lang="en-US"/>
          </a:p>
        </p:txBody>
      </p:sp>
      <p:sp>
        <p:nvSpPr>
          <p:cNvPr id="6" name="Holder 5"/>
          <p:cNvSpPr>
            <a:spLocks noGrp="1"/>
          </p:cNvSpPr>
          <p:nvPr>
            <p:ph type="sldNum" sz="quarter" idx="12"/>
          </p:nvPr>
        </p:nvSpPr>
        <p:spPr/>
        <p:txBody>
          <a:bodyPr/>
          <a:lstStyle>
            <a:lvl1pPr>
              <a:defRPr/>
            </a:lvl1pPr>
          </a:lstStyle>
          <a:p>
            <a:pPr>
              <a:defRPr/>
            </a:pPr>
            <a:fld id="{079C9C8B-E60F-4632-8FD9-BA0F7C0B54AE}"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spTree>
      <p:nvGrpSpPr>
        <p:cNvPr id="1" name=""/>
        <p:cNvGrpSpPr/>
        <p:nvPr/>
      </p:nvGrpSpPr>
      <p:grpSpPr>
        <a:xfrm>
          <a:off x="0" y="0"/>
          <a:ext cx="0" cy="0"/>
          <a:chOff x="0" y="0"/>
          <a:chExt cx="0" cy="0"/>
        </a:xfrm>
      </p:grpSpPr>
      <p:sp>
        <p:nvSpPr>
          <p:cNvPr id="2" name="bk object 16"/>
          <p:cNvSpPr/>
          <p:nvPr/>
        </p:nvSpPr>
        <p:spPr>
          <a:xfrm>
            <a:off x="7505700" y="7129463"/>
            <a:ext cx="2070100" cy="252412"/>
          </a:xfrm>
          <a:custGeom>
            <a:avLst/>
            <a:gdLst/>
            <a:ahLst/>
            <a:cxnLst/>
            <a:rect l="l" t="t" r="r" b="b"/>
            <a:pathLst>
              <a:path w="2070100" h="252095">
                <a:moveTo>
                  <a:pt x="0" y="252006"/>
                </a:moveTo>
                <a:lnTo>
                  <a:pt x="2069973" y="252006"/>
                </a:lnTo>
                <a:lnTo>
                  <a:pt x="2069973" y="0"/>
                </a:lnTo>
                <a:lnTo>
                  <a:pt x="0" y="0"/>
                </a:lnTo>
                <a:lnTo>
                  <a:pt x="0" y="252006"/>
                </a:lnTo>
                <a:close/>
              </a:path>
            </a:pathLst>
          </a:custGeom>
          <a:solidFill>
            <a:srgbClr val="E6E7E8"/>
          </a:solidFill>
        </p:spPr>
        <p:txBody>
          <a:bodyPr lIns="0" tIns="0" rIns="0" bIns="0"/>
          <a:lstStyle/>
          <a:p>
            <a:pPr fontAlgn="auto">
              <a:spcBef>
                <a:spcPts val="0"/>
              </a:spcBef>
              <a:spcAft>
                <a:spcPts val="0"/>
              </a:spcAft>
              <a:defRPr/>
            </a:pPr>
            <a:endParaRPr>
              <a:latin typeface="+mn-lt"/>
              <a:cs typeface="+mn-cs"/>
            </a:endParaRPr>
          </a:p>
        </p:txBody>
      </p:sp>
      <p:sp>
        <p:nvSpPr>
          <p:cNvPr id="3" name="bk object 17"/>
          <p:cNvSpPr/>
          <p:nvPr/>
        </p:nvSpPr>
        <p:spPr>
          <a:xfrm>
            <a:off x="9828213" y="7129463"/>
            <a:ext cx="422275" cy="252412"/>
          </a:xfrm>
          <a:custGeom>
            <a:avLst/>
            <a:gdLst/>
            <a:ahLst/>
            <a:cxnLst/>
            <a:rect l="l" t="t" r="r" b="b"/>
            <a:pathLst>
              <a:path w="422909" h="252095">
                <a:moveTo>
                  <a:pt x="0" y="252006"/>
                </a:moveTo>
                <a:lnTo>
                  <a:pt x="422465" y="252006"/>
                </a:lnTo>
                <a:lnTo>
                  <a:pt x="422465" y="0"/>
                </a:lnTo>
                <a:lnTo>
                  <a:pt x="0" y="0"/>
                </a:lnTo>
                <a:lnTo>
                  <a:pt x="0" y="252006"/>
                </a:lnTo>
                <a:close/>
              </a:path>
            </a:pathLst>
          </a:custGeom>
          <a:solidFill>
            <a:srgbClr val="7B9CB4"/>
          </a:solidFill>
        </p:spPr>
        <p:txBody>
          <a:bodyPr lIns="0" tIns="0" rIns="0" bIns="0"/>
          <a:lstStyle/>
          <a:p>
            <a:pPr fontAlgn="auto">
              <a:spcBef>
                <a:spcPts val="0"/>
              </a:spcBef>
              <a:spcAft>
                <a:spcPts val="0"/>
              </a:spcAft>
              <a:defRPr/>
            </a:pPr>
            <a:endParaRPr>
              <a:latin typeface="+mn-lt"/>
              <a:cs typeface="+mn-cs"/>
            </a:endParaRPr>
          </a:p>
        </p:txBody>
      </p:sp>
      <p:sp>
        <p:nvSpPr>
          <p:cNvPr id="4" name="bk object 18"/>
          <p:cNvSpPr/>
          <p:nvPr/>
        </p:nvSpPr>
        <p:spPr>
          <a:xfrm>
            <a:off x="479425" y="6992938"/>
            <a:ext cx="9755188" cy="0"/>
          </a:xfrm>
          <a:custGeom>
            <a:avLst/>
            <a:gdLst/>
            <a:ahLst/>
            <a:cxnLst/>
            <a:rect l="l" t="t" r="r" b="b"/>
            <a:pathLst>
              <a:path w="9756140">
                <a:moveTo>
                  <a:pt x="0" y="0"/>
                </a:moveTo>
                <a:lnTo>
                  <a:pt x="9756000" y="0"/>
                </a:lnTo>
              </a:path>
            </a:pathLst>
          </a:custGeom>
          <a:ln w="10795">
            <a:solidFill>
              <a:srgbClr val="E6E7E8"/>
            </a:solidFill>
          </a:ln>
        </p:spPr>
        <p:txBody>
          <a:bodyPr lIns="0" tIns="0" rIns="0" bIns="0"/>
          <a:lstStyle/>
          <a:p>
            <a:pPr fontAlgn="auto">
              <a:spcBef>
                <a:spcPts val="0"/>
              </a:spcBef>
              <a:spcAft>
                <a:spcPts val="0"/>
              </a:spcAft>
              <a:defRPr/>
            </a:pPr>
            <a:endParaRPr>
              <a:latin typeface="+mn-lt"/>
              <a:cs typeface="+mn-cs"/>
            </a:endParaRPr>
          </a:p>
        </p:txBody>
      </p:sp>
      <p:sp>
        <p:nvSpPr>
          <p:cNvPr id="5" name="bk object 19"/>
          <p:cNvSpPr/>
          <p:nvPr/>
        </p:nvSpPr>
        <p:spPr>
          <a:xfrm>
            <a:off x="479425" y="1495425"/>
            <a:ext cx="9755188" cy="0"/>
          </a:xfrm>
          <a:custGeom>
            <a:avLst/>
            <a:gdLst/>
            <a:ahLst/>
            <a:cxnLst/>
            <a:rect l="l" t="t" r="r" b="b"/>
            <a:pathLst>
              <a:path w="9756140">
                <a:moveTo>
                  <a:pt x="0" y="0"/>
                </a:moveTo>
                <a:lnTo>
                  <a:pt x="9756000" y="0"/>
                </a:lnTo>
              </a:path>
            </a:pathLst>
          </a:custGeom>
          <a:ln w="17994">
            <a:solidFill>
              <a:srgbClr val="006284"/>
            </a:solidFill>
          </a:ln>
        </p:spPr>
        <p:txBody>
          <a:bodyPr lIns="0" tIns="0" rIns="0" bIns="0"/>
          <a:lstStyle/>
          <a:p>
            <a:pPr fontAlgn="auto">
              <a:spcBef>
                <a:spcPts val="0"/>
              </a:spcBef>
              <a:spcAft>
                <a:spcPts val="0"/>
              </a:spcAft>
              <a:defRPr/>
            </a:pPr>
            <a:endParaRPr>
              <a:latin typeface="+mn-lt"/>
              <a:cs typeface="+mn-cs"/>
            </a:endParaRPr>
          </a:p>
        </p:txBody>
      </p:sp>
      <p:sp>
        <p:nvSpPr>
          <p:cNvPr id="6" name="bk object 20"/>
          <p:cNvSpPr/>
          <p:nvPr/>
        </p:nvSpPr>
        <p:spPr>
          <a:xfrm>
            <a:off x="409575" y="82550"/>
            <a:ext cx="1389063" cy="1390650"/>
          </a:xfrm>
          <a:prstGeom prst="rect">
            <a:avLst/>
          </a:prstGeom>
          <a:blipFill>
            <a:blip r:embed="rId2" cstate="print"/>
            <a:stretch>
              <a:fillRect/>
            </a:stretch>
          </a:blipFill>
        </p:spPr>
        <p:txBody>
          <a:bodyPr lIns="0" tIns="0" rIns="0" bIns="0"/>
          <a:lstStyle/>
          <a:p>
            <a:pPr fontAlgn="auto">
              <a:spcBef>
                <a:spcPts val="0"/>
              </a:spcBef>
              <a:spcAft>
                <a:spcPts val="0"/>
              </a:spcAft>
              <a:defRPr/>
            </a:pPr>
            <a:endParaRPr>
              <a:latin typeface="+mn-lt"/>
              <a:cs typeface="+mn-cs"/>
            </a:endParaRPr>
          </a:p>
        </p:txBody>
      </p:sp>
      <p:sp>
        <p:nvSpPr>
          <p:cNvPr id="7" name="Holder 2"/>
          <p:cNvSpPr>
            <a:spLocks noGrp="1"/>
          </p:cNvSpPr>
          <p:nvPr>
            <p:ph type="ftr" sz="quarter" idx="10"/>
          </p:nvPr>
        </p:nvSpPr>
        <p:spPr/>
        <p:txBody>
          <a:bodyPr/>
          <a:lstStyle>
            <a:lvl1pPr>
              <a:defRPr/>
            </a:lvl1pPr>
          </a:lstStyle>
          <a:p>
            <a:pPr>
              <a:defRPr/>
            </a:pPr>
            <a:r>
              <a:rPr lang="ru-RU"/>
              <a:t>© </a:t>
            </a:r>
            <a:r>
              <a:rPr lang="ru-RU" sz="1300" baseline="0"/>
              <a:t>ИНСТИТУТ ГОСЗАКУПОК, ЛИСОВЕНКО ОЛЬГА КОНСТАНТИНОВНА, 2018</a:t>
            </a:r>
          </a:p>
        </p:txBody>
      </p:sp>
      <p:sp>
        <p:nvSpPr>
          <p:cNvPr id="8" name="Holder 3"/>
          <p:cNvSpPr>
            <a:spLocks noGrp="1"/>
          </p:cNvSpPr>
          <p:nvPr>
            <p:ph type="dt" sz="half" idx="11"/>
          </p:nvPr>
        </p:nvSpPr>
        <p:spPr/>
        <p:txBody>
          <a:bodyPr/>
          <a:lstStyle>
            <a:lvl1pPr algn="l">
              <a:defRPr>
                <a:solidFill>
                  <a:schemeClr val="tx1">
                    <a:tint val="75000"/>
                  </a:schemeClr>
                </a:solidFill>
              </a:defRPr>
            </a:lvl1pPr>
          </a:lstStyle>
          <a:p>
            <a:pPr>
              <a:defRPr/>
            </a:pPr>
            <a:fld id="{D9BBCC49-F5A8-4EA4-927B-98A590A10F7B}" type="datetimeFigureOut">
              <a:rPr lang="en-US"/>
              <a:pPr>
                <a:defRPr/>
              </a:pPr>
              <a:t>11/19/2018</a:t>
            </a:fld>
            <a:endParaRPr lang="en-US"/>
          </a:p>
        </p:txBody>
      </p:sp>
      <p:sp>
        <p:nvSpPr>
          <p:cNvPr id="9" name="Holder 4"/>
          <p:cNvSpPr>
            <a:spLocks noGrp="1"/>
          </p:cNvSpPr>
          <p:nvPr>
            <p:ph type="sldNum" sz="quarter" idx="12"/>
          </p:nvPr>
        </p:nvSpPr>
        <p:spPr/>
        <p:txBody>
          <a:bodyPr/>
          <a:lstStyle>
            <a:lvl1pPr>
              <a:defRPr/>
            </a:lvl1pPr>
          </a:lstStyle>
          <a:p>
            <a:pPr>
              <a:defRPr/>
            </a:pPr>
            <a:fld id="{18926001-34AB-477F-8FA5-C45544B620C3}"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7505700" y="7129463"/>
            <a:ext cx="2070100" cy="252412"/>
          </a:xfrm>
          <a:custGeom>
            <a:avLst/>
            <a:gdLst/>
            <a:ahLst/>
            <a:cxnLst/>
            <a:rect l="l" t="t" r="r" b="b"/>
            <a:pathLst>
              <a:path w="2070100" h="252095">
                <a:moveTo>
                  <a:pt x="0" y="252006"/>
                </a:moveTo>
                <a:lnTo>
                  <a:pt x="2069973" y="252006"/>
                </a:lnTo>
                <a:lnTo>
                  <a:pt x="2069973" y="0"/>
                </a:lnTo>
                <a:lnTo>
                  <a:pt x="0" y="0"/>
                </a:lnTo>
                <a:lnTo>
                  <a:pt x="0" y="252006"/>
                </a:lnTo>
                <a:close/>
              </a:path>
            </a:pathLst>
          </a:custGeom>
          <a:solidFill>
            <a:srgbClr val="E6E7E8"/>
          </a:solidFill>
        </p:spPr>
        <p:txBody>
          <a:bodyPr lIns="0" tIns="0" rIns="0" bIns="0"/>
          <a:lstStyle/>
          <a:p>
            <a:pPr fontAlgn="auto">
              <a:spcBef>
                <a:spcPts val="0"/>
              </a:spcBef>
              <a:spcAft>
                <a:spcPts val="0"/>
              </a:spcAft>
              <a:defRPr/>
            </a:pPr>
            <a:endParaRPr>
              <a:latin typeface="+mn-lt"/>
              <a:cs typeface="+mn-cs"/>
            </a:endParaRPr>
          </a:p>
        </p:txBody>
      </p:sp>
      <p:sp>
        <p:nvSpPr>
          <p:cNvPr id="17" name="bk object 17"/>
          <p:cNvSpPr/>
          <p:nvPr/>
        </p:nvSpPr>
        <p:spPr>
          <a:xfrm>
            <a:off x="9828213" y="7129463"/>
            <a:ext cx="422275" cy="252412"/>
          </a:xfrm>
          <a:custGeom>
            <a:avLst/>
            <a:gdLst/>
            <a:ahLst/>
            <a:cxnLst/>
            <a:rect l="l" t="t" r="r" b="b"/>
            <a:pathLst>
              <a:path w="422909" h="252095">
                <a:moveTo>
                  <a:pt x="0" y="252006"/>
                </a:moveTo>
                <a:lnTo>
                  <a:pt x="422465" y="252006"/>
                </a:lnTo>
                <a:lnTo>
                  <a:pt x="422465" y="0"/>
                </a:lnTo>
                <a:lnTo>
                  <a:pt x="0" y="0"/>
                </a:lnTo>
                <a:lnTo>
                  <a:pt x="0" y="252006"/>
                </a:lnTo>
                <a:close/>
              </a:path>
            </a:pathLst>
          </a:custGeom>
          <a:solidFill>
            <a:srgbClr val="7B9CB4"/>
          </a:solidFill>
        </p:spPr>
        <p:txBody>
          <a:bodyPr lIns="0" tIns="0" rIns="0" bIns="0"/>
          <a:lstStyle/>
          <a:p>
            <a:pPr fontAlgn="auto">
              <a:spcBef>
                <a:spcPts val="0"/>
              </a:spcBef>
              <a:spcAft>
                <a:spcPts val="0"/>
              </a:spcAft>
              <a:defRPr/>
            </a:pPr>
            <a:endParaRPr>
              <a:latin typeface="+mn-lt"/>
              <a:cs typeface="+mn-cs"/>
            </a:endParaRPr>
          </a:p>
        </p:txBody>
      </p:sp>
      <p:sp>
        <p:nvSpPr>
          <p:cNvPr id="1028" name="Holder 2"/>
          <p:cNvSpPr>
            <a:spLocks noGrp="1"/>
          </p:cNvSpPr>
          <p:nvPr>
            <p:ph type="title"/>
          </p:nvPr>
        </p:nvSpPr>
        <p:spPr bwMode="auto">
          <a:xfrm>
            <a:off x="330200" y="34925"/>
            <a:ext cx="10039350" cy="144303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endParaRPr lang="ru-RU" smtClean="0"/>
          </a:p>
        </p:txBody>
      </p:sp>
      <p:sp>
        <p:nvSpPr>
          <p:cNvPr id="1029" name="Holder 3"/>
          <p:cNvSpPr>
            <a:spLocks noGrp="1"/>
          </p:cNvSpPr>
          <p:nvPr>
            <p:ph type="body" idx="1"/>
          </p:nvPr>
        </p:nvSpPr>
        <p:spPr bwMode="auto">
          <a:xfrm>
            <a:off x="249238" y="1978025"/>
            <a:ext cx="10201275" cy="258762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endParaRPr lang="ru-RU" smtClean="0"/>
          </a:p>
        </p:txBody>
      </p:sp>
      <p:sp>
        <p:nvSpPr>
          <p:cNvPr id="4" name="Holder 4"/>
          <p:cNvSpPr>
            <a:spLocks noGrp="1"/>
          </p:cNvSpPr>
          <p:nvPr>
            <p:ph type="ftr" sz="quarter" idx="5"/>
          </p:nvPr>
        </p:nvSpPr>
        <p:spPr>
          <a:xfrm>
            <a:off x="409575" y="7154863"/>
            <a:ext cx="5915025" cy="220662"/>
          </a:xfrm>
          <a:prstGeom prst="rect">
            <a:avLst/>
          </a:prstGeom>
        </p:spPr>
        <p:txBody>
          <a:bodyPr vert="horz" wrap="square" lIns="0" tIns="0" rIns="0" bIns="0" numCol="1" anchor="t" anchorCtr="0" compatLnSpc="1">
            <a:prstTxWarp prst="textNoShape">
              <a:avLst/>
            </a:prstTxWarp>
            <a:spAutoFit/>
          </a:bodyPr>
          <a:lstStyle>
            <a:lvl1pPr>
              <a:spcBef>
                <a:spcPts val="50"/>
              </a:spcBef>
              <a:defRPr sz="1900" baseline="4000"/>
            </a:lvl1pPr>
          </a:lstStyle>
          <a:p>
            <a:pPr>
              <a:defRPr/>
            </a:pPr>
            <a:r>
              <a:rPr lang="ru-RU"/>
              <a:t>© </a:t>
            </a:r>
            <a:r>
              <a:rPr lang="ru-RU" sz="1300"/>
              <a:t>ИНСТИТУТ ГОСЗАКУПОК, ЛИСОВЕНКО ОЛЬГА КОНСТАНТИНОВНА, 2018</a:t>
            </a:r>
          </a:p>
        </p:txBody>
      </p:sp>
      <p:sp>
        <p:nvSpPr>
          <p:cNvPr id="5" name="Holder 5"/>
          <p:cNvSpPr>
            <a:spLocks noGrp="1"/>
          </p:cNvSpPr>
          <p:nvPr>
            <p:ph type="dt" sz="half" idx="6"/>
          </p:nvPr>
        </p:nvSpPr>
        <p:spPr>
          <a:xfrm>
            <a:off x="534988" y="7038975"/>
            <a:ext cx="2460625" cy="379413"/>
          </a:xfrm>
          <a:prstGeom prst="rect">
            <a:avLst/>
          </a:prstGeom>
        </p:spPr>
        <p:txBody>
          <a:bodyPr wrap="square" lIns="0" tIns="0" rIns="0" bIns="0">
            <a:spAutoFit/>
          </a:bodyPr>
          <a:lstStyle>
            <a:lvl1pPr algn="l" fontAlgn="auto">
              <a:spcBef>
                <a:spcPts val="0"/>
              </a:spcBef>
              <a:spcAft>
                <a:spcPts val="0"/>
              </a:spcAft>
              <a:defRPr>
                <a:solidFill>
                  <a:schemeClr val="tx1">
                    <a:tint val="75000"/>
                  </a:schemeClr>
                </a:solidFill>
                <a:latin typeface="+mn-lt"/>
                <a:cs typeface="+mn-cs"/>
              </a:defRPr>
            </a:lvl1pPr>
          </a:lstStyle>
          <a:p>
            <a:pPr>
              <a:defRPr/>
            </a:pPr>
            <a:fld id="{755D30DB-E836-4FBA-BB21-E73C3B3FBE3D}" type="datetimeFigureOut">
              <a:rPr lang="en-US"/>
              <a:pPr>
                <a:defRPr/>
              </a:pPr>
              <a:t>11/19/2018</a:t>
            </a:fld>
            <a:endParaRPr lang="en-US"/>
          </a:p>
        </p:txBody>
      </p:sp>
      <p:sp>
        <p:nvSpPr>
          <p:cNvPr id="6" name="Holder 6"/>
          <p:cNvSpPr>
            <a:spLocks noGrp="1"/>
          </p:cNvSpPr>
          <p:nvPr>
            <p:ph type="sldNum" sz="quarter" idx="7"/>
          </p:nvPr>
        </p:nvSpPr>
        <p:spPr>
          <a:xfrm>
            <a:off x="9915525" y="7148513"/>
            <a:ext cx="242888" cy="223837"/>
          </a:xfrm>
          <a:prstGeom prst="rect">
            <a:avLst/>
          </a:prstGeom>
        </p:spPr>
        <p:txBody>
          <a:bodyPr vert="horz" wrap="square" lIns="0" tIns="0" rIns="0" bIns="0" numCol="1" anchor="t" anchorCtr="0" compatLnSpc="1">
            <a:prstTxWarp prst="textNoShape">
              <a:avLst/>
            </a:prstTxWarp>
            <a:spAutoFit/>
          </a:bodyPr>
          <a:lstStyle>
            <a:lvl1pPr>
              <a:lnSpc>
                <a:spcPts val="1650"/>
              </a:lnSpc>
              <a:defRPr sz="1400" b="1">
                <a:solidFill>
                  <a:schemeClr val="bg1"/>
                </a:solidFill>
              </a:defRPr>
            </a:lvl1pPr>
          </a:lstStyle>
          <a:p>
            <a:pPr>
              <a:defRPr/>
            </a:pPr>
            <a:fld id="{A52E5BAE-10EB-421A-AFF2-4786FE7266E8}"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Lst>
  <p:txStyles>
    <p:titleStyle>
      <a:lvl1pPr algn="ctr" rtl="0" eaLnBrk="0" fontAlgn="base" hangingPunct="0">
        <a:spcBef>
          <a:spcPct val="0"/>
        </a:spcBef>
        <a:spcAft>
          <a:spcPct val="0"/>
        </a:spcAft>
        <a:defRPr>
          <a:solidFill>
            <a:schemeClr val="tx2"/>
          </a:solidFill>
          <a:latin typeface="+mj-lt"/>
          <a:ea typeface="+mj-ea"/>
          <a:cs typeface="+mj-cs"/>
        </a:defRPr>
      </a:lvl1pPr>
      <a:lvl2pPr algn="ctr" rtl="0" eaLnBrk="0" fontAlgn="base" hangingPunct="0">
        <a:spcBef>
          <a:spcPct val="0"/>
        </a:spcBef>
        <a:spcAft>
          <a:spcPct val="0"/>
        </a:spcAft>
        <a:defRPr>
          <a:solidFill>
            <a:schemeClr val="tx2"/>
          </a:solidFill>
          <a:latin typeface="Calibri" pitchFamily="34" charset="0"/>
        </a:defRPr>
      </a:lvl2pPr>
      <a:lvl3pPr algn="ctr" rtl="0" eaLnBrk="0" fontAlgn="base" hangingPunct="0">
        <a:spcBef>
          <a:spcPct val="0"/>
        </a:spcBef>
        <a:spcAft>
          <a:spcPct val="0"/>
        </a:spcAft>
        <a:defRPr>
          <a:solidFill>
            <a:schemeClr val="tx2"/>
          </a:solidFill>
          <a:latin typeface="Calibri" pitchFamily="34" charset="0"/>
        </a:defRPr>
      </a:lvl3pPr>
      <a:lvl4pPr algn="ctr" rtl="0" eaLnBrk="0" fontAlgn="base" hangingPunct="0">
        <a:spcBef>
          <a:spcPct val="0"/>
        </a:spcBef>
        <a:spcAft>
          <a:spcPct val="0"/>
        </a:spcAft>
        <a:defRPr>
          <a:solidFill>
            <a:schemeClr val="tx2"/>
          </a:solidFill>
          <a:latin typeface="Calibri" pitchFamily="34" charset="0"/>
        </a:defRPr>
      </a:lvl4pPr>
      <a:lvl5pPr algn="ctr" rtl="0" eaLnBrk="0" fontAlgn="base" hangingPunct="0">
        <a:spcBef>
          <a:spcPct val="0"/>
        </a:spcBef>
        <a:spcAft>
          <a:spcPct val="0"/>
        </a:spcAft>
        <a:defRPr>
          <a:solidFill>
            <a:schemeClr val="tx2"/>
          </a:solidFill>
          <a:latin typeface="Calibri" pitchFamily="34" charset="0"/>
        </a:defRPr>
      </a:lvl5pPr>
      <a:lvl6pPr marL="457200" algn="ctr" rtl="0" eaLnBrk="0" fontAlgn="base" hangingPunct="0">
        <a:spcBef>
          <a:spcPct val="0"/>
        </a:spcBef>
        <a:spcAft>
          <a:spcPct val="0"/>
        </a:spcAft>
        <a:defRPr>
          <a:solidFill>
            <a:schemeClr val="tx2"/>
          </a:solidFill>
          <a:latin typeface="Calibri" pitchFamily="34" charset="0"/>
        </a:defRPr>
      </a:lvl6pPr>
      <a:lvl7pPr marL="914400" algn="ctr" rtl="0" eaLnBrk="0" fontAlgn="base" hangingPunct="0">
        <a:spcBef>
          <a:spcPct val="0"/>
        </a:spcBef>
        <a:spcAft>
          <a:spcPct val="0"/>
        </a:spcAft>
        <a:defRPr>
          <a:solidFill>
            <a:schemeClr val="tx2"/>
          </a:solidFill>
          <a:latin typeface="Calibri" pitchFamily="34" charset="0"/>
        </a:defRPr>
      </a:lvl7pPr>
      <a:lvl8pPr marL="1371600" algn="ctr" rtl="0" eaLnBrk="0" fontAlgn="base" hangingPunct="0">
        <a:spcBef>
          <a:spcPct val="0"/>
        </a:spcBef>
        <a:spcAft>
          <a:spcPct val="0"/>
        </a:spcAft>
        <a:defRPr>
          <a:solidFill>
            <a:schemeClr val="tx2"/>
          </a:solidFill>
          <a:latin typeface="Calibri" pitchFamily="34" charset="0"/>
        </a:defRPr>
      </a:lvl8pPr>
      <a:lvl9pPr marL="1828800" algn="ctr" rtl="0" eaLnBrk="0" fontAlgn="base" hangingPunct="0">
        <a:spcBef>
          <a:spcPct val="0"/>
        </a:spcBef>
        <a:spcAft>
          <a:spcPct val="0"/>
        </a:spcAft>
        <a:defRPr>
          <a:solidFill>
            <a:schemeClr val="tx2"/>
          </a:solidFill>
          <a:latin typeface="Calibri" pitchFamily="34" charset="0"/>
        </a:defRPr>
      </a:lvl9pPr>
    </p:titleStyle>
    <p:bodyStyle>
      <a:lvl1pPr algn="l" rtl="0" eaLnBrk="0" fontAlgn="base" hangingPunct="0">
        <a:spcBef>
          <a:spcPct val="20000"/>
        </a:spcBef>
        <a:spcAft>
          <a:spcPct val="0"/>
        </a:spcAft>
        <a:defRPr>
          <a:solidFill>
            <a:schemeClr val="tx1"/>
          </a:solidFill>
          <a:latin typeface="+mn-lt"/>
          <a:ea typeface="+mn-ea"/>
          <a:cs typeface="+mn-cs"/>
        </a:defRPr>
      </a:lvl1pPr>
      <a:lvl2pPr marL="457200" algn="l" rtl="0" eaLnBrk="0" fontAlgn="base" hangingPunct="0">
        <a:spcBef>
          <a:spcPct val="20000"/>
        </a:spcBef>
        <a:spcAft>
          <a:spcPct val="0"/>
        </a:spcAft>
        <a:defRPr>
          <a:solidFill>
            <a:schemeClr val="tx1"/>
          </a:solidFill>
          <a:latin typeface="+mn-lt"/>
          <a:ea typeface="+mn-ea"/>
          <a:cs typeface="+mn-cs"/>
        </a:defRPr>
      </a:lvl2pPr>
      <a:lvl3pPr marL="914400" algn="l" rtl="0" eaLnBrk="0" fontAlgn="base" hangingPunct="0">
        <a:spcBef>
          <a:spcPct val="20000"/>
        </a:spcBef>
        <a:spcAft>
          <a:spcPct val="0"/>
        </a:spcAft>
        <a:defRPr>
          <a:solidFill>
            <a:schemeClr val="tx1"/>
          </a:solidFill>
          <a:latin typeface="+mn-lt"/>
          <a:ea typeface="+mn-ea"/>
          <a:cs typeface="+mn-cs"/>
        </a:defRPr>
      </a:lvl3pPr>
      <a:lvl4pPr marL="1371600" algn="l" rtl="0" eaLnBrk="0" fontAlgn="base" hangingPunct="0">
        <a:spcBef>
          <a:spcPct val="20000"/>
        </a:spcBef>
        <a:spcAft>
          <a:spcPct val="0"/>
        </a:spcAft>
        <a:defRPr>
          <a:solidFill>
            <a:schemeClr val="tx1"/>
          </a:solidFill>
          <a:latin typeface="+mn-lt"/>
          <a:ea typeface="+mn-ea"/>
          <a:cs typeface="+mn-cs"/>
        </a:defRPr>
      </a:lvl4pPr>
      <a:lvl5pPr marL="1828800" algn="l" rtl="0" eaLnBrk="0" fontAlgn="base" hangingPunct="0">
        <a:spcBef>
          <a:spcPct val="20000"/>
        </a:spcBef>
        <a:spcAft>
          <a:spcPct val="0"/>
        </a:spcAft>
        <a:defRPr>
          <a:solidFill>
            <a:schemeClr val="tx1"/>
          </a:solidFill>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roseltorg.ru/" TargetMode="External"/><Relationship Id="rId7" Type="http://schemas.openxmlformats.org/officeDocument/2006/relationships/hyperlink" Target="http://lot-online.ru/" TargetMode="External"/><Relationship Id="rId2" Type="http://schemas.openxmlformats.org/officeDocument/2006/relationships/hyperlink" Target="http://etp.zakazrf.ru/" TargetMode="External"/><Relationship Id="rId1" Type="http://schemas.openxmlformats.org/officeDocument/2006/relationships/slideLayout" Target="../slideLayouts/slideLayout2.xml"/><Relationship Id="rId6" Type="http://schemas.openxmlformats.org/officeDocument/2006/relationships/hyperlink" Target="http://www.rts-tender.ru/" TargetMode="External"/><Relationship Id="rId5" Type="http://schemas.openxmlformats.org/officeDocument/2006/relationships/hyperlink" Target="https://www.etp-ets.ru/" TargetMode="External"/><Relationship Id="rId4" Type="http://schemas.openxmlformats.org/officeDocument/2006/relationships/hyperlink" Target="http://www.sberbank-ast.ru/"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minfin.ru/ru/perfomance/tax_relations/policy/bankwarranty/"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9" name="object 5"/>
          <p:cNvSpPr>
            <a:spLocks/>
          </p:cNvSpPr>
          <p:nvPr/>
        </p:nvSpPr>
        <p:spPr bwMode="auto">
          <a:xfrm>
            <a:off x="4446588" y="431800"/>
            <a:ext cx="1800225" cy="1800225"/>
          </a:xfrm>
          <a:custGeom>
            <a:avLst/>
            <a:gdLst>
              <a:gd name="T0" fmla="*/ 852170 w 1800225"/>
              <a:gd name="T1" fmla="*/ 1142 h 1800225"/>
              <a:gd name="T2" fmla="*/ 758571 w 1800225"/>
              <a:gd name="T3" fmla="*/ 11049 h 1800225"/>
              <a:gd name="T4" fmla="*/ 668147 w 1800225"/>
              <a:gd name="T5" fmla="*/ 30099 h 1800225"/>
              <a:gd name="T6" fmla="*/ 581279 w 1800225"/>
              <a:gd name="T7" fmla="*/ 58038 h 1800225"/>
              <a:gd name="T8" fmla="*/ 498475 w 1800225"/>
              <a:gd name="T9" fmla="*/ 94233 h 1800225"/>
              <a:gd name="T10" fmla="*/ 420243 w 1800225"/>
              <a:gd name="T11" fmla="*/ 138302 h 1800225"/>
              <a:gd name="T12" fmla="*/ 347091 w 1800225"/>
              <a:gd name="T13" fmla="*/ 189737 h 1800225"/>
              <a:gd name="T14" fmla="*/ 279526 w 1800225"/>
              <a:gd name="T15" fmla="*/ 248030 h 1800225"/>
              <a:gd name="T16" fmla="*/ 218059 w 1800225"/>
              <a:gd name="T17" fmla="*/ 312547 h 1800225"/>
              <a:gd name="T18" fmla="*/ 163195 w 1800225"/>
              <a:gd name="T19" fmla="*/ 382904 h 1800225"/>
              <a:gd name="T20" fmla="*/ 115443 w 1800225"/>
              <a:gd name="T21" fmla="*/ 458724 h 1800225"/>
              <a:gd name="T22" fmla="*/ 75184 w 1800225"/>
              <a:gd name="T23" fmla="*/ 539241 h 1800225"/>
              <a:gd name="T24" fmla="*/ 43053 w 1800225"/>
              <a:gd name="T25" fmla="*/ 624204 h 1800225"/>
              <a:gd name="T26" fmla="*/ 19431 w 1800225"/>
              <a:gd name="T27" fmla="*/ 712850 h 1800225"/>
              <a:gd name="T28" fmla="*/ 4953 w 1800225"/>
              <a:gd name="T29" fmla="*/ 805052 h 1800225"/>
              <a:gd name="T30" fmla="*/ 0 w 1800225"/>
              <a:gd name="T31" fmla="*/ 899921 h 1800225"/>
              <a:gd name="T32" fmla="*/ 4953 w 1800225"/>
              <a:gd name="T33" fmla="*/ 994917 h 1800225"/>
              <a:gd name="T34" fmla="*/ 19431 w 1800225"/>
              <a:gd name="T35" fmla="*/ 1086992 h 1800225"/>
              <a:gd name="T36" fmla="*/ 43053 w 1800225"/>
              <a:gd name="T37" fmla="*/ 1175765 h 1800225"/>
              <a:gd name="T38" fmla="*/ 75184 w 1800225"/>
              <a:gd name="T39" fmla="*/ 1260602 h 1800225"/>
              <a:gd name="T40" fmla="*/ 115443 w 1800225"/>
              <a:gd name="T41" fmla="*/ 1341246 h 1800225"/>
              <a:gd name="T42" fmla="*/ 163195 w 1800225"/>
              <a:gd name="T43" fmla="*/ 1416938 h 1800225"/>
              <a:gd name="T44" fmla="*/ 218059 w 1800225"/>
              <a:gd name="T45" fmla="*/ 1487296 h 1800225"/>
              <a:gd name="T46" fmla="*/ 279526 w 1800225"/>
              <a:gd name="T47" fmla="*/ 1551939 h 1800225"/>
              <a:gd name="T48" fmla="*/ 347091 w 1800225"/>
              <a:gd name="T49" fmla="*/ 1610105 h 1800225"/>
              <a:gd name="T50" fmla="*/ 420243 w 1800225"/>
              <a:gd name="T51" fmla="*/ 1661540 h 1800225"/>
              <a:gd name="T52" fmla="*/ 498475 w 1800225"/>
              <a:gd name="T53" fmla="*/ 1705609 h 1800225"/>
              <a:gd name="T54" fmla="*/ 581279 w 1800225"/>
              <a:gd name="T55" fmla="*/ 1741931 h 1800225"/>
              <a:gd name="T56" fmla="*/ 668147 w 1800225"/>
              <a:gd name="T57" fmla="*/ 1769744 h 1800225"/>
              <a:gd name="T58" fmla="*/ 758571 w 1800225"/>
              <a:gd name="T59" fmla="*/ 1788921 h 1800225"/>
              <a:gd name="T60" fmla="*/ 852170 w 1800225"/>
              <a:gd name="T61" fmla="*/ 1798700 h 1800225"/>
              <a:gd name="T62" fmla="*/ 947801 w 1800225"/>
              <a:gd name="T63" fmla="*/ 1798700 h 1800225"/>
              <a:gd name="T64" fmla="*/ 1041400 w 1800225"/>
              <a:gd name="T65" fmla="*/ 1788921 h 1800225"/>
              <a:gd name="T66" fmla="*/ 1131824 w 1800225"/>
              <a:gd name="T67" fmla="*/ 1769744 h 1800225"/>
              <a:gd name="T68" fmla="*/ 1218692 w 1800225"/>
              <a:gd name="T69" fmla="*/ 1741931 h 1800225"/>
              <a:gd name="T70" fmla="*/ 1301496 w 1800225"/>
              <a:gd name="T71" fmla="*/ 1705609 h 1800225"/>
              <a:gd name="T72" fmla="*/ 1379728 w 1800225"/>
              <a:gd name="T73" fmla="*/ 1661540 h 1800225"/>
              <a:gd name="T74" fmla="*/ 1452880 w 1800225"/>
              <a:gd name="T75" fmla="*/ 1610105 h 1800225"/>
              <a:gd name="T76" fmla="*/ 1520444 w 1800225"/>
              <a:gd name="T77" fmla="*/ 1551939 h 1800225"/>
              <a:gd name="T78" fmla="*/ 1581912 w 1800225"/>
              <a:gd name="T79" fmla="*/ 1487296 h 1800225"/>
              <a:gd name="T80" fmla="*/ 1636776 w 1800225"/>
              <a:gd name="T81" fmla="*/ 1416938 h 1800225"/>
              <a:gd name="T82" fmla="*/ 1684528 w 1800225"/>
              <a:gd name="T83" fmla="*/ 1341246 h 1800225"/>
              <a:gd name="T84" fmla="*/ 1724787 w 1800225"/>
              <a:gd name="T85" fmla="*/ 1260602 h 1800225"/>
              <a:gd name="T86" fmla="*/ 1756918 w 1800225"/>
              <a:gd name="T87" fmla="*/ 1175765 h 1800225"/>
              <a:gd name="T88" fmla="*/ 1780539 w 1800225"/>
              <a:gd name="T89" fmla="*/ 1086992 h 1800225"/>
              <a:gd name="T90" fmla="*/ 1795018 w 1800225"/>
              <a:gd name="T91" fmla="*/ 994917 h 1800225"/>
              <a:gd name="T92" fmla="*/ 1799971 w 1800225"/>
              <a:gd name="T93" fmla="*/ 899921 h 1800225"/>
              <a:gd name="T94" fmla="*/ 1795018 w 1800225"/>
              <a:gd name="T95" fmla="*/ 805052 h 1800225"/>
              <a:gd name="T96" fmla="*/ 1780539 w 1800225"/>
              <a:gd name="T97" fmla="*/ 712850 h 1800225"/>
              <a:gd name="T98" fmla="*/ 1756918 w 1800225"/>
              <a:gd name="T99" fmla="*/ 624204 h 1800225"/>
              <a:gd name="T100" fmla="*/ 1724787 w 1800225"/>
              <a:gd name="T101" fmla="*/ 539241 h 1800225"/>
              <a:gd name="T102" fmla="*/ 1684528 w 1800225"/>
              <a:gd name="T103" fmla="*/ 458724 h 1800225"/>
              <a:gd name="T104" fmla="*/ 1636776 w 1800225"/>
              <a:gd name="T105" fmla="*/ 382904 h 1800225"/>
              <a:gd name="T106" fmla="*/ 1581912 w 1800225"/>
              <a:gd name="T107" fmla="*/ 312547 h 1800225"/>
              <a:gd name="T108" fmla="*/ 1520444 w 1800225"/>
              <a:gd name="T109" fmla="*/ 248030 h 1800225"/>
              <a:gd name="T110" fmla="*/ 1452880 w 1800225"/>
              <a:gd name="T111" fmla="*/ 189737 h 1800225"/>
              <a:gd name="T112" fmla="*/ 1379728 w 1800225"/>
              <a:gd name="T113" fmla="*/ 138302 h 1800225"/>
              <a:gd name="T114" fmla="*/ 1301496 w 1800225"/>
              <a:gd name="T115" fmla="*/ 94233 h 1800225"/>
              <a:gd name="T116" fmla="*/ 1218692 w 1800225"/>
              <a:gd name="T117" fmla="*/ 58038 h 1800225"/>
              <a:gd name="T118" fmla="*/ 1131824 w 1800225"/>
              <a:gd name="T119" fmla="*/ 30099 h 1800225"/>
              <a:gd name="T120" fmla="*/ 1041400 w 1800225"/>
              <a:gd name="T121" fmla="*/ 11049 h 1800225"/>
              <a:gd name="T122" fmla="*/ 947801 w 1800225"/>
              <a:gd name="T123" fmla="*/ 1142 h 180022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800225"/>
              <a:gd name="T187" fmla="*/ 0 h 1800225"/>
              <a:gd name="T188" fmla="*/ 1800225 w 1800225"/>
              <a:gd name="T189" fmla="*/ 1800225 h 180022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800225" h="1800225">
                <a:moveTo>
                  <a:pt x="899922" y="0"/>
                </a:moveTo>
                <a:lnTo>
                  <a:pt x="852170" y="1142"/>
                </a:lnTo>
                <a:lnTo>
                  <a:pt x="805053" y="4952"/>
                </a:lnTo>
                <a:lnTo>
                  <a:pt x="758571" y="11049"/>
                </a:lnTo>
                <a:lnTo>
                  <a:pt x="712978" y="19430"/>
                </a:lnTo>
                <a:lnTo>
                  <a:pt x="668147" y="30099"/>
                </a:lnTo>
                <a:lnTo>
                  <a:pt x="624205" y="43052"/>
                </a:lnTo>
                <a:lnTo>
                  <a:pt x="581279" y="58038"/>
                </a:lnTo>
                <a:lnTo>
                  <a:pt x="539242" y="75183"/>
                </a:lnTo>
                <a:lnTo>
                  <a:pt x="498475" y="94233"/>
                </a:lnTo>
                <a:lnTo>
                  <a:pt x="458724" y="115315"/>
                </a:lnTo>
                <a:lnTo>
                  <a:pt x="420243" y="138302"/>
                </a:lnTo>
                <a:lnTo>
                  <a:pt x="383032" y="163194"/>
                </a:lnTo>
                <a:lnTo>
                  <a:pt x="347091" y="189737"/>
                </a:lnTo>
                <a:lnTo>
                  <a:pt x="312547" y="218058"/>
                </a:lnTo>
                <a:lnTo>
                  <a:pt x="279526" y="248030"/>
                </a:lnTo>
                <a:lnTo>
                  <a:pt x="248031" y="279526"/>
                </a:lnTo>
                <a:lnTo>
                  <a:pt x="218059" y="312547"/>
                </a:lnTo>
                <a:lnTo>
                  <a:pt x="189737" y="347090"/>
                </a:lnTo>
                <a:lnTo>
                  <a:pt x="163195" y="382904"/>
                </a:lnTo>
                <a:lnTo>
                  <a:pt x="138430" y="420115"/>
                </a:lnTo>
                <a:lnTo>
                  <a:pt x="115443" y="458724"/>
                </a:lnTo>
                <a:lnTo>
                  <a:pt x="94361" y="498348"/>
                </a:lnTo>
                <a:lnTo>
                  <a:pt x="75184" y="539241"/>
                </a:lnTo>
                <a:lnTo>
                  <a:pt x="58038" y="581151"/>
                </a:lnTo>
                <a:lnTo>
                  <a:pt x="43053" y="624204"/>
                </a:lnTo>
                <a:lnTo>
                  <a:pt x="30099" y="668019"/>
                </a:lnTo>
                <a:lnTo>
                  <a:pt x="19431" y="712850"/>
                </a:lnTo>
                <a:lnTo>
                  <a:pt x="11049" y="758570"/>
                </a:lnTo>
                <a:lnTo>
                  <a:pt x="4953" y="805052"/>
                </a:lnTo>
                <a:lnTo>
                  <a:pt x="1270" y="852169"/>
                </a:lnTo>
                <a:lnTo>
                  <a:pt x="0" y="899921"/>
                </a:lnTo>
                <a:lnTo>
                  <a:pt x="1270" y="947800"/>
                </a:lnTo>
                <a:lnTo>
                  <a:pt x="4953" y="994917"/>
                </a:lnTo>
                <a:lnTo>
                  <a:pt x="11049" y="1041272"/>
                </a:lnTo>
                <a:lnTo>
                  <a:pt x="19431" y="1086992"/>
                </a:lnTo>
                <a:lnTo>
                  <a:pt x="30099" y="1131823"/>
                </a:lnTo>
                <a:lnTo>
                  <a:pt x="43053" y="1175765"/>
                </a:lnTo>
                <a:lnTo>
                  <a:pt x="58038" y="1218691"/>
                </a:lnTo>
                <a:lnTo>
                  <a:pt x="75184" y="1260602"/>
                </a:lnTo>
                <a:lnTo>
                  <a:pt x="94361" y="1301495"/>
                </a:lnTo>
                <a:lnTo>
                  <a:pt x="115443" y="1341246"/>
                </a:lnTo>
                <a:lnTo>
                  <a:pt x="138430" y="1379727"/>
                </a:lnTo>
                <a:lnTo>
                  <a:pt x="163195" y="1416938"/>
                </a:lnTo>
                <a:lnTo>
                  <a:pt x="189737" y="1452879"/>
                </a:lnTo>
                <a:lnTo>
                  <a:pt x="218059" y="1487296"/>
                </a:lnTo>
                <a:lnTo>
                  <a:pt x="248031" y="1520443"/>
                </a:lnTo>
                <a:lnTo>
                  <a:pt x="279526" y="1551939"/>
                </a:lnTo>
                <a:lnTo>
                  <a:pt x="312547" y="1581911"/>
                </a:lnTo>
                <a:lnTo>
                  <a:pt x="347091" y="1610105"/>
                </a:lnTo>
                <a:lnTo>
                  <a:pt x="383032" y="1636775"/>
                </a:lnTo>
                <a:lnTo>
                  <a:pt x="420243" y="1661540"/>
                </a:lnTo>
                <a:lnTo>
                  <a:pt x="458724" y="1684527"/>
                </a:lnTo>
                <a:lnTo>
                  <a:pt x="498475" y="1705609"/>
                </a:lnTo>
                <a:lnTo>
                  <a:pt x="539242" y="1724786"/>
                </a:lnTo>
                <a:lnTo>
                  <a:pt x="581279" y="1741931"/>
                </a:lnTo>
                <a:lnTo>
                  <a:pt x="624205" y="1756917"/>
                </a:lnTo>
                <a:lnTo>
                  <a:pt x="668147" y="1769744"/>
                </a:lnTo>
                <a:lnTo>
                  <a:pt x="712978" y="1780539"/>
                </a:lnTo>
                <a:lnTo>
                  <a:pt x="758571" y="1788921"/>
                </a:lnTo>
                <a:lnTo>
                  <a:pt x="805053" y="1795017"/>
                </a:lnTo>
                <a:lnTo>
                  <a:pt x="852170" y="1798700"/>
                </a:lnTo>
                <a:lnTo>
                  <a:pt x="899922" y="1799970"/>
                </a:lnTo>
                <a:lnTo>
                  <a:pt x="947801" y="1798700"/>
                </a:lnTo>
                <a:lnTo>
                  <a:pt x="994918" y="1795017"/>
                </a:lnTo>
                <a:lnTo>
                  <a:pt x="1041400" y="1788921"/>
                </a:lnTo>
                <a:lnTo>
                  <a:pt x="1086993" y="1780539"/>
                </a:lnTo>
                <a:lnTo>
                  <a:pt x="1131824" y="1769744"/>
                </a:lnTo>
                <a:lnTo>
                  <a:pt x="1175766" y="1756917"/>
                </a:lnTo>
                <a:lnTo>
                  <a:pt x="1218692" y="1741931"/>
                </a:lnTo>
                <a:lnTo>
                  <a:pt x="1260729" y="1724786"/>
                </a:lnTo>
                <a:lnTo>
                  <a:pt x="1301496" y="1705609"/>
                </a:lnTo>
                <a:lnTo>
                  <a:pt x="1341247" y="1684527"/>
                </a:lnTo>
                <a:lnTo>
                  <a:pt x="1379728" y="1661540"/>
                </a:lnTo>
                <a:lnTo>
                  <a:pt x="1416939" y="1636775"/>
                </a:lnTo>
                <a:lnTo>
                  <a:pt x="1452880" y="1610105"/>
                </a:lnTo>
                <a:lnTo>
                  <a:pt x="1487424" y="1581911"/>
                </a:lnTo>
                <a:lnTo>
                  <a:pt x="1520444" y="1551939"/>
                </a:lnTo>
                <a:lnTo>
                  <a:pt x="1551939" y="1520443"/>
                </a:lnTo>
                <a:lnTo>
                  <a:pt x="1581912" y="1487296"/>
                </a:lnTo>
                <a:lnTo>
                  <a:pt x="1610233" y="1452879"/>
                </a:lnTo>
                <a:lnTo>
                  <a:pt x="1636776" y="1416938"/>
                </a:lnTo>
                <a:lnTo>
                  <a:pt x="1661541" y="1379727"/>
                </a:lnTo>
                <a:lnTo>
                  <a:pt x="1684528" y="1341246"/>
                </a:lnTo>
                <a:lnTo>
                  <a:pt x="1705610" y="1301495"/>
                </a:lnTo>
                <a:lnTo>
                  <a:pt x="1724787" y="1260602"/>
                </a:lnTo>
                <a:lnTo>
                  <a:pt x="1741932" y="1218691"/>
                </a:lnTo>
                <a:lnTo>
                  <a:pt x="1756918" y="1175765"/>
                </a:lnTo>
                <a:lnTo>
                  <a:pt x="1769872" y="1131823"/>
                </a:lnTo>
                <a:lnTo>
                  <a:pt x="1780539" y="1086992"/>
                </a:lnTo>
                <a:lnTo>
                  <a:pt x="1788922" y="1041272"/>
                </a:lnTo>
                <a:lnTo>
                  <a:pt x="1795018" y="994917"/>
                </a:lnTo>
                <a:lnTo>
                  <a:pt x="1798701" y="947800"/>
                </a:lnTo>
                <a:lnTo>
                  <a:pt x="1799971" y="899921"/>
                </a:lnTo>
                <a:lnTo>
                  <a:pt x="1798701" y="852169"/>
                </a:lnTo>
                <a:lnTo>
                  <a:pt x="1795018" y="805052"/>
                </a:lnTo>
                <a:lnTo>
                  <a:pt x="1788922" y="758570"/>
                </a:lnTo>
                <a:lnTo>
                  <a:pt x="1780539" y="712850"/>
                </a:lnTo>
                <a:lnTo>
                  <a:pt x="1769872" y="668019"/>
                </a:lnTo>
                <a:lnTo>
                  <a:pt x="1756918" y="624204"/>
                </a:lnTo>
                <a:lnTo>
                  <a:pt x="1741932" y="581151"/>
                </a:lnTo>
                <a:lnTo>
                  <a:pt x="1724787" y="539241"/>
                </a:lnTo>
                <a:lnTo>
                  <a:pt x="1705610" y="498348"/>
                </a:lnTo>
                <a:lnTo>
                  <a:pt x="1684528" y="458724"/>
                </a:lnTo>
                <a:lnTo>
                  <a:pt x="1661541" y="420115"/>
                </a:lnTo>
                <a:lnTo>
                  <a:pt x="1636776" y="382904"/>
                </a:lnTo>
                <a:lnTo>
                  <a:pt x="1610233" y="347090"/>
                </a:lnTo>
                <a:lnTo>
                  <a:pt x="1581912" y="312547"/>
                </a:lnTo>
                <a:lnTo>
                  <a:pt x="1551939" y="279526"/>
                </a:lnTo>
                <a:lnTo>
                  <a:pt x="1520444" y="248030"/>
                </a:lnTo>
                <a:lnTo>
                  <a:pt x="1487424" y="218058"/>
                </a:lnTo>
                <a:lnTo>
                  <a:pt x="1452880" y="189737"/>
                </a:lnTo>
                <a:lnTo>
                  <a:pt x="1416939" y="163194"/>
                </a:lnTo>
                <a:lnTo>
                  <a:pt x="1379728" y="138302"/>
                </a:lnTo>
                <a:lnTo>
                  <a:pt x="1341247" y="115315"/>
                </a:lnTo>
                <a:lnTo>
                  <a:pt x="1301496" y="94233"/>
                </a:lnTo>
                <a:lnTo>
                  <a:pt x="1260729" y="75183"/>
                </a:lnTo>
                <a:lnTo>
                  <a:pt x="1218692" y="58038"/>
                </a:lnTo>
                <a:lnTo>
                  <a:pt x="1175766" y="43052"/>
                </a:lnTo>
                <a:lnTo>
                  <a:pt x="1131824" y="30099"/>
                </a:lnTo>
                <a:lnTo>
                  <a:pt x="1086993" y="19430"/>
                </a:lnTo>
                <a:lnTo>
                  <a:pt x="1041400" y="11049"/>
                </a:lnTo>
                <a:lnTo>
                  <a:pt x="994918" y="4952"/>
                </a:lnTo>
                <a:lnTo>
                  <a:pt x="947801" y="1142"/>
                </a:lnTo>
                <a:lnTo>
                  <a:pt x="899922" y="0"/>
                </a:lnTo>
                <a:close/>
              </a:path>
            </a:pathLst>
          </a:custGeom>
          <a:solidFill>
            <a:srgbClr val="FFFFFF"/>
          </a:solidFill>
          <a:ln w="9525">
            <a:noFill/>
            <a:round/>
            <a:headEnd/>
            <a:tailEnd/>
          </a:ln>
        </p:spPr>
        <p:txBody>
          <a:bodyPr lIns="0" tIns="0" rIns="0" bIns="0"/>
          <a:lstStyle/>
          <a:p>
            <a:endParaRPr lang="ru-RU"/>
          </a:p>
        </p:txBody>
      </p:sp>
      <p:sp>
        <p:nvSpPr>
          <p:cNvPr id="7170" name="object 7"/>
          <p:cNvSpPr>
            <a:spLocks/>
          </p:cNvSpPr>
          <p:nvPr/>
        </p:nvSpPr>
        <p:spPr bwMode="auto">
          <a:xfrm>
            <a:off x="2232025" y="5689600"/>
            <a:ext cx="6227763" cy="0"/>
          </a:xfrm>
          <a:custGeom>
            <a:avLst/>
            <a:gdLst>
              <a:gd name="T0" fmla="*/ 0 w 6228080"/>
              <a:gd name="T1" fmla="*/ 6227953 w 6228080"/>
              <a:gd name="T2" fmla="*/ 0 60000 65536"/>
              <a:gd name="T3" fmla="*/ 0 60000 65536"/>
              <a:gd name="T4" fmla="*/ 0 w 6228080"/>
              <a:gd name="T5" fmla="*/ 6228080 w 6228080"/>
            </a:gdLst>
            <a:ahLst/>
            <a:cxnLst>
              <a:cxn ang="T2">
                <a:pos x="T0" y="0"/>
              </a:cxn>
              <a:cxn ang="T3">
                <a:pos x="T1" y="0"/>
              </a:cxn>
            </a:cxnLst>
            <a:rect l="T4" t="0" r="T5" b="0"/>
            <a:pathLst>
              <a:path w="6228080">
                <a:moveTo>
                  <a:pt x="0" y="0"/>
                </a:moveTo>
                <a:lnTo>
                  <a:pt x="6227953" y="0"/>
                </a:lnTo>
              </a:path>
            </a:pathLst>
          </a:custGeom>
          <a:noFill/>
          <a:ln w="36004">
            <a:solidFill>
              <a:srgbClr val="006284"/>
            </a:solidFill>
            <a:round/>
            <a:headEnd/>
            <a:tailEnd/>
          </a:ln>
        </p:spPr>
        <p:txBody>
          <a:bodyPr lIns="0" tIns="0" rIns="0" bIns="0"/>
          <a:lstStyle/>
          <a:p>
            <a:endParaRPr lang="ru-RU"/>
          </a:p>
        </p:txBody>
      </p:sp>
      <p:sp>
        <p:nvSpPr>
          <p:cNvPr id="7171" name="object 10"/>
          <p:cNvSpPr>
            <a:spLocks noGrp="1"/>
          </p:cNvSpPr>
          <p:nvPr>
            <p:ph type="title"/>
          </p:nvPr>
        </p:nvSpPr>
        <p:spPr>
          <a:xfrm>
            <a:off x="546100" y="1727200"/>
            <a:ext cx="9372600" cy="3460750"/>
          </a:xfrm>
        </p:spPr>
        <p:txBody>
          <a:bodyPr tIns="13335"/>
          <a:lstStyle/>
          <a:p>
            <a:pPr marL="268288" eaLnBrk="1" hangingPunct="1"/>
            <a:r>
              <a:rPr lang="ru-RU" sz="3200" smtClean="0">
                <a:solidFill>
                  <a:srgbClr val="205868"/>
                </a:solidFill>
                <a:latin typeface="Arial" charset="0"/>
                <a:cs typeface="Arial" charset="0"/>
              </a:rPr>
              <a:t>  ОБ ИЗМЕНЕНИЯХ В ФЕДЕРАЛЬНЫЙ ЗАКОН ОТ 05 АПРЕЛЯ 2013Г. № 44-ФЗ </a:t>
            </a:r>
            <a:br>
              <a:rPr lang="ru-RU" sz="3200" smtClean="0">
                <a:solidFill>
                  <a:srgbClr val="205868"/>
                </a:solidFill>
                <a:latin typeface="Arial" charset="0"/>
                <a:cs typeface="Arial" charset="0"/>
              </a:rPr>
            </a:br>
            <a:r>
              <a:rPr lang="ru-RU" sz="3200" smtClean="0">
                <a:solidFill>
                  <a:srgbClr val="205868"/>
                </a:solidFill>
                <a:latin typeface="Arial" charset="0"/>
                <a:cs typeface="Arial" charset="0"/>
              </a:rPr>
              <a:t>«О КОНТРАКТНОЙ СИСТЕМЕ В СФЕРЕ ЗАКУПОК ДЛЯ ГОСУДАРСТВЕННЫХ И МУНИЦИПАЛЬНЫХ НУЖД», ВНЕСЕННЫХ В 2018 ГОДУ И ДРУГИЕ ВОПРОСЫ В СФЕРЕ ЗАКУПОК</a:t>
            </a:r>
            <a:endParaRPr lang="ru-RU" sz="3200" smtClean="0">
              <a:latin typeface="Arial" charset="0"/>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5" name="object 2"/>
          <p:cNvSpPr>
            <a:spLocks/>
          </p:cNvSpPr>
          <p:nvPr/>
        </p:nvSpPr>
        <p:spPr bwMode="auto">
          <a:xfrm>
            <a:off x="479425" y="1495425"/>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7994">
            <a:solidFill>
              <a:srgbClr val="006284"/>
            </a:solidFill>
            <a:round/>
            <a:headEnd/>
            <a:tailEnd/>
          </a:ln>
        </p:spPr>
        <p:txBody>
          <a:bodyPr lIns="0" tIns="0" rIns="0" bIns="0"/>
          <a:lstStyle/>
          <a:p>
            <a:endParaRPr lang="ru-RU"/>
          </a:p>
        </p:txBody>
      </p:sp>
      <p:sp>
        <p:nvSpPr>
          <p:cNvPr id="16386" name="object 4"/>
          <p:cNvSpPr>
            <a:spLocks noGrp="1"/>
          </p:cNvSpPr>
          <p:nvPr>
            <p:ph type="title"/>
          </p:nvPr>
        </p:nvSpPr>
        <p:spPr>
          <a:xfrm>
            <a:off x="168275" y="34925"/>
            <a:ext cx="10201275" cy="1343025"/>
          </a:xfrm>
        </p:spPr>
        <p:txBody>
          <a:bodyPr tIns="324561"/>
          <a:lstStyle/>
          <a:p>
            <a:pPr marL="358775" indent="114300" eaLnBrk="1" hangingPunct="1">
              <a:spcBef>
                <a:spcPts val="100"/>
              </a:spcBef>
            </a:pPr>
            <a:r>
              <a:rPr lang="ru-RU" smtClean="0">
                <a:solidFill>
                  <a:srgbClr val="006284"/>
                </a:solidFill>
                <a:latin typeface="Arial" charset="0"/>
                <a:cs typeface="Arial" charset="0"/>
              </a:rPr>
              <a:t>С 11.04.2018 Постановление № 19  </a:t>
            </a:r>
            <a:br>
              <a:rPr lang="ru-RU" smtClean="0">
                <a:solidFill>
                  <a:srgbClr val="006284"/>
                </a:solidFill>
                <a:latin typeface="Arial" charset="0"/>
                <a:cs typeface="Arial" charset="0"/>
              </a:rPr>
            </a:br>
            <a:r>
              <a:rPr lang="ru-RU" smtClean="0">
                <a:solidFill>
                  <a:srgbClr val="006284"/>
                </a:solidFill>
                <a:latin typeface="Arial" charset="0"/>
                <a:cs typeface="Arial" charset="0"/>
              </a:rPr>
              <a:t>действует в </a:t>
            </a:r>
            <a:r>
              <a:rPr lang="ru-RU" smtClean="0">
                <a:latin typeface="Arial" charset="0"/>
                <a:cs typeface="Arial" charset="0"/>
              </a:rPr>
              <a:t>НОВОЙ редакции</a:t>
            </a:r>
          </a:p>
        </p:txBody>
      </p:sp>
      <p:sp>
        <p:nvSpPr>
          <p:cNvPr id="16387" name="object 6"/>
          <p:cNvSpPr>
            <a:spLocks noGrp="1"/>
          </p:cNvSpPr>
          <p:nvPr>
            <p:ph type="sldNum" sz="quarter" idx="12"/>
          </p:nvPr>
        </p:nvSpPr>
        <p:spPr bwMode="auto">
          <a:noFill/>
          <a:ln>
            <a:miter lim="800000"/>
            <a:headEnd/>
            <a:tailEnd/>
          </a:ln>
        </p:spPr>
        <p:txBody>
          <a:bodyPr/>
          <a:lstStyle/>
          <a:p>
            <a:pPr marL="25400"/>
            <a:fld id="{0B1EBFBF-C35A-4F30-9863-E937D000B004}" type="slidenum">
              <a:rPr lang="ru-RU" smtClean="0"/>
              <a:pPr marL="25400"/>
              <a:t>10</a:t>
            </a:fld>
            <a:endParaRPr lang="ru-RU" smtClean="0"/>
          </a:p>
        </p:txBody>
      </p:sp>
      <p:sp>
        <p:nvSpPr>
          <p:cNvPr id="16388" name="object 5"/>
          <p:cNvSpPr txBox="1">
            <a:spLocks noChangeArrowheads="1"/>
          </p:cNvSpPr>
          <p:nvPr/>
        </p:nvSpPr>
        <p:spPr bwMode="auto">
          <a:xfrm>
            <a:off x="168275" y="1522413"/>
            <a:ext cx="10175875" cy="5568950"/>
          </a:xfrm>
          <a:prstGeom prst="rect">
            <a:avLst/>
          </a:prstGeom>
          <a:noFill/>
          <a:ln w="9525">
            <a:noFill/>
            <a:miter lim="800000"/>
            <a:headEnd/>
            <a:tailEnd/>
          </a:ln>
        </p:spPr>
        <p:txBody>
          <a:bodyPr lIns="0" tIns="12700" rIns="0" bIns="0">
            <a:spAutoFit/>
          </a:bodyPr>
          <a:lstStyle/>
          <a:p>
            <a:pPr marL="12700">
              <a:spcBef>
                <a:spcPts val="100"/>
              </a:spcBef>
            </a:pPr>
            <a:r>
              <a:rPr lang="ru-RU" b="1">
                <a:solidFill>
                  <a:srgbClr val="1F487C"/>
                </a:solidFill>
              </a:rPr>
              <a:t>Постановление Правительства РФ от 13.01.2014 № 19 </a:t>
            </a:r>
            <a:r>
              <a:rPr lang="ru-RU"/>
              <a:t>«Об установлении случаев, в  которых при заключении контракта в документации о закупке указываются формула цены и  максимальное значение цены контракта»</a:t>
            </a:r>
          </a:p>
          <a:p>
            <a:pPr marL="12700"/>
            <a:r>
              <a:rPr lang="ru-RU"/>
              <a:t>В соответствии </a:t>
            </a:r>
            <a:r>
              <a:rPr lang="ru-RU" u="sng"/>
              <a:t>с ч. 2 ст. 34 </a:t>
            </a:r>
            <a:r>
              <a:rPr lang="ru-RU"/>
              <a:t>Закона № 44-ФЗ Правительство Российской Федерации  постановляет:</a:t>
            </a:r>
          </a:p>
          <a:p>
            <a:pPr marL="12700"/>
            <a:r>
              <a:rPr lang="ru-RU"/>
              <a:t>Установить, что при заключении контракта в документации о закупке указываются </a:t>
            </a:r>
            <a:r>
              <a:rPr lang="ru-RU" b="1" u="sng">
                <a:solidFill>
                  <a:srgbClr val="FF0000"/>
                </a:solidFill>
              </a:rPr>
              <a:t>формула </a:t>
            </a:r>
            <a:r>
              <a:rPr lang="ru-RU" b="1">
                <a:solidFill>
                  <a:srgbClr val="FF0000"/>
                </a:solidFill>
              </a:rPr>
              <a:t> </a:t>
            </a:r>
            <a:r>
              <a:rPr lang="ru-RU" b="1" u="sng">
                <a:solidFill>
                  <a:srgbClr val="FF0000"/>
                </a:solidFill>
              </a:rPr>
              <a:t>цены</a:t>
            </a:r>
            <a:r>
              <a:rPr lang="ru-RU" b="1">
                <a:solidFill>
                  <a:srgbClr val="FF0000"/>
                </a:solidFill>
              </a:rPr>
              <a:t> </a:t>
            </a:r>
            <a:r>
              <a:rPr lang="ru-RU"/>
              <a:t>и </a:t>
            </a:r>
            <a:r>
              <a:rPr lang="ru-RU" b="1" u="sng">
                <a:solidFill>
                  <a:srgbClr val="FF0000"/>
                </a:solidFill>
              </a:rPr>
              <a:t>максимальное значение цены контракта</a:t>
            </a:r>
            <a:r>
              <a:rPr lang="ru-RU" b="1">
                <a:solidFill>
                  <a:srgbClr val="FF0000"/>
                </a:solidFill>
              </a:rPr>
              <a:t> </a:t>
            </a:r>
            <a:r>
              <a:rPr lang="ru-RU"/>
              <a:t>в следующих случаях:</a:t>
            </a:r>
          </a:p>
          <a:p>
            <a:pPr marL="12700"/>
            <a:r>
              <a:rPr lang="ru-RU"/>
              <a:t>&lt;…&gt;</a:t>
            </a:r>
          </a:p>
          <a:p>
            <a:pPr marL="12700" algn="just"/>
            <a:r>
              <a:rPr lang="ru-RU"/>
              <a:t>заключение контракта на поставку </a:t>
            </a:r>
            <a:r>
              <a:rPr lang="ru-RU" b="1">
                <a:solidFill>
                  <a:srgbClr val="FF0000"/>
                </a:solidFill>
              </a:rPr>
              <a:t>топлива моторного, включая автомобильный и  авиационный бензин</a:t>
            </a:r>
            <a:endParaRPr lang="ru-RU"/>
          </a:p>
          <a:p>
            <a:pPr marL="12700">
              <a:spcBef>
                <a:spcPts val="38"/>
              </a:spcBef>
            </a:pPr>
            <a:endParaRPr lang="ru-RU">
              <a:latin typeface="Times New Roman" pitchFamily="18" charset="0"/>
              <a:cs typeface="Times New Roman" pitchFamily="18" charset="0"/>
            </a:endParaRPr>
          </a:p>
          <a:p>
            <a:pPr marL="12700"/>
            <a:r>
              <a:rPr lang="ru-RU"/>
              <a:t>- 19.20.21 ОКПД2 Топливо моторное, включая автомобильный и авиационный бензин (весь  бензин автомобильный, бензин авиационный, дизельное топливо, топливо судовое)</a:t>
            </a:r>
          </a:p>
          <a:p>
            <a:pPr marL="12700">
              <a:spcBef>
                <a:spcPts val="25"/>
              </a:spcBef>
            </a:pPr>
            <a:endParaRPr lang="ru-RU">
              <a:latin typeface="Times New Roman" pitchFamily="18" charset="0"/>
              <a:cs typeface="Times New Roman" pitchFamily="18" charset="0"/>
            </a:endParaRPr>
          </a:p>
          <a:p>
            <a:pPr marL="12700"/>
            <a:r>
              <a:rPr lang="ru-RU" b="1"/>
              <a:t>Решение ФАС России от 04.04.2017 по делу № К-242/17</a:t>
            </a:r>
            <a:r>
              <a:rPr lang="ru-RU"/>
              <a:t>, Нижегородского УФАС России от  30.06.2016 № 1167-ФАС52-КТ-50-09/06-16(374-ДР), Курганского УФАС России от 30.01.2017 по</a:t>
            </a:r>
          </a:p>
          <a:p>
            <a:pPr marL="12700"/>
            <a:r>
              <a:rPr lang="ru-RU"/>
              <a:t>делу N 05-02/9-17:</a:t>
            </a:r>
          </a:p>
          <a:p>
            <a:pPr marL="12700">
              <a:buFont typeface="Wingdings" pitchFamily="2" charset="2"/>
              <a:buChar char=""/>
            </a:pPr>
            <a:r>
              <a:rPr lang="ru-RU"/>
              <a:t>В нарушение требования постановления № 19 в контракте (документации) </a:t>
            </a:r>
            <a:r>
              <a:rPr lang="ru-RU">
                <a:solidFill>
                  <a:srgbClr val="FF0000"/>
                </a:solidFill>
              </a:rPr>
              <a:t>отсутствует  формула цены и максимальное значение цены контракта</a:t>
            </a:r>
            <a:r>
              <a:rPr lang="ru-RU"/>
              <a:t>, состава административного </a:t>
            </a:r>
            <a:r>
              <a:rPr lang="ru-RU" u="sng"/>
              <a:t> правонарушения, предусмотренного частью 4.2 статьи 7.30 КоАП	</a:t>
            </a:r>
            <a:endParaRPr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09" name="object 2"/>
          <p:cNvSpPr>
            <a:spLocks/>
          </p:cNvSpPr>
          <p:nvPr/>
        </p:nvSpPr>
        <p:spPr bwMode="auto">
          <a:xfrm>
            <a:off x="479425" y="6992938"/>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0795">
            <a:solidFill>
              <a:srgbClr val="E6E7E8"/>
            </a:solidFill>
            <a:round/>
            <a:headEnd/>
            <a:tailEnd/>
          </a:ln>
        </p:spPr>
        <p:txBody>
          <a:bodyPr lIns="0" tIns="0" rIns="0" bIns="0"/>
          <a:lstStyle/>
          <a:p>
            <a:endParaRPr lang="ru-RU"/>
          </a:p>
        </p:txBody>
      </p:sp>
      <p:sp>
        <p:nvSpPr>
          <p:cNvPr id="17410" name="object 3"/>
          <p:cNvSpPr>
            <a:spLocks/>
          </p:cNvSpPr>
          <p:nvPr/>
        </p:nvSpPr>
        <p:spPr bwMode="auto">
          <a:xfrm>
            <a:off x="479425" y="1495425"/>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7994">
            <a:solidFill>
              <a:srgbClr val="006284"/>
            </a:solidFill>
            <a:round/>
            <a:headEnd/>
            <a:tailEnd/>
          </a:ln>
        </p:spPr>
        <p:txBody>
          <a:bodyPr lIns="0" tIns="0" rIns="0" bIns="0"/>
          <a:lstStyle/>
          <a:p>
            <a:endParaRPr lang="ru-RU"/>
          </a:p>
        </p:txBody>
      </p:sp>
      <p:sp>
        <p:nvSpPr>
          <p:cNvPr id="5" name="object 5"/>
          <p:cNvSpPr txBox="1">
            <a:spLocks noGrp="1"/>
          </p:cNvSpPr>
          <p:nvPr>
            <p:ph type="title"/>
          </p:nvPr>
        </p:nvSpPr>
        <p:spPr>
          <a:xfrm>
            <a:off x="1150938" y="355600"/>
            <a:ext cx="8410575" cy="877888"/>
          </a:xfrm>
        </p:spPr>
        <p:txBody>
          <a:bodyPr tIns="12065" rtlCol="0"/>
          <a:lstStyle/>
          <a:p>
            <a:pPr marL="12700" eaLnBrk="1" fontAlgn="auto" hangingPunct="1">
              <a:spcBef>
                <a:spcPts val="95"/>
              </a:spcBef>
              <a:spcAft>
                <a:spcPts val="0"/>
              </a:spcAft>
              <a:defRPr/>
            </a:pPr>
            <a:r>
              <a:rPr sz="2800" spc="-10" dirty="0">
                <a:solidFill>
                  <a:srgbClr val="006284"/>
                </a:solidFill>
              </a:rPr>
              <a:t>ИЗМЕНЕНИЯ </a:t>
            </a:r>
            <a:r>
              <a:rPr sz="2800" spc="-5" dirty="0">
                <a:solidFill>
                  <a:srgbClr val="006284"/>
                </a:solidFill>
              </a:rPr>
              <a:t>В </a:t>
            </a:r>
            <a:r>
              <a:rPr sz="2800" spc="-10" dirty="0">
                <a:solidFill>
                  <a:srgbClr val="006284"/>
                </a:solidFill>
              </a:rPr>
              <a:t>ЗАКОН </a:t>
            </a:r>
            <a:r>
              <a:rPr sz="2800" dirty="0">
                <a:solidFill>
                  <a:srgbClr val="006284"/>
                </a:solidFill>
              </a:rPr>
              <a:t>44-ФЗ </a:t>
            </a:r>
            <a:r>
              <a:rPr sz="2800" spc="-5" dirty="0"/>
              <a:t>с </a:t>
            </a:r>
            <a:r>
              <a:rPr sz="2800" dirty="0"/>
              <a:t>2019 </a:t>
            </a:r>
            <a:r>
              <a:rPr sz="2800" spc="-5" dirty="0"/>
              <a:t>и </a:t>
            </a:r>
            <a:r>
              <a:rPr sz="2800" dirty="0"/>
              <a:t>2020</a:t>
            </a:r>
            <a:r>
              <a:rPr sz="2800" spc="70" dirty="0"/>
              <a:t> </a:t>
            </a:r>
            <a:r>
              <a:rPr sz="2800" spc="-5" dirty="0"/>
              <a:t>года</a:t>
            </a:r>
            <a:r>
              <a:rPr sz="2800" dirty="0"/>
              <a:t/>
            </a:r>
            <a:br>
              <a:rPr sz="2800" dirty="0"/>
            </a:br>
            <a:r>
              <a:rPr sz="2800" b="0" spc="-5" dirty="0">
                <a:solidFill>
                  <a:srgbClr val="000000"/>
                </a:solidFill>
              </a:rPr>
              <a:t>(Федеральный закон </a:t>
            </a:r>
            <a:r>
              <a:rPr sz="2800" b="0" dirty="0">
                <a:solidFill>
                  <a:srgbClr val="000000"/>
                </a:solidFill>
              </a:rPr>
              <a:t>от </a:t>
            </a:r>
            <a:r>
              <a:rPr sz="2800" b="0" spc="-5" dirty="0">
                <a:solidFill>
                  <a:srgbClr val="000000"/>
                </a:solidFill>
              </a:rPr>
              <a:t>31.12.2017 №</a:t>
            </a:r>
            <a:r>
              <a:rPr sz="2800" b="0" spc="50" dirty="0">
                <a:solidFill>
                  <a:srgbClr val="000000"/>
                </a:solidFill>
              </a:rPr>
              <a:t> </a:t>
            </a:r>
            <a:r>
              <a:rPr sz="2800" b="0" dirty="0">
                <a:solidFill>
                  <a:srgbClr val="000000"/>
                </a:solidFill>
              </a:rPr>
              <a:t>504-ФЗ)</a:t>
            </a:r>
            <a:endParaRPr sz="2800" dirty="0"/>
          </a:p>
        </p:txBody>
      </p:sp>
      <p:sp>
        <p:nvSpPr>
          <p:cNvPr id="17412" name="object 7"/>
          <p:cNvSpPr>
            <a:spLocks noGrp="1"/>
          </p:cNvSpPr>
          <p:nvPr>
            <p:ph type="sldNum" sz="quarter" idx="12"/>
          </p:nvPr>
        </p:nvSpPr>
        <p:spPr bwMode="auto">
          <a:noFill/>
          <a:ln>
            <a:miter lim="800000"/>
            <a:headEnd/>
            <a:tailEnd/>
          </a:ln>
        </p:spPr>
        <p:txBody>
          <a:bodyPr/>
          <a:lstStyle/>
          <a:p>
            <a:pPr marL="25400"/>
            <a:fld id="{D186B95E-36DF-4E3C-820C-7A274DF5A17B}" type="slidenum">
              <a:rPr lang="ru-RU" smtClean="0"/>
              <a:pPr marL="25400"/>
              <a:t>11</a:t>
            </a:fld>
            <a:endParaRPr lang="ru-RU" smtClean="0"/>
          </a:p>
        </p:txBody>
      </p:sp>
      <p:sp>
        <p:nvSpPr>
          <p:cNvPr id="17413" name="object 6"/>
          <p:cNvSpPr>
            <a:spLocks noGrp="1"/>
          </p:cNvSpPr>
          <p:nvPr>
            <p:ph type="body" idx="1"/>
          </p:nvPr>
        </p:nvSpPr>
        <p:spPr/>
        <p:txBody>
          <a:bodyPr tIns="12700"/>
          <a:lstStyle/>
          <a:p>
            <a:pPr marL="82550" eaLnBrk="1" hangingPunct="1">
              <a:spcBef>
                <a:spcPts val="100"/>
              </a:spcBef>
            </a:pPr>
            <a:r>
              <a:rPr lang="ru-RU" sz="2400" smtClean="0">
                <a:solidFill>
                  <a:srgbClr val="FF0000"/>
                </a:solidFill>
                <a:latin typeface="Arial" charset="0"/>
                <a:cs typeface="Arial" charset="0"/>
              </a:rPr>
              <a:t>с 01.01.2019</a:t>
            </a:r>
            <a:endParaRPr lang="ru-RU" sz="2400" smtClean="0">
              <a:latin typeface="Arial" charset="0"/>
              <a:cs typeface="Arial" charset="0"/>
            </a:endParaRPr>
          </a:p>
          <a:p>
            <a:pPr marL="82550" eaLnBrk="1" hangingPunct="1">
              <a:spcBef>
                <a:spcPct val="0"/>
              </a:spcBef>
              <a:buFont typeface="Wingdings" pitchFamily="2" charset="2"/>
              <a:buChar char=""/>
            </a:pPr>
            <a:r>
              <a:rPr lang="ru-RU" sz="2400" b="0" smtClean="0">
                <a:solidFill>
                  <a:srgbClr val="000000"/>
                </a:solidFill>
                <a:latin typeface="Arial" charset="0"/>
                <a:cs typeface="Arial" charset="0"/>
              </a:rPr>
              <a:t>ст. 30 из объема СМП не исключаются несостоявшиеся закупки по  п. 25 -25.3 ч.1 ст.93</a:t>
            </a:r>
            <a:endParaRPr lang="ru-RU" sz="2400" smtClean="0">
              <a:latin typeface="Arial" charset="0"/>
              <a:cs typeface="Arial" charset="0"/>
            </a:endParaRPr>
          </a:p>
          <a:p>
            <a:pPr marL="82550" eaLnBrk="1" hangingPunct="1">
              <a:spcBef>
                <a:spcPct val="0"/>
              </a:spcBef>
              <a:buFont typeface="Wingdings" pitchFamily="2" charset="2"/>
              <a:buChar char=""/>
            </a:pPr>
            <a:endParaRPr lang="ru-RU" sz="2500" smtClean="0">
              <a:latin typeface="Times New Roman" pitchFamily="18" charset="0"/>
              <a:cs typeface="Times New Roman" pitchFamily="18" charset="0"/>
            </a:endParaRPr>
          </a:p>
          <a:p>
            <a:pPr marL="82550" eaLnBrk="1" hangingPunct="1">
              <a:spcBef>
                <a:spcPct val="0"/>
              </a:spcBef>
            </a:pPr>
            <a:r>
              <a:rPr lang="ru-RU" sz="2400" smtClean="0">
                <a:solidFill>
                  <a:srgbClr val="FF0000"/>
                </a:solidFill>
                <a:latin typeface="Arial" charset="0"/>
                <a:cs typeface="Arial" charset="0"/>
              </a:rPr>
              <a:t>с 01.01.2020</a:t>
            </a:r>
            <a:endParaRPr lang="ru-RU" sz="2400" smtClean="0">
              <a:latin typeface="Arial" charset="0"/>
              <a:cs typeface="Arial" charset="0"/>
            </a:endParaRPr>
          </a:p>
          <a:p>
            <a:pPr marL="82550" eaLnBrk="1" hangingPunct="1">
              <a:spcBef>
                <a:spcPct val="0"/>
              </a:spcBef>
              <a:buFont typeface="Wingdings" pitchFamily="2" charset="2"/>
              <a:buChar char=""/>
            </a:pPr>
            <a:r>
              <a:rPr lang="ru-RU" sz="2400" b="0" smtClean="0">
                <a:solidFill>
                  <a:srgbClr val="000000"/>
                </a:solidFill>
                <a:latin typeface="Arial" charset="0"/>
                <a:cs typeface="Arial" charset="0"/>
              </a:rPr>
              <a:t>Реестры	участников	электронного	аукциона,	получивших  аккредитацию на электронной площадке, утрачивают силу</a:t>
            </a:r>
            <a:endParaRPr lang="ru-RU" sz="2400" smtClean="0">
              <a:latin typeface="Arial" charset="0"/>
              <a:cs typeface="Arial"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3" name="object 2"/>
          <p:cNvSpPr>
            <a:spLocks/>
          </p:cNvSpPr>
          <p:nvPr/>
        </p:nvSpPr>
        <p:spPr bwMode="auto">
          <a:xfrm>
            <a:off x="479425" y="6992938"/>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0795">
            <a:solidFill>
              <a:srgbClr val="E6E7E8"/>
            </a:solidFill>
            <a:round/>
            <a:headEnd/>
            <a:tailEnd/>
          </a:ln>
        </p:spPr>
        <p:txBody>
          <a:bodyPr lIns="0" tIns="0" rIns="0" bIns="0"/>
          <a:lstStyle/>
          <a:p>
            <a:endParaRPr lang="ru-RU"/>
          </a:p>
        </p:txBody>
      </p:sp>
      <p:sp>
        <p:nvSpPr>
          <p:cNvPr id="18434" name="object 3"/>
          <p:cNvSpPr>
            <a:spLocks/>
          </p:cNvSpPr>
          <p:nvPr/>
        </p:nvSpPr>
        <p:spPr bwMode="auto">
          <a:xfrm>
            <a:off x="479425" y="1495425"/>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7994">
            <a:solidFill>
              <a:srgbClr val="006284"/>
            </a:solidFill>
            <a:round/>
            <a:headEnd/>
            <a:tailEnd/>
          </a:ln>
        </p:spPr>
        <p:txBody>
          <a:bodyPr lIns="0" tIns="0" rIns="0" bIns="0"/>
          <a:lstStyle/>
          <a:p>
            <a:endParaRPr lang="ru-RU"/>
          </a:p>
        </p:txBody>
      </p:sp>
      <p:sp>
        <p:nvSpPr>
          <p:cNvPr id="18435" name="object 5"/>
          <p:cNvSpPr>
            <a:spLocks noGrp="1"/>
          </p:cNvSpPr>
          <p:nvPr>
            <p:ph type="title"/>
          </p:nvPr>
        </p:nvSpPr>
        <p:spPr>
          <a:xfrm>
            <a:off x="409575" y="34925"/>
            <a:ext cx="9959975" cy="1328738"/>
          </a:xfrm>
        </p:spPr>
        <p:txBody>
          <a:bodyPr tIns="310769"/>
          <a:lstStyle/>
          <a:p>
            <a:pPr marL="365125" indent="-4763" eaLnBrk="1" hangingPunct="1">
              <a:spcBef>
                <a:spcPts val="100"/>
              </a:spcBef>
            </a:pPr>
            <a:r>
              <a:rPr lang="ru-RU" smtClean="0">
                <a:solidFill>
                  <a:srgbClr val="006284"/>
                </a:solidFill>
                <a:latin typeface="Arial" charset="0"/>
                <a:cs typeface="Arial" charset="0"/>
              </a:rPr>
              <a:t>Уголовная ответственность за  нарушения в сфере закупок </a:t>
            </a:r>
            <a:r>
              <a:rPr lang="ru-RU" smtClean="0">
                <a:latin typeface="Arial" charset="0"/>
                <a:cs typeface="Arial" charset="0"/>
              </a:rPr>
              <a:t>с 04.05.2018</a:t>
            </a:r>
          </a:p>
        </p:txBody>
      </p:sp>
      <p:sp>
        <p:nvSpPr>
          <p:cNvPr id="18436" name="object 7"/>
          <p:cNvSpPr>
            <a:spLocks noGrp="1"/>
          </p:cNvSpPr>
          <p:nvPr>
            <p:ph type="sldNum" sz="quarter" idx="12"/>
          </p:nvPr>
        </p:nvSpPr>
        <p:spPr bwMode="auto">
          <a:noFill/>
          <a:ln>
            <a:miter lim="800000"/>
            <a:headEnd/>
            <a:tailEnd/>
          </a:ln>
        </p:spPr>
        <p:txBody>
          <a:bodyPr/>
          <a:lstStyle/>
          <a:p>
            <a:pPr marL="25400"/>
            <a:fld id="{7E3EB8B7-590B-4CFC-ABC1-1C70A06001C7}" type="slidenum">
              <a:rPr lang="ru-RU" smtClean="0"/>
              <a:pPr marL="25400"/>
              <a:t>12</a:t>
            </a:fld>
            <a:endParaRPr lang="ru-RU" smtClean="0"/>
          </a:p>
        </p:txBody>
      </p:sp>
      <p:sp>
        <p:nvSpPr>
          <p:cNvPr id="18437" name="object 6"/>
          <p:cNvSpPr txBox="1">
            <a:spLocks noChangeArrowheads="1"/>
          </p:cNvSpPr>
          <p:nvPr/>
        </p:nvSpPr>
        <p:spPr bwMode="auto">
          <a:xfrm>
            <a:off x="558800" y="1827213"/>
            <a:ext cx="9572625" cy="3592512"/>
          </a:xfrm>
          <a:prstGeom prst="rect">
            <a:avLst/>
          </a:prstGeom>
          <a:noFill/>
          <a:ln w="9525">
            <a:noFill/>
            <a:miter lim="800000"/>
            <a:headEnd/>
            <a:tailEnd/>
          </a:ln>
        </p:spPr>
        <p:txBody>
          <a:bodyPr lIns="0" tIns="12700" rIns="0" bIns="0">
            <a:spAutoFit/>
          </a:bodyPr>
          <a:lstStyle/>
          <a:p>
            <a:pPr marL="12700">
              <a:spcBef>
                <a:spcPts val="100"/>
              </a:spcBef>
            </a:pPr>
            <a:r>
              <a:rPr lang="ru-RU" b="1">
                <a:solidFill>
                  <a:srgbClr val="FF0000"/>
                </a:solidFill>
              </a:rPr>
              <a:t>Ст. 200.4 УК РФ: </a:t>
            </a:r>
            <a:r>
              <a:rPr lang="ru-RU"/>
              <a:t>предусмотрена уголовная ответственность </a:t>
            </a:r>
            <a:r>
              <a:rPr lang="ru-RU" b="1"/>
              <a:t>за злоупотребления в  сфере закупок работником контрактной службы, контрактным управляющим,  членом комиссии по осуществлению закупок, лицом, осуществляющим приемку  продукции по контракту, а также уполномоченным лицом, представляющим  интересы заказчика в сфере закупок</a:t>
            </a:r>
            <a:r>
              <a:rPr lang="ru-RU"/>
              <a:t>. За такое преступление накажут штрафом в  размере до 1 млн. рублей либо лишением свободы на срок до 8 лет.</a:t>
            </a:r>
          </a:p>
          <a:p>
            <a:pPr marL="12700">
              <a:spcBef>
                <a:spcPts val="38"/>
              </a:spcBef>
            </a:pPr>
            <a:endParaRPr lang="ru-RU">
              <a:latin typeface="Times New Roman" pitchFamily="18" charset="0"/>
              <a:cs typeface="Times New Roman" pitchFamily="18" charset="0"/>
            </a:endParaRPr>
          </a:p>
          <a:p>
            <a:pPr marL="12700"/>
            <a:r>
              <a:rPr lang="ru-RU" b="1">
                <a:solidFill>
                  <a:srgbClr val="FF0000"/>
                </a:solidFill>
              </a:rPr>
              <a:t>Ст. 200.5 УК РФ: </a:t>
            </a:r>
            <a:r>
              <a:rPr lang="ru-RU"/>
              <a:t>предусмотрена ответственность </a:t>
            </a:r>
            <a:r>
              <a:rPr lang="ru-RU" b="1"/>
              <a:t>за подкуп работника контрактной  службы, контрактного управляющего, члена комиссии по осуществлению закупок,  лица, лица, осуществляющего приемку продукции по контракту, а также  уполномоченного лица, представляющего интересы заказчика в сфере закупок</a:t>
            </a:r>
            <a:r>
              <a:rPr lang="ru-RU"/>
              <a:t>. За  такое преступление накажут штрафом в размере до 2,5 млн. рублей либо сроком  лишения свободы до 8 лет со штрафом в размере до 40-кратной суммы подкупа.</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7" name="object 2"/>
          <p:cNvSpPr>
            <a:spLocks/>
          </p:cNvSpPr>
          <p:nvPr/>
        </p:nvSpPr>
        <p:spPr bwMode="auto">
          <a:xfrm>
            <a:off x="479425" y="6992938"/>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0795">
            <a:solidFill>
              <a:srgbClr val="E6E7E8"/>
            </a:solidFill>
            <a:round/>
            <a:headEnd/>
            <a:tailEnd/>
          </a:ln>
        </p:spPr>
        <p:txBody>
          <a:bodyPr lIns="0" tIns="0" rIns="0" bIns="0"/>
          <a:lstStyle/>
          <a:p>
            <a:endParaRPr lang="ru-RU"/>
          </a:p>
        </p:txBody>
      </p:sp>
      <p:sp>
        <p:nvSpPr>
          <p:cNvPr id="19458" name="object 3"/>
          <p:cNvSpPr>
            <a:spLocks/>
          </p:cNvSpPr>
          <p:nvPr/>
        </p:nvSpPr>
        <p:spPr bwMode="auto">
          <a:xfrm>
            <a:off x="479425" y="1495425"/>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7994">
            <a:solidFill>
              <a:srgbClr val="006284"/>
            </a:solidFill>
            <a:round/>
            <a:headEnd/>
            <a:tailEnd/>
          </a:ln>
        </p:spPr>
        <p:txBody>
          <a:bodyPr lIns="0" tIns="0" rIns="0" bIns="0"/>
          <a:lstStyle/>
          <a:p>
            <a:endParaRPr lang="ru-RU"/>
          </a:p>
        </p:txBody>
      </p:sp>
      <p:sp>
        <p:nvSpPr>
          <p:cNvPr id="19459" name="object 5"/>
          <p:cNvSpPr>
            <a:spLocks noGrp="1"/>
          </p:cNvSpPr>
          <p:nvPr>
            <p:ph type="title"/>
          </p:nvPr>
        </p:nvSpPr>
        <p:spPr>
          <a:xfrm>
            <a:off x="320675" y="34925"/>
            <a:ext cx="10048875" cy="1131888"/>
          </a:xfrm>
        </p:spPr>
        <p:txBody>
          <a:bodyPr tIns="267843"/>
          <a:lstStyle/>
          <a:p>
            <a:pPr marL="176213" eaLnBrk="1" hangingPunct="1">
              <a:spcBef>
                <a:spcPts val="100"/>
              </a:spcBef>
            </a:pPr>
            <a:r>
              <a:rPr lang="ru-RU" sz="2800" smtClean="0">
                <a:solidFill>
                  <a:srgbClr val="006284"/>
                </a:solidFill>
                <a:latin typeface="Arial" charset="0"/>
                <a:cs typeface="Arial" charset="0"/>
              </a:rPr>
              <a:t>ОБЕСПЕЧЕНИЕ ЗАЯВКИ ПРИ ПРОВЕДЕНИИ  КОНКУРСОВ И АУКЦИОНОВ </a:t>
            </a:r>
            <a:r>
              <a:rPr lang="ru-RU" sz="2800" smtClean="0">
                <a:latin typeface="Arial" charset="0"/>
                <a:cs typeface="Arial" charset="0"/>
              </a:rPr>
              <a:t>С 01.07.2018</a:t>
            </a:r>
          </a:p>
        </p:txBody>
      </p:sp>
      <p:sp>
        <p:nvSpPr>
          <p:cNvPr id="19460" name="object 7"/>
          <p:cNvSpPr>
            <a:spLocks noGrp="1"/>
          </p:cNvSpPr>
          <p:nvPr>
            <p:ph type="sldNum" sz="quarter" idx="12"/>
          </p:nvPr>
        </p:nvSpPr>
        <p:spPr bwMode="auto">
          <a:noFill/>
          <a:ln>
            <a:miter lim="800000"/>
            <a:headEnd/>
            <a:tailEnd/>
          </a:ln>
        </p:spPr>
        <p:txBody>
          <a:bodyPr/>
          <a:lstStyle/>
          <a:p>
            <a:pPr marL="25400"/>
            <a:fld id="{60565406-7A00-4293-93A5-33435FC81EFB}" type="slidenum">
              <a:rPr lang="ru-RU" smtClean="0"/>
              <a:pPr marL="25400"/>
              <a:t>13</a:t>
            </a:fld>
            <a:endParaRPr lang="ru-RU" smtClean="0"/>
          </a:p>
        </p:txBody>
      </p:sp>
      <p:sp>
        <p:nvSpPr>
          <p:cNvPr id="19461" name="object 6"/>
          <p:cNvSpPr txBox="1">
            <a:spLocks noChangeArrowheads="1"/>
          </p:cNvSpPr>
          <p:nvPr/>
        </p:nvSpPr>
        <p:spPr bwMode="auto">
          <a:xfrm>
            <a:off x="320675" y="1673225"/>
            <a:ext cx="10018713" cy="5208588"/>
          </a:xfrm>
          <a:prstGeom prst="rect">
            <a:avLst/>
          </a:prstGeom>
          <a:noFill/>
          <a:ln w="9525">
            <a:noFill/>
            <a:miter lim="800000"/>
            <a:headEnd/>
            <a:tailEnd/>
          </a:ln>
        </p:spPr>
        <p:txBody>
          <a:bodyPr lIns="0" tIns="13335" rIns="0" bIns="0">
            <a:spAutoFit/>
          </a:bodyPr>
          <a:lstStyle/>
          <a:p>
            <a:pPr marL="12700">
              <a:spcBef>
                <a:spcPts val="100"/>
              </a:spcBef>
            </a:pPr>
            <a:r>
              <a:rPr lang="ru-RU" sz="2000" b="1">
                <a:solidFill>
                  <a:srgbClr val="006284"/>
                </a:solidFill>
              </a:rPr>
              <a:t>ОБЕСПЕЧЕНИЕ ЗАЯВКИ:</a:t>
            </a:r>
            <a:endParaRPr lang="ru-RU" sz="2000"/>
          </a:p>
          <a:p>
            <a:pPr marL="12700">
              <a:buClr>
                <a:srgbClr val="006284"/>
              </a:buClr>
              <a:buFont typeface="Wingdings" pitchFamily="2" charset="2"/>
              <a:buChar char=""/>
            </a:pPr>
            <a:r>
              <a:rPr lang="ru-RU" sz="2000"/>
              <a:t>Заказчик обязан установить требование к обеспечению заявок на участие в  конкурсах и аукционах при условии, что НМЦК превышает </a:t>
            </a:r>
            <a:r>
              <a:rPr lang="ru-RU" sz="2000" b="1"/>
              <a:t>5 млн рублей</a:t>
            </a:r>
            <a:r>
              <a:rPr lang="ru-RU" sz="2000"/>
              <a:t>, если  Правительством РФ не установлено иное </a:t>
            </a:r>
            <a:r>
              <a:rPr lang="ru-RU" sz="2000" i="1">
                <a:solidFill>
                  <a:srgbClr val="FF0000"/>
                </a:solidFill>
              </a:rPr>
              <a:t>(ПП РФ от 12.04.2018 №439 – </a:t>
            </a:r>
            <a:r>
              <a:rPr lang="ru-RU" sz="2000" b="1" i="1">
                <a:solidFill>
                  <a:srgbClr val="FF0000"/>
                </a:solidFill>
              </a:rPr>
              <a:t>1 млн  рублей)	А при запросе предложений? (право)</a:t>
            </a:r>
            <a:endParaRPr lang="ru-RU" sz="2000"/>
          </a:p>
          <a:p>
            <a:pPr marL="12700">
              <a:buClr>
                <a:srgbClr val="006284"/>
              </a:buClr>
              <a:buFont typeface="Wingdings" pitchFamily="2" charset="2"/>
              <a:buChar char=""/>
            </a:pPr>
            <a:r>
              <a:rPr lang="ru-RU" sz="2000"/>
              <a:t>размер обеспечения заявки:</a:t>
            </a:r>
          </a:p>
          <a:p>
            <a:pPr marL="622300" lvl="1" indent="-336550">
              <a:buClr>
                <a:srgbClr val="006284"/>
              </a:buClr>
              <a:buFont typeface="Wingdings" pitchFamily="2" charset="2"/>
              <a:buChar char=""/>
            </a:pPr>
            <a:r>
              <a:rPr lang="ru-RU" sz="2000"/>
              <a:t>0,5 – 1 % (НМЦК 5 – 20 млн рублей); </a:t>
            </a:r>
            <a:r>
              <a:rPr lang="ru-RU" sz="2000">
                <a:solidFill>
                  <a:srgbClr val="C00000"/>
                </a:solidFill>
              </a:rPr>
              <a:t>а при НМЦК от 1 до 5 млн руб ? (0,5 %)</a:t>
            </a:r>
            <a:endParaRPr lang="ru-RU" sz="2000"/>
          </a:p>
          <a:p>
            <a:pPr marL="622300" lvl="1" indent="-336550">
              <a:buClr>
                <a:srgbClr val="006284"/>
              </a:buClr>
              <a:buFont typeface="Wingdings" pitchFamily="2" charset="2"/>
              <a:buChar char=""/>
            </a:pPr>
            <a:r>
              <a:rPr lang="ru-RU" sz="2000"/>
              <a:t>0,5 - 5 % (НМЦК свыше 20 млн рулей)</a:t>
            </a:r>
          </a:p>
          <a:p>
            <a:pPr marL="622300" lvl="1" indent="-336550">
              <a:buClr>
                <a:srgbClr val="006284"/>
              </a:buClr>
              <a:buFont typeface="Wingdings" pitchFamily="2" charset="2"/>
              <a:buChar char=""/>
            </a:pPr>
            <a:r>
              <a:rPr lang="ru-RU" sz="2000"/>
              <a:t>0,5 – 2 % (НМЦК свыше 20 млн рублей + ст. 28, 29)</a:t>
            </a:r>
          </a:p>
          <a:p>
            <a:pPr marL="12700">
              <a:buClr>
                <a:srgbClr val="006284"/>
              </a:buClr>
              <a:buFont typeface="Wingdings" pitchFamily="2" charset="2"/>
              <a:buChar char=""/>
            </a:pPr>
            <a:r>
              <a:rPr lang="ru-RU" sz="2000"/>
              <a:t>казенное учреждение освобождается от обеспечения заявки</a:t>
            </a:r>
          </a:p>
          <a:p>
            <a:pPr marL="12700"/>
            <a:r>
              <a:rPr lang="ru-RU" sz="2000" b="1">
                <a:solidFill>
                  <a:srgbClr val="006284"/>
                </a:solidFill>
              </a:rPr>
              <a:t>ЭЛЕКТРОННЫЕ ЗАКУПКИ :</a:t>
            </a:r>
            <a:endParaRPr lang="ru-RU" sz="2000"/>
          </a:p>
          <a:p>
            <a:pPr marL="12700">
              <a:buClr>
                <a:srgbClr val="006284"/>
              </a:buClr>
              <a:buFont typeface="Wingdings" pitchFamily="2" charset="2"/>
              <a:buChar char=""/>
            </a:pPr>
            <a:r>
              <a:rPr lang="ru-RU" sz="2000"/>
              <a:t>обеспечение заявки: деньги на счет, открытый в спец.банке (блокируются банком  на основании информации ЭП) или банковская гарантия </a:t>
            </a:r>
            <a:r>
              <a:rPr lang="ru-RU" sz="2000" i="1"/>
              <a:t>(</a:t>
            </a:r>
            <a:r>
              <a:rPr lang="ru-RU" sz="2000" i="1">
                <a:solidFill>
                  <a:srgbClr val="C00000"/>
                </a:solidFill>
              </a:rPr>
              <a:t>по 30.06.2019 - </a:t>
            </a:r>
            <a:r>
              <a:rPr lang="ru-RU" sz="2000" i="1"/>
              <a:t>только  деньги (</a:t>
            </a:r>
            <a:r>
              <a:rPr lang="ru-RU" sz="2000" i="1">
                <a:solidFill>
                  <a:srgbClr val="001F5F"/>
                </a:solidFill>
              </a:rPr>
              <a:t>ч. 52 ст. 112)</a:t>
            </a:r>
            <a:r>
              <a:rPr lang="ru-RU" sz="2000" i="1"/>
              <a:t>)</a:t>
            </a:r>
            <a:endParaRPr lang="ru-RU" sz="2000"/>
          </a:p>
          <a:p>
            <a:pPr marL="12700">
              <a:buClr>
                <a:srgbClr val="006284"/>
              </a:buClr>
              <a:buFont typeface="Wingdings" pitchFamily="2" charset="2"/>
              <a:buChar char=""/>
            </a:pPr>
            <a:r>
              <a:rPr lang="ru-RU" sz="2000"/>
              <a:t>если 3 раза в течение квартала на одной площадке отклонены вторые части  заявки в конкурсе или аукционе одного УЗ, обеспечение заявки перечисляется в  доход соответствующего бюджета </a:t>
            </a:r>
            <a:r>
              <a:rPr lang="ru-RU" sz="2000" i="1"/>
              <a:t>(сейчас только для электронных аукционов)</a:t>
            </a:r>
            <a:endParaRPr lang="ru-RU" sz="2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1" name="object 5"/>
          <p:cNvSpPr>
            <a:spLocks/>
          </p:cNvSpPr>
          <p:nvPr/>
        </p:nvSpPr>
        <p:spPr bwMode="auto">
          <a:xfrm>
            <a:off x="4446588" y="431800"/>
            <a:ext cx="1800225" cy="1800225"/>
          </a:xfrm>
          <a:custGeom>
            <a:avLst/>
            <a:gdLst>
              <a:gd name="T0" fmla="*/ 852170 w 1800225"/>
              <a:gd name="T1" fmla="*/ 1142 h 1800225"/>
              <a:gd name="T2" fmla="*/ 758571 w 1800225"/>
              <a:gd name="T3" fmla="*/ 11049 h 1800225"/>
              <a:gd name="T4" fmla="*/ 668147 w 1800225"/>
              <a:gd name="T5" fmla="*/ 30099 h 1800225"/>
              <a:gd name="T6" fmla="*/ 581279 w 1800225"/>
              <a:gd name="T7" fmla="*/ 58038 h 1800225"/>
              <a:gd name="T8" fmla="*/ 498475 w 1800225"/>
              <a:gd name="T9" fmla="*/ 94233 h 1800225"/>
              <a:gd name="T10" fmla="*/ 420243 w 1800225"/>
              <a:gd name="T11" fmla="*/ 138302 h 1800225"/>
              <a:gd name="T12" fmla="*/ 347091 w 1800225"/>
              <a:gd name="T13" fmla="*/ 189737 h 1800225"/>
              <a:gd name="T14" fmla="*/ 279526 w 1800225"/>
              <a:gd name="T15" fmla="*/ 248030 h 1800225"/>
              <a:gd name="T16" fmla="*/ 218059 w 1800225"/>
              <a:gd name="T17" fmla="*/ 312547 h 1800225"/>
              <a:gd name="T18" fmla="*/ 163195 w 1800225"/>
              <a:gd name="T19" fmla="*/ 382904 h 1800225"/>
              <a:gd name="T20" fmla="*/ 115443 w 1800225"/>
              <a:gd name="T21" fmla="*/ 458724 h 1800225"/>
              <a:gd name="T22" fmla="*/ 75184 w 1800225"/>
              <a:gd name="T23" fmla="*/ 539241 h 1800225"/>
              <a:gd name="T24" fmla="*/ 43053 w 1800225"/>
              <a:gd name="T25" fmla="*/ 624204 h 1800225"/>
              <a:gd name="T26" fmla="*/ 19431 w 1800225"/>
              <a:gd name="T27" fmla="*/ 712850 h 1800225"/>
              <a:gd name="T28" fmla="*/ 4953 w 1800225"/>
              <a:gd name="T29" fmla="*/ 805052 h 1800225"/>
              <a:gd name="T30" fmla="*/ 0 w 1800225"/>
              <a:gd name="T31" fmla="*/ 899921 h 1800225"/>
              <a:gd name="T32" fmla="*/ 4953 w 1800225"/>
              <a:gd name="T33" fmla="*/ 994917 h 1800225"/>
              <a:gd name="T34" fmla="*/ 19431 w 1800225"/>
              <a:gd name="T35" fmla="*/ 1086992 h 1800225"/>
              <a:gd name="T36" fmla="*/ 43053 w 1800225"/>
              <a:gd name="T37" fmla="*/ 1175765 h 1800225"/>
              <a:gd name="T38" fmla="*/ 75184 w 1800225"/>
              <a:gd name="T39" fmla="*/ 1260602 h 1800225"/>
              <a:gd name="T40" fmla="*/ 115443 w 1800225"/>
              <a:gd name="T41" fmla="*/ 1341246 h 1800225"/>
              <a:gd name="T42" fmla="*/ 163195 w 1800225"/>
              <a:gd name="T43" fmla="*/ 1416938 h 1800225"/>
              <a:gd name="T44" fmla="*/ 218059 w 1800225"/>
              <a:gd name="T45" fmla="*/ 1487296 h 1800225"/>
              <a:gd name="T46" fmla="*/ 279526 w 1800225"/>
              <a:gd name="T47" fmla="*/ 1551939 h 1800225"/>
              <a:gd name="T48" fmla="*/ 347091 w 1800225"/>
              <a:gd name="T49" fmla="*/ 1610105 h 1800225"/>
              <a:gd name="T50" fmla="*/ 420243 w 1800225"/>
              <a:gd name="T51" fmla="*/ 1661540 h 1800225"/>
              <a:gd name="T52" fmla="*/ 498475 w 1800225"/>
              <a:gd name="T53" fmla="*/ 1705609 h 1800225"/>
              <a:gd name="T54" fmla="*/ 581279 w 1800225"/>
              <a:gd name="T55" fmla="*/ 1741931 h 1800225"/>
              <a:gd name="T56" fmla="*/ 668147 w 1800225"/>
              <a:gd name="T57" fmla="*/ 1769744 h 1800225"/>
              <a:gd name="T58" fmla="*/ 758571 w 1800225"/>
              <a:gd name="T59" fmla="*/ 1788921 h 1800225"/>
              <a:gd name="T60" fmla="*/ 852170 w 1800225"/>
              <a:gd name="T61" fmla="*/ 1798700 h 1800225"/>
              <a:gd name="T62" fmla="*/ 947801 w 1800225"/>
              <a:gd name="T63" fmla="*/ 1798700 h 1800225"/>
              <a:gd name="T64" fmla="*/ 1041400 w 1800225"/>
              <a:gd name="T65" fmla="*/ 1788921 h 1800225"/>
              <a:gd name="T66" fmla="*/ 1131824 w 1800225"/>
              <a:gd name="T67" fmla="*/ 1769744 h 1800225"/>
              <a:gd name="T68" fmla="*/ 1218692 w 1800225"/>
              <a:gd name="T69" fmla="*/ 1741931 h 1800225"/>
              <a:gd name="T70" fmla="*/ 1301496 w 1800225"/>
              <a:gd name="T71" fmla="*/ 1705609 h 1800225"/>
              <a:gd name="T72" fmla="*/ 1379728 w 1800225"/>
              <a:gd name="T73" fmla="*/ 1661540 h 1800225"/>
              <a:gd name="T74" fmla="*/ 1452880 w 1800225"/>
              <a:gd name="T75" fmla="*/ 1610105 h 1800225"/>
              <a:gd name="T76" fmla="*/ 1520444 w 1800225"/>
              <a:gd name="T77" fmla="*/ 1551939 h 1800225"/>
              <a:gd name="T78" fmla="*/ 1581912 w 1800225"/>
              <a:gd name="T79" fmla="*/ 1487296 h 1800225"/>
              <a:gd name="T80" fmla="*/ 1636776 w 1800225"/>
              <a:gd name="T81" fmla="*/ 1416938 h 1800225"/>
              <a:gd name="T82" fmla="*/ 1684528 w 1800225"/>
              <a:gd name="T83" fmla="*/ 1341246 h 1800225"/>
              <a:gd name="T84" fmla="*/ 1724787 w 1800225"/>
              <a:gd name="T85" fmla="*/ 1260602 h 1800225"/>
              <a:gd name="T86" fmla="*/ 1756918 w 1800225"/>
              <a:gd name="T87" fmla="*/ 1175765 h 1800225"/>
              <a:gd name="T88" fmla="*/ 1780539 w 1800225"/>
              <a:gd name="T89" fmla="*/ 1086992 h 1800225"/>
              <a:gd name="T90" fmla="*/ 1795018 w 1800225"/>
              <a:gd name="T91" fmla="*/ 994917 h 1800225"/>
              <a:gd name="T92" fmla="*/ 1799971 w 1800225"/>
              <a:gd name="T93" fmla="*/ 899921 h 1800225"/>
              <a:gd name="T94" fmla="*/ 1795018 w 1800225"/>
              <a:gd name="T95" fmla="*/ 805052 h 1800225"/>
              <a:gd name="T96" fmla="*/ 1780539 w 1800225"/>
              <a:gd name="T97" fmla="*/ 712850 h 1800225"/>
              <a:gd name="T98" fmla="*/ 1756918 w 1800225"/>
              <a:gd name="T99" fmla="*/ 624204 h 1800225"/>
              <a:gd name="T100" fmla="*/ 1724787 w 1800225"/>
              <a:gd name="T101" fmla="*/ 539241 h 1800225"/>
              <a:gd name="T102" fmla="*/ 1684528 w 1800225"/>
              <a:gd name="T103" fmla="*/ 458724 h 1800225"/>
              <a:gd name="T104" fmla="*/ 1636776 w 1800225"/>
              <a:gd name="T105" fmla="*/ 382904 h 1800225"/>
              <a:gd name="T106" fmla="*/ 1581912 w 1800225"/>
              <a:gd name="T107" fmla="*/ 312547 h 1800225"/>
              <a:gd name="T108" fmla="*/ 1520444 w 1800225"/>
              <a:gd name="T109" fmla="*/ 248030 h 1800225"/>
              <a:gd name="T110" fmla="*/ 1452880 w 1800225"/>
              <a:gd name="T111" fmla="*/ 189737 h 1800225"/>
              <a:gd name="T112" fmla="*/ 1379728 w 1800225"/>
              <a:gd name="T113" fmla="*/ 138302 h 1800225"/>
              <a:gd name="T114" fmla="*/ 1301496 w 1800225"/>
              <a:gd name="T115" fmla="*/ 94233 h 1800225"/>
              <a:gd name="T116" fmla="*/ 1218692 w 1800225"/>
              <a:gd name="T117" fmla="*/ 58038 h 1800225"/>
              <a:gd name="T118" fmla="*/ 1131824 w 1800225"/>
              <a:gd name="T119" fmla="*/ 30099 h 1800225"/>
              <a:gd name="T120" fmla="*/ 1041400 w 1800225"/>
              <a:gd name="T121" fmla="*/ 11049 h 1800225"/>
              <a:gd name="T122" fmla="*/ 947801 w 1800225"/>
              <a:gd name="T123" fmla="*/ 1142 h 180022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800225"/>
              <a:gd name="T187" fmla="*/ 0 h 1800225"/>
              <a:gd name="T188" fmla="*/ 1800225 w 1800225"/>
              <a:gd name="T189" fmla="*/ 1800225 h 180022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800225" h="1800225">
                <a:moveTo>
                  <a:pt x="899922" y="0"/>
                </a:moveTo>
                <a:lnTo>
                  <a:pt x="852170" y="1142"/>
                </a:lnTo>
                <a:lnTo>
                  <a:pt x="805053" y="4952"/>
                </a:lnTo>
                <a:lnTo>
                  <a:pt x="758571" y="11049"/>
                </a:lnTo>
                <a:lnTo>
                  <a:pt x="712978" y="19430"/>
                </a:lnTo>
                <a:lnTo>
                  <a:pt x="668147" y="30099"/>
                </a:lnTo>
                <a:lnTo>
                  <a:pt x="624205" y="43052"/>
                </a:lnTo>
                <a:lnTo>
                  <a:pt x="581279" y="58038"/>
                </a:lnTo>
                <a:lnTo>
                  <a:pt x="539242" y="75183"/>
                </a:lnTo>
                <a:lnTo>
                  <a:pt x="498475" y="94233"/>
                </a:lnTo>
                <a:lnTo>
                  <a:pt x="458724" y="115315"/>
                </a:lnTo>
                <a:lnTo>
                  <a:pt x="420243" y="138302"/>
                </a:lnTo>
                <a:lnTo>
                  <a:pt x="383032" y="163194"/>
                </a:lnTo>
                <a:lnTo>
                  <a:pt x="347091" y="189737"/>
                </a:lnTo>
                <a:lnTo>
                  <a:pt x="312547" y="218058"/>
                </a:lnTo>
                <a:lnTo>
                  <a:pt x="279526" y="248030"/>
                </a:lnTo>
                <a:lnTo>
                  <a:pt x="248031" y="279526"/>
                </a:lnTo>
                <a:lnTo>
                  <a:pt x="218059" y="312547"/>
                </a:lnTo>
                <a:lnTo>
                  <a:pt x="189737" y="347090"/>
                </a:lnTo>
                <a:lnTo>
                  <a:pt x="163195" y="382904"/>
                </a:lnTo>
                <a:lnTo>
                  <a:pt x="138430" y="420115"/>
                </a:lnTo>
                <a:lnTo>
                  <a:pt x="115443" y="458724"/>
                </a:lnTo>
                <a:lnTo>
                  <a:pt x="94361" y="498348"/>
                </a:lnTo>
                <a:lnTo>
                  <a:pt x="75184" y="539241"/>
                </a:lnTo>
                <a:lnTo>
                  <a:pt x="58038" y="581151"/>
                </a:lnTo>
                <a:lnTo>
                  <a:pt x="43053" y="624204"/>
                </a:lnTo>
                <a:lnTo>
                  <a:pt x="30099" y="668019"/>
                </a:lnTo>
                <a:lnTo>
                  <a:pt x="19431" y="712850"/>
                </a:lnTo>
                <a:lnTo>
                  <a:pt x="11049" y="758570"/>
                </a:lnTo>
                <a:lnTo>
                  <a:pt x="4953" y="805052"/>
                </a:lnTo>
                <a:lnTo>
                  <a:pt x="1270" y="852169"/>
                </a:lnTo>
                <a:lnTo>
                  <a:pt x="0" y="899921"/>
                </a:lnTo>
                <a:lnTo>
                  <a:pt x="1270" y="947800"/>
                </a:lnTo>
                <a:lnTo>
                  <a:pt x="4953" y="994917"/>
                </a:lnTo>
                <a:lnTo>
                  <a:pt x="11049" y="1041272"/>
                </a:lnTo>
                <a:lnTo>
                  <a:pt x="19431" y="1086992"/>
                </a:lnTo>
                <a:lnTo>
                  <a:pt x="30099" y="1131823"/>
                </a:lnTo>
                <a:lnTo>
                  <a:pt x="43053" y="1175765"/>
                </a:lnTo>
                <a:lnTo>
                  <a:pt x="58038" y="1218691"/>
                </a:lnTo>
                <a:lnTo>
                  <a:pt x="75184" y="1260602"/>
                </a:lnTo>
                <a:lnTo>
                  <a:pt x="94361" y="1301495"/>
                </a:lnTo>
                <a:lnTo>
                  <a:pt x="115443" y="1341246"/>
                </a:lnTo>
                <a:lnTo>
                  <a:pt x="138430" y="1379727"/>
                </a:lnTo>
                <a:lnTo>
                  <a:pt x="163195" y="1416938"/>
                </a:lnTo>
                <a:lnTo>
                  <a:pt x="189737" y="1452879"/>
                </a:lnTo>
                <a:lnTo>
                  <a:pt x="218059" y="1487296"/>
                </a:lnTo>
                <a:lnTo>
                  <a:pt x="248031" y="1520443"/>
                </a:lnTo>
                <a:lnTo>
                  <a:pt x="279526" y="1551939"/>
                </a:lnTo>
                <a:lnTo>
                  <a:pt x="312547" y="1581911"/>
                </a:lnTo>
                <a:lnTo>
                  <a:pt x="347091" y="1610105"/>
                </a:lnTo>
                <a:lnTo>
                  <a:pt x="383032" y="1636775"/>
                </a:lnTo>
                <a:lnTo>
                  <a:pt x="420243" y="1661540"/>
                </a:lnTo>
                <a:lnTo>
                  <a:pt x="458724" y="1684527"/>
                </a:lnTo>
                <a:lnTo>
                  <a:pt x="498475" y="1705609"/>
                </a:lnTo>
                <a:lnTo>
                  <a:pt x="539242" y="1724786"/>
                </a:lnTo>
                <a:lnTo>
                  <a:pt x="581279" y="1741931"/>
                </a:lnTo>
                <a:lnTo>
                  <a:pt x="624205" y="1756917"/>
                </a:lnTo>
                <a:lnTo>
                  <a:pt x="668147" y="1769744"/>
                </a:lnTo>
                <a:lnTo>
                  <a:pt x="712978" y="1780539"/>
                </a:lnTo>
                <a:lnTo>
                  <a:pt x="758571" y="1788921"/>
                </a:lnTo>
                <a:lnTo>
                  <a:pt x="805053" y="1795017"/>
                </a:lnTo>
                <a:lnTo>
                  <a:pt x="852170" y="1798700"/>
                </a:lnTo>
                <a:lnTo>
                  <a:pt x="899922" y="1799970"/>
                </a:lnTo>
                <a:lnTo>
                  <a:pt x="947801" y="1798700"/>
                </a:lnTo>
                <a:lnTo>
                  <a:pt x="994918" y="1795017"/>
                </a:lnTo>
                <a:lnTo>
                  <a:pt x="1041400" y="1788921"/>
                </a:lnTo>
                <a:lnTo>
                  <a:pt x="1086993" y="1780539"/>
                </a:lnTo>
                <a:lnTo>
                  <a:pt x="1131824" y="1769744"/>
                </a:lnTo>
                <a:lnTo>
                  <a:pt x="1175766" y="1756917"/>
                </a:lnTo>
                <a:lnTo>
                  <a:pt x="1218692" y="1741931"/>
                </a:lnTo>
                <a:lnTo>
                  <a:pt x="1260729" y="1724786"/>
                </a:lnTo>
                <a:lnTo>
                  <a:pt x="1301496" y="1705609"/>
                </a:lnTo>
                <a:lnTo>
                  <a:pt x="1341247" y="1684527"/>
                </a:lnTo>
                <a:lnTo>
                  <a:pt x="1379728" y="1661540"/>
                </a:lnTo>
                <a:lnTo>
                  <a:pt x="1416939" y="1636775"/>
                </a:lnTo>
                <a:lnTo>
                  <a:pt x="1452880" y="1610105"/>
                </a:lnTo>
                <a:lnTo>
                  <a:pt x="1487424" y="1581911"/>
                </a:lnTo>
                <a:lnTo>
                  <a:pt x="1520444" y="1551939"/>
                </a:lnTo>
                <a:lnTo>
                  <a:pt x="1551939" y="1520443"/>
                </a:lnTo>
                <a:lnTo>
                  <a:pt x="1581912" y="1487296"/>
                </a:lnTo>
                <a:lnTo>
                  <a:pt x="1610233" y="1452879"/>
                </a:lnTo>
                <a:lnTo>
                  <a:pt x="1636776" y="1416938"/>
                </a:lnTo>
                <a:lnTo>
                  <a:pt x="1661541" y="1379727"/>
                </a:lnTo>
                <a:lnTo>
                  <a:pt x="1684528" y="1341246"/>
                </a:lnTo>
                <a:lnTo>
                  <a:pt x="1705610" y="1301495"/>
                </a:lnTo>
                <a:lnTo>
                  <a:pt x="1724787" y="1260602"/>
                </a:lnTo>
                <a:lnTo>
                  <a:pt x="1741932" y="1218691"/>
                </a:lnTo>
                <a:lnTo>
                  <a:pt x="1756918" y="1175765"/>
                </a:lnTo>
                <a:lnTo>
                  <a:pt x="1769872" y="1131823"/>
                </a:lnTo>
                <a:lnTo>
                  <a:pt x="1780539" y="1086992"/>
                </a:lnTo>
                <a:lnTo>
                  <a:pt x="1788922" y="1041272"/>
                </a:lnTo>
                <a:lnTo>
                  <a:pt x="1795018" y="994917"/>
                </a:lnTo>
                <a:lnTo>
                  <a:pt x="1798701" y="947800"/>
                </a:lnTo>
                <a:lnTo>
                  <a:pt x="1799971" y="899921"/>
                </a:lnTo>
                <a:lnTo>
                  <a:pt x="1798701" y="852169"/>
                </a:lnTo>
                <a:lnTo>
                  <a:pt x="1795018" y="805052"/>
                </a:lnTo>
                <a:lnTo>
                  <a:pt x="1788922" y="758570"/>
                </a:lnTo>
                <a:lnTo>
                  <a:pt x="1780539" y="712850"/>
                </a:lnTo>
                <a:lnTo>
                  <a:pt x="1769872" y="668019"/>
                </a:lnTo>
                <a:lnTo>
                  <a:pt x="1756918" y="624204"/>
                </a:lnTo>
                <a:lnTo>
                  <a:pt x="1741932" y="581151"/>
                </a:lnTo>
                <a:lnTo>
                  <a:pt x="1724787" y="539241"/>
                </a:lnTo>
                <a:lnTo>
                  <a:pt x="1705610" y="498348"/>
                </a:lnTo>
                <a:lnTo>
                  <a:pt x="1684528" y="458724"/>
                </a:lnTo>
                <a:lnTo>
                  <a:pt x="1661541" y="420115"/>
                </a:lnTo>
                <a:lnTo>
                  <a:pt x="1636776" y="382904"/>
                </a:lnTo>
                <a:lnTo>
                  <a:pt x="1610233" y="347090"/>
                </a:lnTo>
                <a:lnTo>
                  <a:pt x="1581912" y="312547"/>
                </a:lnTo>
                <a:lnTo>
                  <a:pt x="1551939" y="279526"/>
                </a:lnTo>
                <a:lnTo>
                  <a:pt x="1520444" y="248030"/>
                </a:lnTo>
                <a:lnTo>
                  <a:pt x="1487424" y="218058"/>
                </a:lnTo>
                <a:lnTo>
                  <a:pt x="1452880" y="189737"/>
                </a:lnTo>
                <a:lnTo>
                  <a:pt x="1416939" y="163194"/>
                </a:lnTo>
                <a:lnTo>
                  <a:pt x="1379728" y="138302"/>
                </a:lnTo>
                <a:lnTo>
                  <a:pt x="1341247" y="115315"/>
                </a:lnTo>
                <a:lnTo>
                  <a:pt x="1301496" y="94233"/>
                </a:lnTo>
                <a:lnTo>
                  <a:pt x="1260729" y="75183"/>
                </a:lnTo>
                <a:lnTo>
                  <a:pt x="1218692" y="58038"/>
                </a:lnTo>
                <a:lnTo>
                  <a:pt x="1175766" y="43052"/>
                </a:lnTo>
                <a:lnTo>
                  <a:pt x="1131824" y="30099"/>
                </a:lnTo>
                <a:lnTo>
                  <a:pt x="1086993" y="19430"/>
                </a:lnTo>
                <a:lnTo>
                  <a:pt x="1041400" y="11049"/>
                </a:lnTo>
                <a:lnTo>
                  <a:pt x="994918" y="4952"/>
                </a:lnTo>
                <a:lnTo>
                  <a:pt x="947801" y="1142"/>
                </a:lnTo>
                <a:lnTo>
                  <a:pt x="899922" y="0"/>
                </a:lnTo>
                <a:close/>
              </a:path>
            </a:pathLst>
          </a:custGeom>
          <a:solidFill>
            <a:srgbClr val="FFFFFF"/>
          </a:solidFill>
          <a:ln w="9525">
            <a:noFill/>
            <a:round/>
            <a:headEnd/>
            <a:tailEnd/>
          </a:ln>
        </p:spPr>
        <p:txBody>
          <a:bodyPr lIns="0" tIns="0" rIns="0" bIns="0"/>
          <a:lstStyle/>
          <a:p>
            <a:endParaRPr lang="ru-RU"/>
          </a:p>
        </p:txBody>
      </p:sp>
      <p:sp>
        <p:nvSpPr>
          <p:cNvPr id="20482" name="object 6"/>
          <p:cNvSpPr>
            <a:spLocks noGrp="1"/>
          </p:cNvSpPr>
          <p:nvPr>
            <p:ph type="body" idx="1"/>
          </p:nvPr>
        </p:nvSpPr>
        <p:spPr>
          <a:xfrm>
            <a:off x="244475" y="1574800"/>
            <a:ext cx="10201275" cy="2587625"/>
          </a:xfrm>
        </p:spPr>
        <p:txBody>
          <a:bodyPr tIns="860120"/>
          <a:lstStyle/>
          <a:p>
            <a:pPr marL="785813" algn="ctr" eaLnBrk="1" hangingPunct="1">
              <a:spcBef>
                <a:spcPts val="100"/>
              </a:spcBef>
            </a:pPr>
            <a:r>
              <a:rPr lang="ru-RU" smtClean="0">
                <a:latin typeface="Arial" charset="0"/>
                <a:cs typeface="Arial" charset="0"/>
              </a:rPr>
              <a:t>ОБЗОР ЭЛЕКТРОННЫХ ФОРМ ЗАКУПОК ПО  ЗАКОНУ № 44-ФЗ</a:t>
            </a:r>
          </a:p>
          <a:p>
            <a:pPr marL="785813" algn="ctr" eaLnBrk="1" hangingPunct="1">
              <a:spcBef>
                <a:spcPts val="25"/>
              </a:spcBef>
            </a:pPr>
            <a:r>
              <a:rPr lang="ru-RU" sz="3200" smtClean="0">
                <a:latin typeface="Arial" charset="0"/>
                <a:cs typeface="Arial" charset="0"/>
              </a:rPr>
              <a:t>(с учётом изменений, вступающих в силу 1 июля 2018 г.)</a:t>
            </a:r>
          </a:p>
        </p:txBody>
      </p:sp>
      <p:sp>
        <p:nvSpPr>
          <p:cNvPr id="20483" name="object 8"/>
          <p:cNvSpPr>
            <a:spLocks/>
          </p:cNvSpPr>
          <p:nvPr/>
        </p:nvSpPr>
        <p:spPr bwMode="auto">
          <a:xfrm>
            <a:off x="2232025" y="5129213"/>
            <a:ext cx="6227763" cy="0"/>
          </a:xfrm>
          <a:custGeom>
            <a:avLst/>
            <a:gdLst>
              <a:gd name="T0" fmla="*/ 0 w 6228080"/>
              <a:gd name="T1" fmla="*/ 6227953 w 6228080"/>
              <a:gd name="T2" fmla="*/ 0 60000 65536"/>
              <a:gd name="T3" fmla="*/ 0 60000 65536"/>
              <a:gd name="T4" fmla="*/ 0 w 6228080"/>
              <a:gd name="T5" fmla="*/ 6228080 w 6228080"/>
            </a:gdLst>
            <a:ahLst/>
            <a:cxnLst>
              <a:cxn ang="T2">
                <a:pos x="T0" y="0"/>
              </a:cxn>
              <a:cxn ang="T3">
                <a:pos x="T1" y="0"/>
              </a:cxn>
            </a:cxnLst>
            <a:rect l="T4" t="0" r="T5" b="0"/>
            <a:pathLst>
              <a:path w="6228080">
                <a:moveTo>
                  <a:pt x="0" y="0"/>
                </a:moveTo>
                <a:lnTo>
                  <a:pt x="6227953" y="0"/>
                </a:lnTo>
              </a:path>
            </a:pathLst>
          </a:custGeom>
          <a:noFill/>
          <a:ln w="36004">
            <a:solidFill>
              <a:srgbClr val="006284"/>
            </a:solidFill>
            <a:round/>
            <a:headEnd/>
            <a:tailEnd/>
          </a:ln>
        </p:spPr>
        <p:txBody>
          <a:bodyPr lIns="0" tIns="0" rIns="0" bIns="0"/>
          <a:lstStyle/>
          <a:p>
            <a:endParaRPr lang="ru-RU"/>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5" name="object 2"/>
          <p:cNvSpPr>
            <a:spLocks/>
          </p:cNvSpPr>
          <p:nvPr/>
        </p:nvSpPr>
        <p:spPr bwMode="auto">
          <a:xfrm>
            <a:off x="479425" y="6992938"/>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0795">
            <a:solidFill>
              <a:srgbClr val="E6E7E8"/>
            </a:solidFill>
            <a:round/>
            <a:headEnd/>
            <a:tailEnd/>
          </a:ln>
        </p:spPr>
        <p:txBody>
          <a:bodyPr lIns="0" tIns="0" rIns="0" bIns="0"/>
          <a:lstStyle/>
          <a:p>
            <a:endParaRPr lang="ru-RU"/>
          </a:p>
        </p:txBody>
      </p:sp>
      <p:sp>
        <p:nvSpPr>
          <p:cNvPr id="21506" name="object 3"/>
          <p:cNvSpPr>
            <a:spLocks/>
          </p:cNvSpPr>
          <p:nvPr/>
        </p:nvSpPr>
        <p:spPr bwMode="auto">
          <a:xfrm>
            <a:off x="479425" y="1495425"/>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7994">
            <a:solidFill>
              <a:srgbClr val="006284"/>
            </a:solidFill>
            <a:round/>
            <a:headEnd/>
            <a:tailEnd/>
          </a:ln>
        </p:spPr>
        <p:txBody>
          <a:bodyPr lIns="0" tIns="0" rIns="0" bIns="0"/>
          <a:lstStyle/>
          <a:p>
            <a:endParaRPr lang="ru-RU"/>
          </a:p>
        </p:txBody>
      </p:sp>
      <p:sp>
        <p:nvSpPr>
          <p:cNvPr id="5" name="object 5"/>
          <p:cNvSpPr txBox="1">
            <a:spLocks noGrp="1"/>
          </p:cNvSpPr>
          <p:nvPr>
            <p:ph type="title"/>
          </p:nvPr>
        </p:nvSpPr>
        <p:spPr>
          <a:xfrm>
            <a:off x="1841500" y="617538"/>
            <a:ext cx="7486650" cy="452437"/>
          </a:xfrm>
        </p:spPr>
        <p:txBody>
          <a:bodyPr tIns="12065" rtlCol="0"/>
          <a:lstStyle/>
          <a:p>
            <a:pPr marL="12700" eaLnBrk="1" fontAlgn="auto" hangingPunct="1">
              <a:spcBef>
                <a:spcPts val="95"/>
              </a:spcBef>
              <a:spcAft>
                <a:spcPts val="0"/>
              </a:spcAft>
              <a:defRPr/>
            </a:pPr>
            <a:r>
              <a:rPr sz="2800" spc="-10" dirty="0">
                <a:solidFill>
                  <a:srgbClr val="006284"/>
                </a:solidFill>
              </a:rPr>
              <a:t>ОПЕРАТОРЫ ЭЛЕКТРОННЫХ</a:t>
            </a:r>
            <a:r>
              <a:rPr sz="2800" spc="25" dirty="0">
                <a:solidFill>
                  <a:srgbClr val="006284"/>
                </a:solidFill>
              </a:rPr>
              <a:t> </a:t>
            </a:r>
            <a:r>
              <a:rPr sz="2800" spc="-10" dirty="0">
                <a:solidFill>
                  <a:srgbClr val="006284"/>
                </a:solidFill>
              </a:rPr>
              <a:t>ПЛОЩАДОК</a:t>
            </a:r>
            <a:endParaRPr sz="2800"/>
          </a:p>
        </p:txBody>
      </p:sp>
      <p:sp>
        <p:nvSpPr>
          <p:cNvPr id="21508" name="object 7"/>
          <p:cNvSpPr>
            <a:spLocks noGrp="1"/>
          </p:cNvSpPr>
          <p:nvPr>
            <p:ph type="sldNum" sz="quarter" idx="12"/>
          </p:nvPr>
        </p:nvSpPr>
        <p:spPr bwMode="auto">
          <a:noFill/>
          <a:ln>
            <a:miter lim="800000"/>
            <a:headEnd/>
            <a:tailEnd/>
          </a:ln>
        </p:spPr>
        <p:txBody>
          <a:bodyPr/>
          <a:lstStyle/>
          <a:p>
            <a:pPr marL="25400"/>
            <a:fld id="{0E01EF88-A6E4-43BB-A5E8-3B27035E5A1F}" type="slidenum">
              <a:rPr lang="ru-RU" smtClean="0"/>
              <a:pPr marL="25400"/>
              <a:t>15</a:t>
            </a:fld>
            <a:endParaRPr lang="ru-RU" smtClean="0"/>
          </a:p>
        </p:txBody>
      </p:sp>
      <p:sp>
        <p:nvSpPr>
          <p:cNvPr id="21509" name="object 6"/>
          <p:cNvSpPr txBox="1">
            <a:spLocks noChangeArrowheads="1"/>
          </p:cNvSpPr>
          <p:nvPr/>
        </p:nvSpPr>
        <p:spPr bwMode="auto">
          <a:xfrm>
            <a:off x="547688" y="1817688"/>
            <a:ext cx="9675812" cy="4903787"/>
          </a:xfrm>
          <a:prstGeom prst="rect">
            <a:avLst/>
          </a:prstGeom>
          <a:noFill/>
          <a:ln w="9525">
            <a:noFill/>
            <a:miter lim="800000"/>
            <a:headEnd/>
            <a:tailEnd/>
          </a:ln>
        </p:spPr>
        <p:txBody>
          <a:bodyPr lIns="0" tIns="13335" rIns="0" bIns="0">
            <a:spAutoFit/>
          </a:bodyPr>
          <a:lstStyle/>
          <a:p>
            <a:pPr marL="469900" indent="-457200">
              <a:spcBef>
                <a:spcPts val="100"/>
              </a:spcBef>
              <a:buClr>
                <a:srgbClr val="006284"/>
              </a:buClr>
              <a:buFontTx/>
              <a:buAutoNum type="arabicPeriod"/>
              <a:tabLst>
                <a:tab pos="468313" algn="l"/>
                <a:tab pos="469900" algn="l"/>
              </a:tabLst>
            </a:pPr>
            <a:r>
              <a:rPr lang="ru-RU" sz="2000"/>
              <a:t>ГУП "Агентство по государственному заказу, информационной деятельности  и межрегиональным связям республики Татарстан«,</a:t>
            </a:r>
            <a:r>
              <a:rPr lang="ru-RU" sz="2000">
                <a:solidFill>
                  <a:srgbClr val="0000FF"/>
                </a:solidFill>
              </a:rPr>
              <a:t> </a:t>
            </a:r>
            <a:r>
              <a:rPr lang="ru-RU" sz="2000" u="sng">
                <a:solidFill>
                  <a:srgbClr val="0000FF"/>
                </a:solidFill>
                <a:hlinkClick r:id="rId2"/>
              </a:rPr>
              <a:t>http://etp.zakazrf.ru</a:t>
            </a:r>
            <a:endParaRPr lang="ru-RU" sz="2000"/>
          </a:p>
          <a:p>
            <a:pPr marL="469900" indent="-457200">
              <a:buClr>
                <a:srgbClr val="006284"/>
              </a:buClr>
              <a:buFontTx/>
              <a:buAutoNum type="arabicPeriod"/>
              <a:tabLst>
                <a:tab pos="468313" algn="l"/>
                <a:tab pos="469900" algn="l"/>
              </a:tabLst>
            </a:pPr>
            <a:r>
              <a:rPr lang="ru-RU" sz="2000"/>
              <a:t>ОАО "Единая электронная торговая площадка«,</a:t>
            </a:r>
            <a:r>
              <a:rPr lang="ru-RU" sz="2000">
                <a:solidFill>
                  <a:srgbClr val="0000FF"/>
                </a:solidFill>
              </a:rPr>
              <a:t> </a:t>
            </a:r>
            <a:r>
              <a:rPr lang="ru-RU" sz="2000" u="sng">
                <a:solidFill>
                  <a:srgbClr val="0000FF"/>
                </a:solidFill>
                <a:hlinkClick r:id="rId2"/>
              </a:rPr>
              <a:t>http://etp.</a:t>
            </a:r>
            <a:r>
              <a:rPr lang="ru-RU" sz="2000" u="sng">
                <a:solidFill>
                  <a:srgbClr val="0000FF"/>
                </a:solidFill>
                <a:hlinkClick r:id="rId3"/>
              </a:rPr>
              <a:t>roseltorg.ru</a:t>
            </a:r>
            <a:endParaRPr lang="ru-RU" sz="2000"/>
          </a:p>
          <a:p>
            <a:pPr marL="469900" indent="-457200">
              <a:buClr>
                <a:srgbClr val="006284"/>
              </a:buClr>
              <a:buFontTx/>
              <a:buAutoNum type="arabicPeriod"/>
              <a:tabLst>
                <a:tab pos="468313" algn="l"/>
                <a:tab pos="469900" algn="l"/>
              </a:tabLst>
            </a:pPr>
            <a:r>
              <a:rPr lang="ru-RU" sz="2000"/>
              <a:t>ЗАО «Сбербанк - АСТ»,</a:t>
            </a:r>
            <a:r>
              <a:rPr lang="ru-RU" sz="2000">
                <a:solidFill>
                  <a:srgbClr val="0000FF"/>
                </a:solidFill>
              </a:rPr>
              <a:t> </a:t>
            </a:r>
            <a:r>
              <a:rPr lang="ru-RU" sz="2000" u="sng">
                <a:solidFill>
                  <a:srgbClr val="0000FF"/>
                </a:solidFill>
                <a:hlinkClick r:id="rId4"/>
              </a:rPr>
              <a:t>http://www.sberbank-ast.ru</a:t>
            </a:r>
            <a:endParaRPr lang="ru-RU" sz="2000"/>
          </a:p>
          <a:p>
            <a:pPr marL="469900" indent="-457200">
              <a:buClr>
                <a:srgbClr val="006284"/>
              </a:buClr>
              <a:buFontTx/>
              <a:buAutoNum type="arabicPeriod"/>
              <a:tabLst>
                <a:tab pos="468313" algn="l"/>
                <a:tab pos="469900" algn="l"/>
              </a:tabLst>
            </a:pPr>
            <a:r>
              <a:rPr lang="ru-RU" sz="2000"/>
              <a:t>АО	"Электронные	торговые	системы"	(ранее	ЗАО	"ММВБ	-</a:t>
            </a:r>
          </a:p>
          <a:p>
            <a:pPr marL="469900" indent="-457200">
              <a:tabLst>
                <a:tab pos="468313" algn="l"/>
                <a:tab pos="469900" algn="l"/>
              </a:tabLst>
            </a:pPr>
            <a:r>
              <a:rPr lang="ru-RU" sz="2000"/>
              <a:t>Информационные технологии«), </a:t>
            </a:r>
            <a:r>
              <a:rPr lang="ru-RU" sz="2000" u="sng">
                <a:solidFill>
                  <a:srgbClr val="0000FF"/>
                </a:solidFill>
                <a:hlinkClick r:id="rId5"/>
              </a:rPr>
              <a:t>www.etp-ets.ru</a:t>
            </a:r>
            <a:endParaRPr lang="ru-RU" sz="2000"/>
          </a:p>
          <a:p>
            <a:pPr marL="469900" indent="-457200">
              <a:buClr>
                <a:srgbClr val="006284"/>
              </a:buClr>
              <a:buFontTx/>
              <a:buAutoNum type="arabicPeriod" startAt="5"/>
              <a:tabLst>
                <a:tab pos="468313" algn="l"/>
                <a:tab pos="469900" algn="l"/>
              </a:tabLst>
            </a:pPr>
            <a:r>
              <a:rPr lang="ru-RU" sz="2000"/>
              <a:t>ООО "РТС-тендер«,</a:t>
            </a:r>
            <a:r>
              <a:rPr lang="ru-RU" sz="2000">
                <a:solidFill>
                  <a:srgbClr val="0000FF"/>
                </a:solidFill>
              </a:rPr>
              <a:t> </a:t>
            </a:r>
            <a:r>
              <a:rPr lang="ru-RU" sz="2000" u="sng">
                <a:solidFill>
                  <a:srgbClr val="0000FF"/>
                </a:solidFill>
                <a:hlinkClick r:id="rId6"/>
              </a:rPr>
              <a:t>www.rts-tender.ru</a:t>
            </a:r>
            <a:endParaRPr lang="ru-RU" sz="2000"/>
          </a:p>
          <a:p>
            <a:pPr marL="469900" indent="-457200">
              <a:buClr>
                <a:srgbClr val="006284"/>
              </a:buClr>
              <a:buFontTx/>
              <a:buAutoNum type="arabicPeriod" startAt="5"/>
              <a:tabLst>
                <a:tab pos="468313" algn="l"/>
                <a:tab pos="469900" algn="l"/>
              </a:tabLst>
            </a:pPr>
            <a:r>
              <a:rPr lang="ru-RU" sz="2000"/>
              <a:t>ОАО «Российский аукционный дом</a:t>
            </a:r>
            <a:r>
              <a:rPr lang="ru-RU" sz="2000">
                <a:solidFill>
                  <a:srgbClr val="FF0000"/>
                </a:solidFill>
              </a:rPr>
              <a:t>»</a:t>
            </a:r>
            <a:r>
              <a:rPr lang="ru-RU" sz="2000">
                <a:solidFill>
                  <a:srgbClr val="0000FF"/>
                </a:solidFill>
              </a:rPr>
              <a:t> </a:t>
            </a:r>
            <a:r>
              <a:rPr lang="ru-RU" sz="2000" u="sng">
                <a:solidFill>
                  <a:srgbClr val="0000FF"/>
                </a:solidFill>
                <a:hlinkClick r:id="rId7"/>
              </a:rPr>
              <a:t>http://lot-online.ru</a:t>
            </a:r>
            <a:endParaRPr lang="ru-RU" sz="2000"/>
          </a:p>
          <a:p>
            <a:pPr marL="469900" indent="-457200">
              <a:spcBef>
                <a:spcPts val="50"/>
              </a:spcBef>
              <a:tabLst>
                <a:tab pos="468313" algn="l"/>
                <a:tab pos="469900" algn="l"/>
              </a:tabLst>
            </a:pPr>
            <a:endParaRPr lang="ru-RU" sz="2000">
              <a:latin typeface="Times New Roman" pitchFamily="18" charset="0"/>
              <a:cs typeface="Times New Roman" pitchFamily="18" charset="0"/>
            </a:endParaRPr>
          </a:p>
          <a:p>
            <a:pPr marL="469900" indent="-457200">
              <a:tabLst>
                <a:tab pos="468313" algn="l"/>
                <a:tab pos="469900" algn="l"/>
              </a:tabLst>
            </a:pPr>
            <a:r>
              <a:rPr lang="ru-RU" sz="2000" b="1">
                <a:solidFill>
                  <a:srgbClr val="FF0000"/>
                </a:solidFill>
              </a:rPr>
              <a:t>С 1 июля 2018 г.:</a:t>
            </a:r>
            <a:endParaRPr lang="ru-RU" sz="2000"/>
          </a:p>
          <a:p>
            <a:pPr marL="469900" indent="-457200">
              <a:buClr>
                <a:srgbClr val="006284"/>
              </a:buClr>
              <a:buFont typeface="Wingdings" pitchFamily="2" charset="2"/>
              <a:buChar char=""/>
              <a:tabLst>
                <a:tab pos="468313" algn="l"/>
                <a:tab pos="469900" algn="l"/>
              </a:tabLst>
            </a:pPr>
            <a:r>
              <a:rPr lang="ru-RU" sz="2000" b="1">
                <a:solidFill>
                  <a:srgbClr val="FF0000"/>
                </a:solidFill>
              </a:rPr>
              <a:t>ч.3 ст.24.1 + п. 18 ст. 3 </a:t>
            </a:r>
            <a:r>
              <a:rPr lang="ru-RU" sz="2000"/>
              <a:t>Правительство РФ утверждает перечень операторов,  соответствующих требованиям</a:t>
            </a:r>
          </a:p>
          <a:p>
            <a:pPr marL="469900" indent="-457200">
              <a:buClr>
                <a:srgbClr val="006284"/>
              </a:buClr>
              <a:buFont typeface="Wingdings" pitchFamily="2" charset="2"/>
              <a:buChar char=""/>
              <a:tabLst>
                <a:tab pos="468313" algn="l"/>
                <a:tab pos="469900" algn="l"/>
              </a:tabLst>
            </a:pPr>
            <a:r>
              <a:rPr lang="ru-RU" sz="2000" b="1">
                <a:solidFill>
                  <a:srgbClr val="FF0000"/>
                </a:solidFill>
              </a:rPr>
              <a:t>ч. 4 ст. 24.1 + п. 10 ч. 2 ст. 1 + </a:t>
            </a:r>
            <a:r>
              <a:rPr lang="ru-RU" b="1">
                <a:solidFill>
                  <a:srgbClr val="006284"/>
                </a:solidFill>
              </a:rPr>
              <a:t>чч. 5 и 6 ст. 59 утр. силу </a:t>
            </a:r>
            <a:r>
              <a:rPr lang="ru-RU" sz="2000"/>
              <a:t>Допускается плата за</a:t>
            </a:r>
          </a:p>
          <a:p>
            <a:pPr marL="469900" indent="-457200">
              <a:tabLst>
                <a:tab pos="468313" algn="l"/>
                <a:tab pos="469900" algn="l"/>
              </a:tabLst>
            </a:pPr>
            <a:r>
              <a:rPr lang="ru-RU" sz="2000"/>
              <a:t>участие/проведение электронного аукциона</a:t>
            </a:r>
          </a:p>
          <a:p>
            <a:pPr marL="469900" indent="-457200">
              <a:buClr>
                <a:srgbClr val="006284"/>
              </a:buClr>
              <a:buFont typeface="Wingdings" pitchFamily="2" charset="2"/>
              <a:buChar char=""/>
              <a:tabLst>
                <a:tab pos="468313" algn="l"/>
                <a:tab pos="469900" algn="l"/>
              </a:tabLst>
            </a:pPr>
            <a:r>
              <a:rPr lang="ru-RU" sz="2000" b="1">
                <a:solidFill>
                  <a:srgbClr val="FF0000"/>
                </a:solidFill>
              </a:rPr>
              <a:t>ч. 2 ст. 24.2 </a:t>
            </a:r>
            <a:r>
              <a:rPr lang="ru-RU" sz="2000"/>
              <a:t>Нельзя взимать плату за регистрацию в ЕИС / аккредитацию на  ЭП</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29" name="object 2"/>
          <p:cNvSpPr>
            <a:spLocks/>
          </p:cNvSpPr>
          <p:nvPr/>
        </p:nvSpPr>
        <p:spPr bwMode="auto">
          <a:xfrm>
            <a:off x="479425" y="1495425"/>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7994">
            <a:solidFill>
              <a:srgbClr val="006284"/>
            </a:solidFill>
            <a:round/>
            <a:headEnd/>
            <a:tailEnd/>
          </a:ln>
        </p:spPr>
        <p:txBody>
          <a:bodyPr lIns="0" tIns="0" rIns="0" bIns="0"/>
          <a:lstStyle/>
          <a:p>
            <a:endParaRPr lang="ru-RU"/>
          </a:p>
        </p:txBody>
      </p:sp>
      <p:sp>
        <p:nvSpPr>
          <p:cNvPr id="22530" name="object 4"/>
          <p:cNvSpPr txBox="1">
            <a:spLocks noChangeArrowheads="1"/>
          </p:cNvSpPr>
          <p:nvPr/>
        </p:nvSpPr>
        <p:spPr bwMode="auto">
          <a:xfrm>
            <a:off x="244475" y="1522413"/>
            <a:ext cx="10002838" cy="5532437"/>
          </a:xfrm>
          <a:prstGeom prst="rect">
            <a:avLst/>
          </a:prstGeom>
          <a:noFill/>
          <a:ln w="9525">
            <a:noFill/>
            <a:miter lim="800000"/>
            <a:headEnd/>
            <a:tailEnd/>
          </a:ln>
        </p:spPr>
        <p:txBody>
          <a:bodyPr lIns="0" tIns="12700" rIns="0" bIns="0">
            <a:spAutoFit/>
          </a:bodyPr>
          <a:lstStyle/>
          <a:p>
            <a:pPr marL="12700">
              <a:spcBef>
                <a:spcPts val="100"/>
              </a:spcBef>
            </a:pPr>
            <a:r>
              <a:rPr lang="ru-RU" b="1"/>
              <a:t>Не является закупкой:</a:t>
            </a:r>
            <a:endParaRPr lang="ru-RU"/>
          </a:p>
          <a:p>
            <a:pPr marL="12700"/>
            <a:r>
              <a:rPr lang="ru-RU" b="1">
                <a:solidFill>
                  <a:srgbClr val="1F487C"/>
                </a:solidFill>
              </a:rPr>
              <a:t>п.10 ч.2	ст.1 Закона №44-ФЗ </a:t>
            </a:r>
            <a:r>
              <a:rPr lang="ru-RU"/>
              <a:t>– взиманием оператором электронной площадки,  оператором специализированной электронной площадки платы в соответствии с ч. 4 ст.24.1 Закона № 44-ФЗ.</a:t>
            </a:r>
          </a:p>
          <a:p>
            <a:pPr marL="12700" algn="just">
              <a:spcBef>
                <a:spcPts val="963"/>
              </a:spcBef>
            </a:pPr>
            <a:r>
              <a:rPr lang="ru-RU" b="1">
                <a:solidFill>
                  <a:srgbClr val="1F487C"/>
                </a:solidFill>
              </a:rPr>
              <a:t>ч. 4 ст. 24.1 Закона № 44-ФЗ </a:t>
            </a:r>
            <a:r>
              <a:rPr lang="ru-RU"/>
              <a:t>Допускается взимание платы за участие в электронной  процедуре, закрытой электронной процедуре с участника соответствующей процедуры, и  (или) лица, с которым заключается контракт, и (или) за проведение электронной процедуры,  закрытой электронной процедуры с заказчика, </a:t>
            </a:r>
            <a:r>
              <a:rPr lang="ru-RU">
                <a:solidFill>
                  <a:srgbClr val="FF0000"/>
                </a:solidFill>
              </a:rPr>
              <a:t>если Правительством Российской Федерации  установлено право </a:t>
            </a:r>
            <a:r>
              <a:rPr lang="ru-RU"/>
              <a:t>операторов электронных площадок, операторов специализированных  электронных площадок взимать такую плату, в том числе порядок ее взимания, а также  определены предельные размеры такой платы.</a:t>
            </a:r>
          </a:p>
          <a:p>
            <a:pPr marL="12700">
              <a:spcBef>
                <a:spcPts val="963"/>
              </a:spcBef>
            </a:pPr>
            <a:r>
              <a:rPr lang="ru-RU" b="1">
                <a:solidFill>
                  <a:srgbClr val="1F487C"/>
                </a:solidFill>
              </a:rPr>
              <a:t>Постановление Правительства РФ от 10.05.2018 № 564</a:t>
            </a:r>
            <a:r>
              <a:rPr lang="ru-RU" b="1" u="sng">
                <a:solidFill>
                  <a:srgbClr val="1F487C"/>
                </a:solidFill>
              </a:rPr>
              <a:t> </a:t>
            </a:r>
            <a:r>
              <a:rPr lang="ru-RU"/>
              <a:t>«О взимании платы операторами  при проведении электронных процедур…»</a:t>
            </a:r>
          </a:p>
          <a:p>
            <a:pPr marL="12700">
              <a:buFontTx/>
              <a:buChar char="-"/>
            </a:pPr>
            <a:r>
              <a:rPr lang="ru-RU"/>
              <a:t>Плата взимается с победителя, второй номер при уклонении не платит</a:t>
            </a:r>
          </a:p>
          <a:p>
            <a:pPr marL="12700">
              <a:buFontTx/>
              <a:buChar char="-"/>
            </a:pPr>
            <a:r>
              <a:rPr lang="ru-RU"/>
              <a:t>1% от НМЦК, но не более 5 тыс. рублей без НДС</a:t>
            </a:r>
          </a:p>
          <a:p>
            <a:pPr marL="12700">
              <a:buFontTx/>
              <a:buChar char="-"/>
            </a:pPr>
            <a:r>
              <a:rPr lang="ru-RU"/>
              <a:t>до 1% от НМЦК, но не более 2 тыс. рублей для СМП и СОНКО</a:t>
            </a:r>
          </a:p>
          <a:p>
            <a:pPr marL="12700">
              <a:buFontTx/>
              <a:buChar char="-"/>
            </a:pPr>
            <a:r>
              <a:rPr lang="ru-RU"/>
              <a:t>размер и дата начала взимания платы устанавливается оператором</a:t>
            </a:r>
          </a:p>
          <a:p>
            <a:pPr marL="12700">
              <a:buFontTx/>
              <a:buChar char="-"/>
            </a:pPr>
            <a:r>
              <a:rPr lang="ru-RU"/>
              <a:t>плата списывается со специального счета либо победителю направляется требование о </a:t>
            </a:r>
            <a:r>
              <a:rPr lang="ru-RU" u="sng"/>
              <a:t> перечислении такой платы на счет оператора	</a:t>
            </a:r>
            <a:endParaRPr lang="ru-RU"/>
          </a:p>
        </p:txBody>
      </p:sp>
      <p:sp>
        <p:nvSpPr>
          <p:cNvPr id="22531" name="object 6"/>
          <p:cNvSpPr>
            <a:spLocks noGrp="1"/>
          </p:cNvSpPr>
          <p:nvPr>
            <p:ph type="sldNum" sz="quarter" idx="12"/>
          </p:nvPr>
        </p:nvSpPr>
        <p:spPr bwMode="auto">
          <a:noFill/>
          <a:ln>
            <a:miter lim="800000"/>
            <a:headEnd/>
            <a:tailEnd/>
          </a:ln>
        </p:spPr>
        <p:txBody>
          <a:bodyPr/>
          <a:lstStyle/>
          <a:p>
            <a:pPr marL="25400"/>
            <a:fld id="{CCD5C282-4E62-42FB-8071-341FFE0D6D4C}" type="slidenum">
              <a:rPr lang="ru-RU" smtClean="0"/>
              <a:pPr marL="25400"/>
              <a:t>16</a:t>
            </a:fld>
            <a:endParaRPr lang="ru-RU" smtClean="0"/>
          </a:p>
        </p:txBody>
      </p:sp>
      <p:sp>
        <p:nvSpPr>
          <p:cNvPr id="22532" name="object 5"/>
          <p:cNvSpPr>
            <a:spLocks noGrp="1"/>
          </p:cNvSpPr>
          <p:nvPr>
            <p:ph type="title"/>
          </p:nvPr>
        </p:nvSpPr>
        <p:spPr>
          <a:xfrm>
            <a:off x="244475" y="34925"/>
            <a:ext cx="10125075" cy="1328738"/>
          </a:xfrm>
        </p:spPr>
        <p:txBody>
          <a:bodyPr tIns="310769"/>
          <a:lstStyle/>
          <a:p>
            <a:pPr marL="266700" eaLnBrk="1" hangingPunct="1">
              <a:spcBef>
                <a:spcPts val="100"/>
              </a:spcBef>
            </a:pPr>
            <a:r>
              <a:rPr lang="ru-RU" smtClean="0">
                <a:solidFill>
                  <a:srgbClr val="006284"/>
                </a:solidFill>
                <a:latin typeface="Arial" charset="0"/>
                <a:cs typeface="Arial" charset="0"/>
              </a:rPr>
              <a:t>Электронные закупки – </a:t>
            </a:r>
            <a:br>
              <a:rPr lang="ru-RU" smtClean="0">
                <a:solidFill>
                  <a:srgbClr val="006284"/>
                </a:solidFill>
                <a:latin typeface="Arial" charset="0"/>
                <a:cs typeface="Arial" charset="0"/>
              </a:rPr>
            </a:br>
            <a:r>
              <a:rPr lang="ru-RU" smtClean="0">
                <a:solidFill>
                  <a:srgbClr val="006284"/>
                </a:solidFill>
                <a:latin typeface="Arial" charset="0"/>
                <a:cs typeface="Arial" charset="0"/>
              </a:rPr>
              <a:t>плата за  электронные закупки</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3" name="object 2"/>
          <p:cNvSpPr>
            <a:spLocks/>
          </p:cNvSpPr>
          <p:nvPr/>
        </p:nvSpPr>
        <p:spPr bwMode="auto">
          <a:xfrm>
            <a:off x="479425" y="6992938"/>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0795">
            <a:solidFill>
              <a:srgbClr val="E6E7E8"/>
            </a:solidFill>
            <a:round/>
            <a:headEnd/>
            <a:tailEnd/>
          </a:ln>
        </p:spPr>
        <p:txBody>
          <a:bodyPr lIns="0" tIns="0" rIns="0" bIns="0"/>
          <a:lstStyle/>
          <a:p>
            <a:endParaRPr lang="ru-RU"/>
          </a:p>
        </p:txBody>
      </p:sp>
      <p:sp>
        <p:nvSpPr>
          <p:cNvPr id="23554" name="object 3"/>
          <p:cNvSpPr>
            <a:spLocks/>
          </p:cNvSpPr>
          <p:nvPr/>
        </p:nvSpPr>
        <p:spPr bwMode="auto">
          <a:xfrm>
            <a:off x="479425" y="1495425"/>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7994">
            <a:solidFill>
              <a:srgbClr val="006284"/>
            </a:solidFill>
            <a:round/>
            <a:headEnd/>
            <a:tailEnd/>
          </a:ln>
        </p:spPr>
        <p:txBody>
          <a:bodyPr lIns="0" tIns="0" rIns="0" bIns="0"/>
          <a:lstStyle/>
          <a:p>
            <a:endParaRPr lang="ru-RU"/>
          </a:p>
        </p:txBody>
      </p:sp>
      <p:sp>
        <p:nvSpPr>
          <p:cNvPr id="5" name="object 5"/>
          <p:cNvSpPr txBox="1">
            <a:spLocks noGrp="1"/>
          </p:cNvSpPr>
          <p:nvPr>
            <p:ph type="title"/>
          </p:nvPr>
        </p:nvSpPr>
        <p:spPr>
          <a:xfrm>
            <a:off x="1752600" y="576263"/>
            <a:ext cx="6702425" cy="530225"/>
          </a:xfrm>
        </p:spPr>
        <p:txBody>
          <a:bodyPr tIns="12700" rtlCol="0"/>
          <a:lstStyle/>
          <a:p>
            <a:pPr marL="12700" eaLnBrk="1" fontAlgn="auto" hangingPunct="1">
              <a:spcBef>
                <a:spcPts val="100"/>
              </a:spcBef>
              <a:spcAft>
                <a:spcPts val="0"/>
              </a:spcAft>
              <a:defRPr/>
            </a:pPr>
            <a:r>
              <a:rPr dirty="0">
                <a:solidFill>
                  <a:srgbClr val="006284"/>
                </a:solidFill>
              </a:rPr>
              <a:t>Электронный</a:t>
            </a:r>
            <a:r>
              <a:rPr spc="-75" dirty="0">
                <a:solidFill>
                  <a:srgbClr val="006284"/>
                </a:solidFill>
              </a:rPr>
              <a:t> </a:t>
            </a:r>
            <a:r>
              <a:rPr spc="-5" dirty="0">
                <a:solidFill>
                  <a:srgbClr val="006284"/>
                </a:solidFill>
              </a:rPr>
              <a:t>документооборот</a:t>
            </a:r>
          </a:p>
        </p:txBody>
      </p:sp>
      <p:sp>
        <p:nvSpPr>
          <p:cNvPr id="23556" name="object 7"/>
          <p:cNvSpPr>
            <a:spLocks noGrp="1"/>
          </p:cNvSpPr>
          <p:nvPr>
            <p:ph type="sldNum" sz="quarter" idx="12"/>
          </p:nvPr>
        </p:nvSpPr>
        <p:spPr bwMode="auto">
          <a:noFill/>
          <a:ln>
            <a:miter lim="800000"/>
            <a:headEnd/>
            <a:tailEnd/>
          </a:ln>
        </p:spPr>
        <p:txBody>
          <a:bodyPr/>
          <a:lstStyle/>
          <a:p>
            <a:pPr marL="25400"/>
            <a:fld id="{31EBD25A-BF56-47B5-B01E-28D749AA3A28}" type="slidenum">
              <a:rPr lang="ru-RU" smtClean="0"/>
              <a:pPr marL="25400"/>
              <a:t>17</a:t>
            </a:fld>
            <a:endParaRPr lang="ru-RU" smtClean="0"/>
          </a:p>
        </p:txBody>
      </p:sp>
      <p:sp>
        <p:nvSpPr>
          <p:cNvPr id="23557" name="object 6"/>
          <p:cNvSpPr txBox="1">
            <a:spLocks noChangeArrowheads="1"/>
          </p:cNvSpPr>
          <p:nvPr/>
        </p:nvSpPr>
        <p:spPr bwMode="auto">
          <a:xfrm>
            <a:off x="320675" y="1598613"/>
            <a:ext cx="9979025" cy="4999037"/>
          </a:xfrm>
          <a:prstGeom prst="rect">
            <a:avLst/>
          </a:prstGeom>
          <a:noFill/>
          <a:ln w="9525">
            <a:noFill/>
            <a:miter lim="800000"/>
            <a:headEnd/>
            <a:tailEnd/>
          </a:ln>
        </p:spPr>
        <p:txBody>
          <a:bodyPr lIns="0" tIns="12700" rIns="0" bIns="0">
            <a:spAutoFit/>
          </a:bodyPr>
          <a:lstStyle/>
          <a:p>
            <a:pPr marL="298450" indent="-285750" algn="just">
              <a:spcBef>
                <a:spcPts val="100"/>
              </a:spcBef>
              <a:buFont typeface="Wingdings" pitchFamily="2" charset="2"/>
              <a:buChar char=""/>
              <a:tabLst>
                <a:tab pos="298450" algn="l"/>
              </a:tabLst>
            </a:pPr>
            <a:r>
              <a:rPr lang="ru-RU" b="1">
                <a:solidFill>
                  <a:srgbClr val="1F487C"/>
                </a:solidFill>
              </a:rPr>
              <a:t>п. 3 ч. 1 ст. 4 Закона № 44-ФЗ </a:t>
            </a:r>
            <a:r>
              <a:rPr lang="ru-RU"/>
              <a:t>Применение усиленной квалифицированной электронной  подписи. ч. 5.1. ст.112 до 31.12.2018 участников контрактной системы, </a:t>
            </a:r>
            <a:r>
              <a:rPr lang="ru-RU" u="sng"/>
              <a:t>кроме участников  </a:t>
            </a:r>
            <a:r>
              <a:rPr lang="ru-RU"/>
              <a:t>закупки, </a:t>
            </a:r>
            <a:r>
              <a:rPr lang="ru-RU" u="sng"/>
              <a:t>обеспечивает Казначейство России</a:t>
            </a:r>
          </a:p>
          <a:p>
            <a:pPr marL="298450" indent="-285750">
              <a:spcBef>
                <a:spcPts val="38"/>
              </a:spcBef>
              <a:buClr>
                <a:srgbClr val="1F487C"/>
              </a:buClr>
              <a:buFont typeface="Wingdings" pitchFamily="2" charset="2"/>
              <a:buChar char=""/>
              <a:tabLst>
                <a:tab pos="298450" algn="l"/>
              </a:tabLst>
            </a:pPr>
            <a:endParaRPr lang="ru-RU">
              <a:latin typeface="Times New Roman" pitchFamily="18" charset="0"/>
              <a:cs typeface="Times New Roman" pitchFamily="18" charset="0"/>
            </a:endParaRPr>
          </a:p>
          <a:p>
            <a:pPr marL="298450" indent="-285750">
              <a:buFont typeface="Wingdings" pitchFamily="2" charset="2"/>
              <a:buChar char=""/>
              <a:tabLst>
                <a:tab pos="298450" algn="l"/>
              </a:tabLst>
            </a:pPr>
            <a:r>
              <a:rPr lang="ru-RU" b="1">
                <a:solidFill>
                  <a:srgbClr val="1F487C"/>
                </a:solidFill>
              </a:rPr>
              <a:t>п. 6.1 ч. 3 ст. 4 Закона № 44-ФЗ </a:t>
            </a:r>
            <a:r>
              <a:rPr lang="ru-RU">
                <a:solidFill>
                  <a:srgbClr val="FF0000"/>
                </a:solidFill>
              </a:rPr>
              <a:t>Единый реестр участников закупок</a:t>
            </a:r>
            <a:endParaRPr lang="ru-RU"/>
          </a:p>
          <a:p>
            <a:pPr marL="298450" indent="-285750">
              <a:tabLst>
                <a:tab pos="298450" algn="l"/>
              </a:tabLst>
            </a:pPr>
            <a:r>
              <a:rPr lang="ru-RU" b="1">
                <a:solidFill>
                  <a:srgbClr val="1F487C"/>
                </a:solidFill>
              </a:rPr>
              <a:t>Участник закупки – прошедший регистрацию в ЕИС и аккредитацию на ЭТП (ст. 24.2 с</a:t>
            </a:r>
            <a:endParaRPr lang="ru-RU"/>
          </a:p>
          <a:p>
            <a:pPr marL="298450" indent="-285750">
              <a:tabLst>
                <a:tab pos="298450" algn="l"/>
              </a:tabLst>
            </a:pPr>
            <a:r>
              <a:rPr lang="ru-RU" b="1">
                <a:solidFill>
                  <a:srgbClr val="1F487C"/>
                </a:solidFill>
              </a:rPr>
              <a:t>01.01.2019 ) ст. 112 Закона № 44-ФЗ</a:t>
            </a:r>
            <a:endParaRPr lang="ru-RU"/>
          </a:p>
          <a:p>
            <a:pPr marL="298450" indent="-285750" algn="just">
              <a:buFontTx/>
              <a:buChar char="-"/>
              <a:tabLst>
                <a:tab pos="298450" algn="l"/>
              </a:tabLst>
            </a:pPr>
            <a:r>
              <a:rPr lang="ru-RU" u="sng"/>
              <a:t>Единый реестр участников ведется в ЕИС с 01.01.2019 ведет Казначейство</a:t>
            </a:r>
            <a:r>
              <a:rPr lang="ru-RU"/>
              <a:t> России (ПП  РФ от 04.05.2018 № 548)</a:t>
            </a:r>
          </a:p>
          <a:p>
            <a:pPr marL="298450" indent="-285750" algn="just">
              <a:buFontTx/>
              <a:buChar char="-"/>
              <a:tabLst>
                <a:tab pos="298450" algn="l"/>
              </a:tabLst>
            </a:pPr>
            <a:r>
              <a:rPr lang="ru-RU"/>
              <a:t>С 1 января по 31 декабря 2019 года включительно аккредитованные ранее на  электронных площадках участники закупок для участия в электронных процедурах  обязаны пройти регистрацию в ЕИС</a:t>
            </a:r>
          </a:p>
          <a:p>
            <a:pPr marL="298450" indent="-285750" algn="just">
              <a:buFontTx/>
              <a:buChar char="-"/>
              <a:tabLst>
                <a:tab pos="298450" algn="l"/>
              </a:tabLst>
            </a:pPr>
            <a:r>
              <a:rPr lang="ru-RU"/>
              <a:t>С 1 июля 2018 года до 1 января 2019 года для участия в электронных закупках участник  закупки получает аккредитацию на электронной площадке в порядке, установленном ст.  61 Закона № 44-ФЗ</a:t>
            </a:r>
          </a:p>
          <a:p>
            <a:pPr marL="298450" indent="-285750" algn="just">
              <a:buFontTx/>
              <a:buChar char="-"/>
              <a:tabLst>
                <a:tab pos="298450" algn="l"/>
              </a:tabLst>
            </a:pPr>
            <a:r>
              <a:rPr lang="ru-RU"/>
              <a:t>По 30 июня 2019 года включительно обеспечение заявок может предоставляться  участником закупки только путем внесения денежных средств</a:t>
            </a:r>
          </a:p>
          <a:p>
            <a:pPr marL="298450" indent="-285750">
              <a:buFontTx/>
              <a:buChar char="-"/>
              <a:tabLst>
                <a:tab pos="298450" algn="l"/>
              </a:tabLst>
            </a:pPr>
            <a:r>
              <a:rPr lang="ru-RU"/>
              <a:t>с 01.01.2020 ст. 62 Закона № 44-ФЗ утрачивает силу</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7" name="object 2"/>
          <p:cNvSpPr>
            <a:spLocks/>
          </p:cNvSpPr>
          <p:nvPr/>
        </p:nvSpPr>
        <p:spPr bwMode="auto">
          <a:xfrm>
            <a:off x="479425" y="6992938"/>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0795">
            <a:solidFill>
              <a:srgbClr val="E6E7E8"/>
            </a:solidFill>
            <a:round/>
            <a:headEnd/>
            <a:tailEnd/>
          </a:ln>
        </p:spPr>
        <p:txBody>
          <a:bodyPr lIns="0" tIns="0" rIns="0" bIns="0"/>
          <a:lstStyle/>
          <a:p>
            <a:endParaRPr lang="ru-RU"/>
          </a:p>
        </p:txBody>
      </p:sp>
      <p:sp>
        <p:nvSpPr>
          <p:cNvPr id="24578" name="object 3"/>
          <p:cNvSpPr>
            <a:spLocks/>
          </p:cNvSpPr>
          <p:nvPr/>
        </p:nvSpPr>
        <p:spPr bwMode="auto">
          <a:xfrm>
            <a:off x="479425" y="1495425"/>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7994">
            <a:solidFill>
              <a:srgbClr val="006284"/>
            </a:solidFill>
            <a:round/>
            <a:headEnd/>
            <a:tailEnd/>
          </a:ln>
        </p:spPr>
        <p:txBody>
          <a:bodyPr lIns="0" tIns="0" rIns="0" bIns="0"/>
          <a:lstStyle/>
          <a:p>
            <a:endParaRPr lang="ru-RU"/>
          </a:p>
        </p:txBody>
      </p:sp>
      <p:sp>
        <p:nvSpPr>
          <p:cNvPr id="5" name="object 5"/>
          <p:cNvSpPr txBox="1">
            <a:spLocks noGrp="1"/>
          </p:cNvSpPr>
          <p:nvPr>
            <p:ph type="title"/>
          </p:nvPr>
        </p:nvSpPr>
        <p:spPr>
          <a:xfrm>
            <a:off x="2222500" y="584200"/>
            <a:ext cx="5865813" cy="528638"/>
          </a:xfrm>
        </p:spPr>
        <p:txBody>
          <a:bodyPr tIns="12700" rtlCol="0"/>
          <a:lstStyle/>
          <a:p>
            <a:pPr marL="12700" eaLnBrk="1" fontAlgn="auto" hangingPunct="1">
              <a:spcBef>
                <a:spcPts val="100"/>
              </a:spcBef>
              <a:spcAft>
                <a:spcPts val="0"/>
              </a:spcAft>
              <a:defRPr/>
            </a:pPr>
            <a:r>
              <a:rPr dirty="0">
                <a:solidFill>
                  <a:srgbClr val="006284"/>
                </a:solidFill>
              </a:rPr>
              <a:t>Банки и </a:t>
            </a:r>
            <a:r>
              <a:rPr spc="-5" dirty="0">
                <a:solidFill>
                  <a:srgbClr val="006284"/>
                </a:solidFill>
              </a:rPr>
              <a:t>специальные</a:t>
            </a:r>
            <a:r>
              <a:rPr spc="-135" dirty="0">
                <a:solidFill>
                  <a:srgbClr val="006284"/>
                </a:solidFill>
              </a:rPr>
              <a:t> </a:t>
            </a:r>
            <a:r>
              <a:rPr spc="-5" dirty="0">
                <a:solidFill>
                  <a:srgbClr val="006284"/>
                </a:solidFill>
              </a:rPr>
              <a:t>счета</a:t>
            </a:r>
          </a:p>
        </p:txBody>
      </p:sp>
      <p:sp>
        <p:nvSpPr>
          <p:cNvPr id="24580" name="object 7"/>
          <p:cNvSpPr>
            <a:spLocks noGrp="1"/>
          </p:cNvSpPr>
          <p:nvPr>
            <p:ph type="sldNum" sz="quarter" idx="12"/>
          </p:nvPr>
        </p:nvSpPr>
        <p:spPr bwMode="auto">
          <a:noFill/>
          <a:ln>
            <a:miter lim="800000"/>
            <a:headEnd/>
            <a:tailEnd/>
          </a:ln>
        </p:spPr>
        <p:txBody>
          <a:bodyPr/>
          <a:lstStyle/>
          <a:p>
            <a:pPr marL="25400"/>
            <a:fld id="{07E7A26D-6338-4FCD-A7DF-97C6B8E96556}" type="slidenum">
              <a:rPr lang="ru-RU" smtClean="0"/>
              <a:pPr marL="25400"/>
              <a:t>18</a:t>
            </a:fld>
            <a:endParaRPr lang="ru-RU" smtClean="0"/>
          </a:p>
        </p:txBody>
      </p:sp>
      <p:sp>
        <p:nvSpPr>
          <p:cNvPr id="24581" name="object 6"/>
          <p:cNvSpPr txBox="1">
            <a:spLocks noChangeArrowheads="1"/>
          </p:cNvSpPr>
          <p:nvPr/>
        </p:nvSpPr>
        <p:spPr bwMode="auto">
          <a:xfrm>
            <a:off x="320675" y="1674813"/>
            <a:ext cx="9969500" cy="4689475"/>
          </a:xfrm>
          <a:prstGeom prst="rect">
            <a:avLst/>
          </a:prstGeom>
          <a:noFill/>
          <a:ln w="9525">
            <a:noFill/>
            <a:miter lim="800000"/>
            <a:headEnd/>
            <a:tailEnd/>
          </a:ln>
        </p:spPr>
        <p:txBody>
          <a:bodyPr lIns="0" tIns="12700" rIns="0" bIns="0">
            <a:spAutoFit/>
          </a:bodyPr>
          <a:lstStyle/>
          <a:p>
            <a:pPr marL="298450" indent="-285750">
              <a:spcBef>
                <a:spcPts val="100"/>
              </a:spcBef>
              <a:buFont typeface="Wingdings" pitchFamily="2" charset="2"/>
              <a:buChar char=""/>
              <a:tabLst>
                <a:tab pos="298450" algn="l"/>
              </a:tabLst>
            </a:pPr>
            <a:r>
              <a:rPr lang="ru-RU" b="1">
                <a:solidFill>
                  <a:srgbClr val="1F487C"/>
                </a:solidFill>
              </a:rPr>
              <a:t>ПП РФ от 12.04.2018 № 440 </a:t>
            </a:r>
            <a:r>
              <a:rPr lang="ru-RU"/>
              <a:t>«Требования к банкам, которые вправе выдавать банковские</a:t>
            </a:r>
          </a:p>
          <a:p>
            <a:pPr marL="298450" indent="-285750">
              <a:tabLst>
                <a:tab pos="298450" algn="l"/>
              </a:tabLst>
            </a:pPr>
            <a:r>
              <a:rPr lang="ru-RU"/>
              <a:t>гарантии для обеспечения заявок и исполнения контракта» с 01.07.2018 г.</a:t>
            </a:r>
          </a:p>
          <a:p>
            <a:pPr marL="298450" indent="-285750">
              <a:tabLst>
                <a:tab pos="298450" algn="l"/>
              </a:tabLst>
            </a:pPr>
            <a:r>
              <a:rPr lang="ru-RU"/>
              <a:t>Перечень банков на сайте Минфин России  </a:t>
            </a:r>
            <a:r>
              <a:rPr lang="ru-RU" u="sng">
                <a:solidFill>
                  <a:srgbClr val="0000FF"/>
                </a:solidFill>
                <a:hlinkClick r:id="rId2"/>
              </a:rPr>
              <a:t>https://www.minfin.ru/ru/perfomance/tax_relations/policy/bankwarranty/#</a:t>
            </a:r>
            <a:endParaRPr lang="ru-RU"/>
          </a:p>
          <a:p>
            <a:pPr marL="298450" indent="-285750">
              <a:spcBef>
                <a:spcPts val="38"/>
              </a:spcBef>
              <a:tabLst>
                <a:tab pos="298450" algn="l"/>
              </a:tabLst>
            </a:pPr>
            <a:endParaRPr lang="ru-RU">
              <a:latin typeface="Times New Roman" pitchFamily="18" charset="0"/>
              <a:cs typeface="Times New Roman" pitchFamily="18" charset="0"/>
            </a:endParaRPr>
          </a:p>
          <a:p>
            <a:pPr marL="298450" indent="-285750">
              <a:buFont typeface="Wingdings" pitchFamily="2" charset="2"/>
              <a:buChar char=""/>
              <a:tabLst>
                <a:tab pos="298450" algn="l"/>
              </a:tabLst>
            </a:pPr>
            <a:r>
              <a:rPr lang="ru-RU" b="1"/>
              <a:t>Специальные счета:</a:t>
            </a:r>
            <a:endParaRPr lang="ru-RU"/>
          </a:p>
          <a:p>
            <a:pPr marL="298450" indent="-285750">
              <a:buFontTx/>
              <a:buChar char="-"/>
              <a:tabLst>
                <a:tab pos="298450" algn="l"/>
              </a:tabLst>
            </a:pPr>
            <a:r>
              <a:rPr lang="ru-RU"/>
              <a:t>обеспечения заявок, вносятся участниками закупок на специальные счета, открытые ими  в банках, перечень которых устанавливается Правительством Российской Федерации</a:t>
            </a:r>
          </a:p>
          <a:p>
            <a:pPr marL="298450" indent="-285750">
              <a:buFontTx/>
              <a:buChar char="-"/>
              <a:tabLst>
                <a:tab pos="298450" algn="l"/>
              </a:tabLst>
            </a:pPr>
            <a:r>
              <a:rPr lang="ru-RU"/>
              <a:t>требования к договору специального счета, к порядку использования имеющегося у  участника закупки банковского счета в качестве специального счета устанавливаются  Правительством Российской Федерации</a:t>
            </a:r>
          </a:p>
          <a:p>
            <a:pPr marL="298450" indent="-285750">
              <a:buFontTx/>
              <a:buChar char="-"/>
              <a:tabLst>
                <a:tab pos="298450" algn="l"/>
              </a:tabLst>
            </a:pPr>
            <a:r>
              <a:rPr lang="ru-RU"/>
              <a:t>каждый оператор электронной площадки заключает соглашения о взаимодействии с  каждым из банков, включенных в установленный Правительством Российской Федерации</a:t>
            </a:r>
          </a:p>
          <a:p>
            <a:pPr marL="298450" indent="-285750">
              <a:buFontTx/>
              <a:buChar char="-"/>
              <a:tabLst>
                <a:tab pos="298450" algn="l"/>
              </a:tabLst>
            </a:pPr>
            <a:r>
              <a:rPr lang="ru-RU"/>
              <a:t>Требования к условиям таких соглашений определяются Правительством Российской  Федерации</a:t>
            </a:r>
          </a:p>
          <a:p>
            <a:pPr marL="298450" indent="-285750">
              <a:buFontTx/>
              <a:buChar char="-"/>
              <a:tabLst>
                <a:tab pos="298450" algn="l"/>
              </a:tabLst>
            </a:pPr>
            <a:r>
              <a:rPr lang="ru-RU"/>
              <a:t>Банк вправе открывать специальные счета участникам закупок только после заключения</a:t>
            </a:r>
          </a:p>
          <a:p>
            <a:pPr marL="298450" indent="-285750">
              <a:tabLst>
                <a:tab pos="298450" algn="l"/>
              </a:tabLst>
            </a:pPr>
            <a:r>
              <a:rPr lang="ru-RU"/>
              <a:t>соглашений о взаимодействии с каждым из операторов электронной площадки.</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1" name="object 2"/>
          <p:cNvSpPr>
            <a:spLocks/>
          </p:cNvSpPr>
          <p:nvPr/>
        </p:nvSpPr>
        <p:spPr bwMode="auto">
          <a:xfrm>
            <a:off x="479425" y="6992938"/>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0795">
            <a:solidFill>
              <a:srgbClr val="E6E7E8"/>
            </a:solidFill>
            <a:round/>
            <a:headEnd/>
            <a:tailEnd/>
          </a:ln>
        </p:spPr>
        <p:txBody>
          <a:bodyPr lIns="0" tIns="0" rIns="0" bIns="0"/>
          <a:lstStyle/>
          <a:p>
            <a:endParaRPr lang="ru-RU"/>
          </a:p>
        </p:txBody>
      </p:sp>
      <p:sp>
        <p:nvSpPr>
          <p:cNvPr id="25602" name="object 3"/>
          <p:cNvSpPr>
            <a:spLocks/>
          </p:cNvSpPr>
          <p:nvPr/>
        </p:nvSpPr>
        <p:spPr bwMode="auto">
          <a:xfrm>
            <a:off x="479425" y="1495425"/>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7994">
            <a:solidFill>
              <a:srgbClr val="006284"/>
            </a:solidFill>
            <a:round/>
            <a:headEnd/>
            <a:tailEnd/>
          </a:ln>
        </p:spPr>
        <p:txBody>
          <a:bodyPr lIns="0" tIns="0" rIns="0" bIns="0"/>
          <a:lstStyle/>
          <a:p>
            <a:endParaRPr lang="ru-RU"/>
          </a:p>
        </p:txBody>
      </p:sp>
      <p:sp>
        <p:nvSpPr>
          <p:cNvPr id="5" name="object 5"/>
          <p:cNvSpPr txBox="1">
            <a:spLocks noGrp="1"/>
          </p:cNvSpPr>
          <p:nvPr>
            <p:ph type="title"/>
          </p:nvPr>
        </p:nvSpPr>
        <p:spPr>
          <a:xfrm>
            <a:off x="2832100" y="457200"/>
            <a:ext cx="4565650" cy="528638"/>
          </a:xfrm>
        </p:spPr>
        <p:txBody>
          <a:bodyPr tIns="12700" rtlCol="0"/>
          <a:lstStyle/>
          <a:p>
            <a:pPr marL="12700" eaLnBrk="1" fontAlgn="auto" hangingPunct="1">
              <a:spcBef>
                <a:spcPts val="100"/>
              </a:spcBef>
              <a:spcAft>
                <a:spcPts val="0"/>
              </a:spcAft>
              <a:defRPr/>
            </a:pPr>
            <a:r>
              <a:rPr spc="-5" dirty="0">
                <a:solidFill>
                  <a:srgbClr val="006284"/>
                </a:solidFill>
              </a:rPr>
              <a:t>Электронные</a:t>
            </a:r>
            <a:r>
              <a:rPr spc="-80" dirty="0">
                <a:solidFill>
                  <a:srgbClr val="006284"/>
                </a:solidFill>
              </a:rPr>
              <a:t> </a:t>
            </a:r>
            <a:r>
              <a:rPr spc="-5" dirty="0">
                <a:solidFill>
                  <a:srgbClr val="006284"/>
                </a:solidFill>
              </a:rPr>
              <a:t>закупки</a:t>
            </a:r>
          </a:p>
        </p:txBody>
      </p:sp>
      <p:sp>
        <p:nvSpPr>
          <p:cNvPr id="25604" name="object 7"/>
          <p:cNvSpPr>
            <a:spLocks noGrp="1"/>
          </p:cNvSpPr>
          <p:nvPr>
            <p:ph type="sldNum" sz="quarter" idx="12"/>
          </p:nvPr>
        </p:nvSpPr>
        <p:spPr bwMode="auto">
          <a:noFill/>
          <a:ln>
            <a:miter lim="800000"/>
            <a:headEnd/>
            <a:tailEnd/>
          </a:ln>
        </p:spPr>
        <p:txBody>
          <a:bodyPr/>
          <a:lstStyle/>
          <a:p>
            <a:pPr marL="25400"/>
            <a:fld id="{29D4710D-9059-4A96-A714-855EB7567B36}" type="slidenum">
              <a:rPr lang="ru-RU" smtClean="0"/>
              <a:pPr marL="25400"/>
              <a:t>19</a:t>
            </a:fld>
            <a:endParaRPr lang="ru-RU" smtClean="0"/>
          </a:p>
        </p:txBody>
      </p:sp>
      <p:sp>
        <p:nvSpPr>
          <p:cNvPr id="25605" name="object 6"/>
          <p:cNvSpPr txBox="1">
            <a:spLocks noChangeArrowheads="1"/>
          </p:cNvSpPr>
          <p:nvPr/>
        </p:nvSpPr>
        <p:spPr bwMode="auto">
          <a:xfrm>
            <a:off x="549275" y="1825625"/>
            <a:ext cx="9626600" cy="3430588"/>
          </a:xfrm>
          <a:prstGeom prst="rect">
            <a:avLst/>
          </a:prstGeom>
          <a:noFill/>
          <a:ln w="9525">
            <a:noFill/>
            <a:miter lim="800000"/>
            <a:headEnd/>
            <a:tailEnd/>
          </a:ln>
        </p:spPr>
        <p:txBody>
          <a:bodyPr lIns="0" tIns="13335" rIns="0" bIns="0">
            <a:spAutoFit/>
          </a:bodyPr>
          <a:lstStyle/>
          <a:p>
            <a:pPr marL="298450" indent="-285750">
              <a:spcBef>
                <a:spcPts val="100"/>
              </a:spcBef>
              <a:buFont typeface="Wingdings" pitchFamily="2" charset="2"/>
              <a:buChar char=""/>
              <a:tabLst>
                <a:tab pos="298450" algn="l"/>
              </a:tabLst>
            </a:pPr>
            <a:r>
              <a:rPr lang="ru-RU" sz="2000" b="1"/>
              <a:t>Все конкурентные способы закупки предусматривают возможность  проведения их в электронной форме, в т.ч. закрытые</a:t>
            </a:r>
            <a:endParaRPr lang="ru-RU" sz="2000"/>
          </a:p>
          <a:p>
            <a:pPr marL="298450" indent="-285750">
              <a:spcBef>
                <a:spcPts val="38"/>
              </a:spcBef>
              <a:buFont typeface="Wingdings" pitchFamily="2" charset="2"/>
              <a:buChar char=""/>
              <a:tabLst>
                <a:tab pos="298450" algn="l"/>
              </a:tabLst>
            </a:pPr>
            <a:endParaRPr lang="ru-RU" sz="2000">
              <a:latin typeface="Times New Roman" pitchFamily="18" charset="0"/>
              <a:cs typeface="Times New Roman" pitchFamily="18" charset="0"/>
            </a:endParaRPr>
          </a:p>
          <a:p>
            <a:pPr marL="298450" indent="-285750">
              <a:spcBef>
                <a:spcPts val="50"/>
              </a:spcBef>
              <a:tabLst>
                <a:tab pos="298450" algn="l"/>
              </a:tabLst>
            </a:pPr>
            <a:endParaRPr lang="ru-RU" sz="2000">
              <a:latin typeface="Times New Roman" pitchFamily="18" charset="0"/>
              <a:cs typeface="Times New Roman" pitchFamily="18" charset="0"/>
            </a:endParaRPr>
          </a:p>
          <a:p>
            <a:pPr marL="298450" indent="-285750">
              <a:buFont typeface="Wingdings" pitchFamily="2" charset="2"/>
              <a:buChar char=""/>
              <a:tabLst>
                <a:tab pos="298450" algn="l"/>
              </a:tabLst>
            </a:pPr>
            <a:r>
              <a:rPr lang="ru-RU" sz="2000"/>
              <a:t>ч. 43 ст. 112 </a:t>
            </a:r>
            <a:r>
              <a:rPr lang="ru-RU" sz="2000">
                <a:solidFill>
                  <a:srgbClr val="FF0000"/>
                </a:solidFill>
              </a:rPr>
              <a:t>с 01.07.2018 г. </a:t>
            </a:r>
            <a:r>
              <a:rPr lang="ru-RU" sz="2000"/>
              <a:t>– электронные закупки </a:t>
            </a:r>
            <a:r>
              <a:rPr lang="ru-RU" sz="2000">
                <a:solidFill>
                  <a:srgbClr val="FF0000"/>
                </a:solidFill>
              </a:rPr>
              <a:t>право </a:t>
            </a:r>
            <a:r>
              <a:rPr lang="ru-RU" sz="2000"/>
              <a:t>заказчика</a:t>
            </a:r>
          </a:p>
          <a:p>
            <a:pPr marL="298450" indent="-285750">
              <a:spcBef>
                <a:spcPts val="50"/>
              </a:spcBef>
              <a:buFont typeface="Wingdings" pitchFamily="2" charset="2"/>
              <a:buChar char=""/>
              <a:tabLst>
                <a:tab pos="298450" algn="l"/>
              </a:tabLst>
            </a:pPr>
            <a:endParaRPr lang="ru-RU" sz="2000">
              <a:latin typeface="Times New Roman" pitchFamily="18" charset="0"/>
              <a:cs typeface="Times New Roman" pitchFamily="18" charset="0"/>
            </a:endParaRPr>
          </a:p>
          <a:p>
            <a:pPr marL="298450" indent="-285750">
              <a:buFont typeface="Wingdings" pitchFamily="2" charset="2"/>
              <a:buChar char=""/>
              <a:tabLst>
                <a:tab pos="298450" algn="l"/>
              </a:tabLst>
            </a:pPr>
            <a:r>
              <a:rPr lang="ru-RU" sz="2000"/>
              <a:t>ч. 43 ст. 112 </a:t>
            </a:r>
            <a:r>
              <a:rPr lang="ru-RU" sz="2000">
                <a:solidFill>
                  <a:srgbClr val="FF0000"/>
                </a:solidFill>
              </a:rPr>
              <a:t>с 01.01.2019 г. </a:t>
            </a:r>
            <a:r>
              <a:rPr lang="ru-RU" sz="2000"/>
              <a:t>– электронные закупки </a:t>
            </a:r>
            <a:r>
              <a:rPr lang="ru-RU" sz="2000">
                <a:solidFill>
                  <a:srgbClr val="FF0000"/>
                </a:solidFill>
              </a:rPr>
              <a:t>обязанность </a:t>
            </a:r>
            <a:r>
              <a:rPr lang="ru-RU" sz="2000"/>
              <a:t>заказчика</a:t>
            </a:r>
          </a:p>
          <a:p>
            <a:pPr marL="298450" indent="-285750">
              <a:spcBef>
                <a:spcPts val="38"/>
              </a:spcBef>
              <a:buFont typeface="Wingdings" pitchFamily="2" charset="2"/>
              <a:buChar char=""/>
              <a:tabLst>
                <a:tab pos="298450" algn="l"/>
              </a:tabLst>
            </a:pPr>
            <a:endParaRPr lang="ru-RU" sz="2000">
              <a:latin typeface="Times New Roman" pitchFamily="18" charset="0"/>
              <a:cs typeface="Times New Roman" pitchFamily="18" charset="0"/>
            </a:endParaRPr>
          </a:p>
          <a:p>
            <a:pPr marL="298450" indent="-285750">
              <a:buFont typeface="Wingdings" pitchFamily="2" charset="2"/>
              <a:buChar char=""/>
              <a:tabLst>
                <a:tab pos="298450" algn="l"/>
              </a:tabLst>
            </a:pPr>
            <a:r>
              <a:rPr lang="ru-RU" sz="2000"/>
              <a:t>До отбора новых площадок работаем на ранее отобранных. </a:t>
            </a:r>
            <a:r>
              <a:rPr lang="ru-RU" sz="2000" b="1"/>
              <a:t>С 01.07.2018 по  01.01.2019 аккредитация участников закупок в рамках ст. 61 Закона № 44-  ФЗ.</a:t>
            </a:r>
            <a:endParaRPr lang="ru-RU"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object 5"/>
          <p:cNvSpPr txBox="1">
            <a:spLocks noGrp="1"/>
          </p:cNvSpPr>
          <p:nvPr>
            <p:ph type="title"/>
          </p:nvPr>
        </p:nvSpPr>
        <p:spPr>
          <a:xfrm>
            <a:off x="2332038" y="355600"/>
            <a:ext cx="6035675" cy="528638"/>
          </a:xfrm>
        </p:spPr>
        <p:txBody>
          <a:bodyPr tIns="12700" rtlCol="0"/>
          <a:lstStyle/>
          <a:p>
            <a:pPr marL="12700" eaLnBrk="1" fontAlgn="auto" hangingPunct="1">
              <a:spcBef>
                <a:spcPts val="100"/>
              </a:spcBef>
              <a:spcAft>
                <a:spcPts val="0"/>
              </a:spcAft>
              <a:defRPr/>
            </a:pPr>
            <a:r>
              <a:rPr dirty="0">
                <a:solidFill>
                  <a:srgbClr val="006284"/>
                </a:solidFill>
              </a:rPr>
              <a:t>ИЗМЕНЕНИЯ В </a:t>
            </a:r>
            <a:r>
              <a:rPr spc="-5" dirty="0">
                <a:solidFill>
                  <a:srgbClr val="006284"/>
                </a:solidFill>
              </a:rPr>
              <a:t>ЗАКОН</a:t>
            </a:r>
            <a:r>
              <a:rPr spc="-75" dirty="0">
                <a:solidFill>
                  <a:srgbClr val="006284"/>
                </a:solidFill>
              </a:rPr>
              <a:t> </a:t>
            </a:r>
            <a:r>
              <a:rPr spc="-5" dirty="0">
                <a:solidFill>
                  <a:srgbClr val="006284"/>
                </a:solidFill>
              </a:rPr>
              <a:t>44-ФЗ</a:t>
            </a:r>
          </a:p>
        </p:txBody>
      </p:sp>
      <p:graphicFrame>
        <p:nvGraphicFramePr>
          <p:cNvPr id="6" name="object 6"/>
          <p:cNvGraphicFramePr>
            <a:graphicFrameLocks noGrp="1"/>
          </p:cNvGraphicFramePr>
          <p:nvPr/>
        </p:nvGraphicFramePr>
        <p:xfrm>
          <a:off x="14288" y="1485900"/>
          <a:ext cx="10669587" cy="4762500"/>
        </p:xfrm>
        <a:graphic>
          <a:graphicData uri="http://schemas.openxmlformats.org/drawingml/2006/table">
            <a:tbl>
              <a:tblPr/>
              <a:tblGrid>
                <a:gridCol w="1516062"/>
                <a:gridCol w="1524000"/>
                <a:gridCol w="7629525"/>
              </a:tblGrid>
              <a:tr h="1238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6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w="19050" cap="flat" cmpd="sng" algn="ctr">
                      <a:solidFill>
                        <a:srgbClr val="006284"/>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600" b="0"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w="19050" cap="flat" cmpd="sng" algn="ctr">
                      <a:solidFill>
                        <a:srgbClr val="006284"/>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600" b="0"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w="19050" cap="flat" cmpd="sng" algn="ctr">
                      <a:solidFill>
                        <a:srgbClr val="006284"/>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750888">
                <a:tc>
                  <a:txBody>
                    <a:bodyPr/>
                    <a:lstStyle/>
                    <a:p>
                      <a:pPr marL="276225" marR="0" lvl="0" indent="200025" algn="ctr" defTabSz="914400" rtl="0" eaLnBrk="1" fontAlgn="base" latinLnBrk="0" hangingPunct="1">
                        <a:lnSpc>
                          <a:spcPct val="100000"/>
                        </a:lnSpc>
                        <a:spcBef>
                          <a:spcPts val="275"/>
                        </a:spcBef>
                        <a:spcAft>
                          <a:spcPct val="0"/>
                        </a:spcAft>
                        <a:buClrTx/>
                        <a:buSzTx/>
                        <a:buFontTx/>
                        <a:buNone/>
                        <a:tabLst/>
                      </a:pPr>
                      <a:r>
                        <a:rPr kumimoji="0" lang="ru-RU" sz="1400" b="1" i="0" u="none" strike="noStrike" cap="none" normalizeH="0" baseline="0" smtClean="0">
                          <a:ln>
                            <a:noFill/>
                          </a:ln>
                          <a:solidFill>
                            <a:srgbClr val="FFFFFF"/>
                          </a:solidFill>
                          <a:effectLst/>
                          <a:latin typeface="Arial" charset="0"/>
                          <a:cs typeface="Arial" charset="0"/>
                        </a:rPr>
                        <a:t>ЗАКОН,  ВНОСЯЩИЙ  ИЗМЕНЕНИЯ</a:t>
                      </a:r>
                      <a:endParaRPr kumimoji="0" lang="ru-RU" sz="1400" b="0" i="0" u="none" strike="noStrike" cap="none" normalizeH="0" baseline="0" smtClean="0">
                        <a:ln>
                          <a:noFill/>
                        </a:ln>
                        <a:solidFill>
                          <a:schemeClr val="tx1"/>
                        </a:solidFill>
                        <a:effectLst/>
                        <a:latin typeface="Arial" charset="0"/>
                        <a:cs typeface="Arial" charset="0"/>
                      </a:endParaRPr>
                    </a:p>
                  </a:txBody>
                  <a:tcPr marL="0" marR="0" marT="3429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lnTlToBr>
                      <a:noFill/>
                    </a:lnTlToBr>
                    <a:lnBlToTr>
                      <a:noFill/>
                    </a:lnBlToTr>
                    <a:solidFill>
                      <a:srgbClr val="4F81BC"/>
                    </a:solidFill>
                  </a:tcPr>
                </a:tc>
                <a:tc>
                  <a:txBody>
                    <a:bodyPr/>
                    <a:lstStyle/>
                    <a:p>
                      <a:pPr marL="187325" marR="0" lvl="0" indent="366713" algn="l" defTabSz="914400" rtl="0" eaLnBrk="1" fontAlgn="base" latinLnBrk="0" hangingPunct="1">
                        <a:lnSpc>
                          <a:spcPct val="100000"/>
                        </a:lnSpc>
                        <a:spcBef>
                          <a:spcPts val="275"/>
                        </a:spcBef>
                        <a:spcAft>
                          <a:spcPct val="0"/>
                        </a:spcAft>
                        <a:buClrTx/>
                        <a:buSzTx/>
                        <a:buFontTx/>
                        <a:buNone/>
                        <a:tabLst/>
                      </a:pPr>
                      <a:r>
                        <a:rPr kumimoji="0" lang="ru-RU" sz="1400" b="1" i="0" u="none" strike="noStrike" cap="none" normalizeH="0" baseline="0" smtClean="0">
                          <a:ln>
                            <a:noFill/>
                          </a:ln>
                          <a:solidFill>
                            <a:srgbClr val="FFFFFF"/>
                          </a:solidFill>
                          <a:effectLst/>
                          <a:latin typeface="Arial" charset="0"/>
                          <a:cs typeface="Arial" charset="0"/>
                        </a:rPr>
                        <a:t>ДАТА  ВСТУПЛЕНИЯ В</a:t>
                      </a:r>
                      <a:endParaRPr kumimoji="0" lang="ru-RU" sz="1400" b="0" i="0" u="none" strike="noStrike" cap="none" normalizeH="0" baseline="0" smtClean="0">
                        <a:ln>
                          <a:noFill/>
                        </a:ln>
                        <a:solidFill>
                          <a:schemeClr val="tx1"/>
                        </a:solidFill>
                        <a:effectLst/>
                        <a:latin typeface="Arial" charset="0"/>
                        <a:cs typeface="Arial" charset="0"/>
                      </a:endParaRPr>
                    </a:p>
                    <a:p>
                      <a:pPr marL="187325" marR="0" lvl="0" indent="366713"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smtClean="0">
                          <a:ln>
                            <a:noFill/>
                          </a:ln>
                          <a:solidFill>
                            <a:srgbClr val="FFFFFF"/>
                          </a:solidFill>
                          <a:effectLst/>
                          <a:latin typeface="Arial" charset="0"/>
                          <a:cs typeface="Arial" charset="0"/>
                        </a:rPr>
                        <a:t>СИЛУ</a:t>
                      </a:r>
                      <a:endParaRPr kumimoji="0" lang="ru-RU" sz="1400" b="0" i="0" u="none" strike="noStrike" cap="none" normalizeH="0" baseline="0" smtClean="0">
                        <a:ln>
                          <a:noFill/>
                        </a:ln>
                        <a:solidFill>
                          <a:schemeClr val="tx1"/>
                        </a:solidFill>
                        <a:effectLst/>
                        <a:latin typeface="Arial" charset="0"/>
                        <a:cs typeface="Arial" charset="0"/>
                      </a:endParaRPr>
                    </a:p>
                  </a:txBody>
                  <a:tcPr marL="0" marR="0" marT="3429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lnTlToBr>
                      <a:noFill/>
                    </a:lnTlToBr>
                    <a:lnBlToTr>
                      <a:noFill/>
                    </a:lnBlToTr>
                    <a:solidFill>
                      <a:srgbClr val="4F81BC"/>
                    </a:solidFill>
                  </a:tcPr>
                </a:tc>
                <a:tc>
                  <a:txBody>
                    <a:bodyPr/>
                    <a:lstStyle/>
                    <a:p>
                      <a:pPr marL="14288" marR="0" lvl="0" indent="0" algn="ctr" defTabSz="914400" rtl="0" eaLnBrk="1" fontAlgn="base" latinLnBrk="0" hangingPunct="1">
                        <a:lnSpc>
                          <a:spcPct val="100000"/>
                        </a:lnSpc>
                        <a:spcBef>
                          <a:spcPts val="263"/>
                        </a:spcBef>
                        <a:spcAft>
                          <a:spcPct val="0"/>
                        </a:spcAft>
                        <a:buClrTx/>
                        <a:buSzTx/>
                        <a:buFontTx/>
                        <a:buNone/>
                        <a:tabLst/>
                      </a:pPr>
                      <a:r>
                        <a:rPr kumimoji="0" lang="ru-RU" sz="1600" b="1" i="0" u="none" strike="noStrike" cap="none" normalizeH="0" baseline="0" smtClean="0">
                          <a:ln>
                            <a:noFill/>
                          </a:ln>
                          <a:solidFill>
                            <a:srgbClr val="FFFFFF"/>
                          </a:solidFill>
                          <a:effectLst/>
                          <a:latin typeface="Arial" charset="0"/>
                          <a:cs typeface="Arial" charset="0"/>
                        </a:rPr>
                        <a:t>СУТЬ ИЗМЕНЕНИЙ</a:t>
                      </a:r>
                      <a:endParaRPr kumimoji="0" lang="ru-RU" sz="1600" b="0" i="0" u="none" strike="noStrike" cap="none" normalizeH="0" baseline="0" smtClean="0">
                        <a:ln>
                          <a:noFill/>
                        </a:ln>
                        <a:solidFill>
                          <a:schemeClr val="tx1"/>
                        </a:solidFill>
                        <a:effectLst/>
                        <a:latin typeface="Arial" charset="0"/>
                        <a:cs typeface="Arial" charset="0"/>
                      </a:endParaRPr>
                    </a:p>
                  </a:txBody>
                  <a:tcPr marL="0" marR="0" marT="33020" marB="0" horzOverflow="overflow">
                    <a:lnL w="12700"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lnTlToBr>
                      <a:noFill/>
                    </a:lnTlToBr>
                    <a:lnBlToTr>
                      <a:noFill/>
                    </a:lnBlToTr>
                    <a:solidFill>
                      <a:srgbClr val="4F81BC"/>
                    </a:solidFill>
                  </a:tcPr>
                </a:tc>
              </a:tr>
              <a:tr h="731838">
                <a:tc>
                  <a:txBody>
                    <a:bodyPr/>
                    <a:lstStyle/>
                    <a:p>
                      <a:pPr marL="12700" marR="0" lvl="0" indent="0" algn="ctr" defTabSz="914400" rtl="0" eaLnBrk="1" fontAlgn="base" latinLnBrk="0" hangingPunct="1">
                        <a:lnSpc>
                          <a:spcPct val="100000"/>
                        </a:lnSpc>
                        <a:spcBef>
                          <a:spcPts val="275"/>
                        </a:spcBef>
                        <a:spcAft>
                          <a:spcPct val="0"/>
                        </a:spcAft>
                        <a:buClrTx/>
                        <a:buSzTx/>
                        <a:buFontTx/>
                        <a:buNone/>
                        <a:tabLst/>
                      </a:pPr>
                      <a:r>
                        <a:rPr kumimoji="0" lang="ru-RU" sz="1400" b="1" i="0" u="none" strike="noStrike" cap="none" normalizeH="0" baseline="0" smtClean="0">
                          <a:ln>
                            <a:noFill/>
                          </a:ln>
                          <a:solidFill>
                            <a:srgbClr val="C00000"/>
                          </a:solidFill>
                          <a:effectLst/>
                          <a:latin typeface="Arial" charset="0"/>
                          <a:cs typeface="Arial" charset="0"/>
                        </a:rPr>
                        <a:t>от 29.07.2017</a:t>
                      </a:r>
                      <a:endParaRPr kumimoji="0" lang="ru-RU" sz="1400" b="0" i="0" u="none" strike="noStrike" cap="none" normalizeH="0" baseline="0" smtClean="0">
                        <a:ln>
                          <a:noFill/>
                        </a:ln>
                        <a:solidFill>
                          <a:schemeClr val="tx1"/>
                        </a:solidFill>
                        <a:effectLst/>
                        <a:latin typeface="Arial" charset="0"/>
                        <a:cs typeface="Arial" charset="0"/>
                      </a:endParaRPr>
                    </a:p>
                    <a:p>
                      <a:pPr marL="1270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smtClean="0">
                          <a:ln>
                            <a:noFill/>
                          </a:ln>
                          <a:solidFill>
                            <a:srgbClr val="C00000"/>
                          </a:solidFill>
                          <a:effectLst/>
                          <a:latin typeface="Arial" charset="0"/>
                          <a:cs typeface="Arial" charset="0"/>
                        </a:rPr>
                        <a:t>№ 267-ФЗ</a:t>
                      </a:r>
                      <a:endParaRPr kumimoji="0" lang="ru-RU" sz="1400" b="0" i="0" u="none" strike="noStrike" cap="none" normalizeH="0" baseline="0" smtClean="0">
                        <a:ln>
                          <a:noFill/>
                        </a:ln>
                        <a:solidFill>
                          <a:schemeClr val="tx1"/>
                        </a:solidFill>
                        <a:effectLst/>
                        <a:latin typeface="Arial" charset="0"/>
                        <a:cs typeface="Arial" charset="0"/>
                      </a:endParaRPr>
                    </a:p>
                    <a:p>
                      <a:pPr marL="1270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smtClean="0">
                          <a:ln>
                            <a:noFill/>
                          </a:ln>
                          <a:solidFill>
                            <a:srgbClr val="C00000"/>
                          </a:solidFill>
                          <a:effectLst/>
                          <a:latin typeface="Arial" charset="0"/>
                          <a:cs typeface="Arial" charset="0"/>
                        </a:rPr>
                        <a:t>(ред.29.12.2017)</a:t>
                      </a:r>
                      <a:endParaRPr kumimoji="0" lang="ru-RU" sz="1400" b="0" i="0" u="none" strike="noStrike" cap="none" normalizeH="0" baseline="0" smtClean="0">
                        <a:ln>
                          <a:noFill/>
                        </a:ln>
                        <a:solidFill>
                          <a:schemeClr val="tx1"/>
                        </a:solidFill>
                        <a:effectLst/>
                        <a:latin typeface="Arial" charset="0"/>
                        <a:cs typeface="Arial" charset="0"/>
                      </a:endParaRPr>
                    </a:p>
                  </a:txBody>
                  <a:tcPr marL="0" marR="0" marT="3429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lnTlToBr>
                      <a:noFill/>
                    </a:lnTlToBr>
                    <a:lnBlToTr>
                      <a:noFill/>
                    </a:lnBlToTr>
                    <a:solidFill>
                      <a:srgbClr val="E9ECF4"/>
                    </a:solidFill>
                  </a:tcPr>
                </a:tc>
                <a:tc>
                  <a:txBody>
                    <a:bodyPr/>
                    <a:lstStyle/>
                    <a:p>
                      <a:pPr marL="9525" marR="0" lvl="0" indent="0" algn="ctr" defTabSz="914400" rtl="0" eaLnBrk="1" fontAlgn="base" latinLnBrk="0" hangingPunct="1">
                        <a:lnSpc>
                          <a:spcPct val="100000"/>
                        </a:lnSpc>
                        <a:spcBef>
                          <a:spcPts val="275"/>
                        </a:spcBef>
                        <a:spcAft>
                          <a:spcPct val="0"/>
                        </a:spcAft>
                        <a:buClrTx/>
                        <a:buSzTx/>
                        <a:buFontTx/>
                        <a:buNone/>
                        <a:tabLst/>
                      </a:pPr>
                      <a:r>
                        <a:rPr kumimoji="0" lang="ru-RU" sz="1400" b="1" i="0" u="none" strike="noStrike" cap="none" normalizeH="0" baseline="0" smtClean="0">
                          <a:ln>
                            <a:noFill/>
                          </a:ln>
                          <a:solidFill>
                            <a:srgbClr val="C00000"/>
                          </a:solidFill>
                          <a:effectLst/>
                          <a:latin typeface="Arial" charset="0"/>
                          <a:cs typeface="Arial" charset="0"/>
                        </a:rPr>
                        <a:t>01.06.2018</a:t>
                      </a:r>
                      <a:endParaRPr kumimoji="0" lang="ru-RU" sz="1400" b="0" i="0" u="none" strike="noStrike" cap="none" normalizeH="0" baseline="0" smtClean="0">
                        <a:ln>
                          <a:noFill/>
                        </a:ln>
                        <a:solidFill>
                          <a:schemeClr val="tx1"/>
                        </a:solidFill>
                        <a:effectLst/>
                        <a:latin typeface="Arial" charset="0"/>
                        <a:cs typeface="Arial" charset="0"/>
                      </a:endParaRPr>
                    </a:p>
                  </a:txBody>
                  <a:tcPr marL="0" marR="0" marT="3429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lnTlToBr>
                      <a:noFill/>
                    </a:lnTlToBr>
                    <a:lnBlToTr>
                      <a:noFill/>
                    </a:lnBlToTr>
                    <a:solidFill>
                      <a:srgbClr val="E9ECF4"/>
                    </a:solidFill>
                  </a:tcPr>
                </a:tc>
                <a:tc>
                  <a:txBody>
                    <a:bodyPr/>
                    <a:lstStyle/>
                    <a:p>
                      <a:pPr marL="2197100" marR="0" lvl="0" indent="-1209675" algn="l" defTabSz="914400" rtl="0" eaLnBrk="1" fontAlgn="base" latinLnBrk="0" hangingPunct="1">
                        <a:lnSpc>
                          <a:spcPct val="100000"/>
                        </a:lnSpc>
                        <a:spcBef>
                          <a:spcPts val="263"/>
                        </a:spcBef>
                        <a:spcAft>
                          <a:spcPct val="0"/>
                        </a:spcAft>
                        <a:buClrTx/>
                        <a:buSzTx/>
                        <a:buFontTx/>
                        <a:buNone/>
                        <a:tabLst/>
                      </a:pPr>
                      <a:r>
                        <a:rPr kumimoji="0" lang="ru-RU" sz="1600" b="1" i="0" u="none" strike="noStrike" cap="none" normalizeH="0" baseline="0" smtClean="0">
                          <a:ln>
                            <a:noFill/>
                          </a:ln>
                          <a:solidFill>
                            <a:srgbClr val="C00000"/>
                          </a:solidFill>
                          <a:effectLst/>
                          <a:latin typeface="Arial" charset="0"/>
                          <a:cs typeface="Arial" charset="0"/>
                        </a:rPr>
                        <a:t>Новые требования к банкам, выдающим банковские гарантии*  (ч. 1.1 и ч. 1.2 ст. 45 Закона № 44-ФЗ)</a:t>
                      </a:r>
                      <a:endParaRPr kumimoji="0" lang="ru-RU" sz="1600" b="0" i="0" u="none" strike="noStrike" cap="none" normalizeH="0" baseline="0" smtClean="0">
                        <a:ln>
                          <a:noFill/>
                        </a:ln>
                        <a:solidFill>
                          <a:schemeClr val="tx1"/>
                        </a:solidFill>
                        <a:effectLst/>
                        <a:latin typeface="Arial" charset="0"/>
                        <a:cs typeface="Arial" charset="0"/>
                      </a:endParaRPr>
                    </a:p>
                  </a:txBody>
                  <a:tcPr marL="0" marR="0" marT="33655" marB="0" horzOverflow="overflow">
                    <a:lnL w="12700"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lnTlToBr>
                      <a:noFill/>
                    </a:lnTlToBr>
                    <a:lnBlToTr>
                      <a:noFill/>
                    </a:lnBlToTr>
                    <a:solidFill>
                      <a:srgbClr val="E9ECF4"/>
                    </a:solidFill>
                  </a:tcPr>
                </a:tc>
              </a:tr>
              <a:tr h="577850">
                <a:tc>
                  <a:txBody>
                    <a:bodyPr/>
                    <a:lstStyle/>
                    <a:p>
                      <a:pPr marL="11113" marR="0" lvl="0" indent="0" algn="ctr" defTabSz="914400" rtl="0" eaLnBrk="1" fontAlgn="base" latinLnBrk="0" hangingPunct="1">
                        <a:lnSpc>
                          <a:spcPct val="100000"/>
                        </a:lnSpc>
                        <a:spcBef>
                          <a:spcPts val="275"/>
                        </a:spcBef>
                        <a:spcAft>
                          <a:spcPct val="0"/>
                        </a:spcAft>
                        <a:buClrTx/>
                        <a:buSzTx/>
                        <a:buFontTx/>
                        <a:buNone/>
                        <a:tabLst/>
                      </a:pPr>
                      <a:r>
                        <a:rPr kumimoji="0" lang="ru-RU" sz="1400" b="0" i="0" u="none" strike="noStrike" cap="none" normalizeH="0" baseline="0" smtClean="0">
                          <a:ln>
                            <a:noFill/>
                          </a:ln>
                          <a:solidFill>
                            <a:schemeClr val="tx1"/>
                          </a:solidFill>
                          <a:effectLst/>
                          <a:latin typeface="Trebuchet MS" pitchFamily="34" charset="0"/>
                          <a:cs typeface="Arial" charset="0"/>
                        </a:rPr>
                        <a:t>от 31.12.2017</a:t>
                      </a:r>
                    </a:p>
                    <a:p>
                      <a:pPr marL="11113"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rebuchet MS" pitchFamily="34" charset="0"/>
                          <a:cs typeface="Arial" charset="0"/>
                        </a:rPr>
                        <a:t>№ 503-ФЗ</a:t>
                      </a:r>
                    </a:p>
                  </a:txBody>
                  <a:tcPr marL="0" marR="0" marT="3429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7E8"/>
                    </a:solidFill>
                  </a:tcPr>
                </a:tc>
                <a:tc>
                  <a:txBody>
                    <a:bodyPr/>
                    <a:lstStyle/>
                    <a:p>
                      <a:pPr marL="11113" marR="0" lvl="0" indent="0" algn="ctr" defTabSz="914400" rtl="0" eaLnBrk="1" fontAlgn="base" latinLnBrk="0" hangingPunct="1">
                        <a:lnSpc>
                          <a:spcPct val="100000"/>
                        </a:lnSpc>
                        <a:spcBef>
                          <a:spcPts val="275"/>
                        </a:spcBef>
                        <a:spcAft>
                          <a:spcPct val="0"/>
                        </a:spcAft>
                        <a:buClrTx/>
                        <a:buSzTx/>
                        <a:buFontTx/>
                        <a:buNone/>
                        <a:tabLst/>
                      </a:pPr>
                      <a:r>
                        <a:rPr kumimoji="0" lang="ru-RU" sz="1400" b="0" i="0" u="none" strike="noStrike" cap="none" normalizeH="0" baseline="0" smtClean="0">
                          <a:ln>
                            <a:noFill/>
                          </a:ln>
                          <a:solidFill>
                            <a:schemeClr val="tx1"/>
                          </a:solidFill>
                          <a:effectLst/>
                          <a:latin typeface="Trebuchet MS" pitchFamily="34" charset="0"/>
                          <a:cs typeface="Arial" charset="0"/>
                        </a:rPr>
                        <a:t>31.12.2017</a:t>
                      </a:r>
                    </a:p>
                  </a:txBody>
                  <a:tcPr marL="0" marR="0" marT="3429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7E8"/>
                    </a:solidFill>
                  </a:tcPr>
                </a:tc>
                <a:tc>
                  <a:txBody>
                    <a:bodyPr/>
                    <a:lstStyle/>
                    <a:p>
                      <a:pPr marL="2395538" marR="0" lvl="0" indent="-1590675" algn="l" defTabSz="914400" rtl="0" eaLnBrk="1" fontAlgn="base" latinLnBrk="0" hangingPunct="1">
                        <a:lnSpc>
                          <a:spcPct val="100000"/>
                        </a:lnSpc>
                        <a:spcBef>
                          <a:spcPts val="263"/>
                        </a:spcBef>
                        <a:spcAft>
                          <a:spcPct val="0"/>
                        </a:spcAft>
                        <a:buClrTx/>
                        <a:buSzTx/>
                        <a:buFontTx/>
                        <a:buNone/>
                        <a:tabLst/>
                      </a:pPr>
                      <a:r>
                        <a:rPr kumimoji="0" lang="ru-RU" sz="1600" b="0" i="0" u="none" strike="noStrike" cap="none" normalizeH="0" baseline="0" smtClean="0">
                          <a:ln>
                            <a:noFill/>
                          </a:ln>
                          <a:solidFill>
                            <a:schemeClr val="tx1"/>
                          </a:solidFill>
                          <a:effectLst/>
                          <a:latin typeface="Trebuchet MS" pitchFamily="34" charset="0"/>
                          <a:cs typeface="Arial" charset="0"/>
                        </a:rPr>
                        <a:t>Пункт 8 ч. 1 ст. 93 Закона № 44-ФЗ дополнен услугами по обращению  с твердыми бытовыми отходами</a:t>
                      </a:r>
                    </a:p>
                  </a:txBody>
                  <a:tcPr marL="0" marR="0" marT="33655" marB="0" horzOverflow="overflow">
                    <a:lnL w="12700"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7E8"/>
                    </a:solidFill>
                  </a:tcPr>
                </a:tc>
              </a:tr>
              <a:tr h="944563">
                <a:tc>
                  <a:txBody>
                    <a:bodyPr/>
                    <a:lstStyle/>
                    <a:p>
                      <a:pPr marL="12700" marR="0" lvl="0" indent="0" algn="ctr" defTabSz="914400" rtl="0" eaLnBrk="1" fontAlgn="base" latinLnBrk="0" hangingPunct="1">
                        <a:lnSpc>
                          <a:spcPct val="100000"/>
                        </a:lnSpc>
                        <a:spcBef>
                          <a:spcPts val="275"/>
                        </a:spcBef>
                        <a:spcAft>
                          <a:spcPct val="0"/>
                        </a:spcAft>
                        <a:buClrTx/>
                        <a:buSzTx/>
                        <a:buFontTx/>
                        <a:buNone/>
                        <a:tabLst/>
                      </a:pPr>
                      <a:r>
                        <a:rPr kumimoji="0" lang="ru-RU" sz="1400" b="1" i="0" u="none" strike="noStrike" cap="none" normalizeH="0" baseline="0" smtClean="0">
                          <a:ln>
                            <a:noFill/>
                          </a:ln>
                          <a:solidFill>
                            <a:srgbClr val="C00000"/>
                          </a:solidFill>
                          <a:effectLst/>
                          <a:latin typeface="Arial" charset="0"/>
                          <a:cs typeface="Arial" charset="0"/>
                        </a:rPr>
                        <a:t>от 31.12.2017</a:t>
                      </a:r>
                      <a:endParaRPr kumimoji="0" lang="ru-RU" sz="1400" b="0" i="0" u="none" strike="noStrike" cap="none" normalizeH="0" baseline="0" smtClean="0">
                        <a:ln>
                          <a:noFill/>
                        </a:ln>
                        <a:solidFill>
                          <a:schemeClr val="tx1"/>
                        </a:solidFill>
                        <a:effectLst/>
                        <a:latin typeface="Arial" charset="0"/>
                        <a:cs typeface="Arial" charset="0"/>
                      </a:endParaRPr>
                    </a:p>
                    <a:p>
                      <a:pPr marL="1270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smtClean="0">
                          <a:ln>
                            <a:noFill/>
                          </a:ln>
                          <a:solidFill>
                            <a:srgbClr val="C00000"/>
                          </a:solidFill>
                          <a:effectLst/>
                          <a:latin typeface="Arial" charset="0"/>
                          <a:cs typeface="Arial" charset="0"/>
                        </a:rPr>
                        <a:t>№ 504-ФЗ</a:t>
                      </a:r>
                      <a:endParaRPr kumimoji="0" lang="ru-RU" sz="1400" b="0" i="0" u="none" strike="noStrike" cap="none" normalizeH="0" baseline="0" smtClean="0">
                        <a:ln>
                          <a:noFill/>
                        </a:ln>
                        <a:solidFill>
                          <a:schemeClr val="tx1"/>
                        </a:solidFill>
                        <a:effectLst/>
                        <a:latin typeface="Arial" charset="0"/>
                        <a:cs typeface="Arial" charset="0"/>
                      </a:endParaRPr>
                    </a:p>
                  </a:txBody>
                  <a:tcPr marL="0" marR="0" marT="34925"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CF4"/>
                    </a:solidFill>
                  </a:tcPr>
                </a:tc>
                <a:tc>
                  <a:txBody>
                    <a:bodyPr/>
                    <a:lstStyle/>
                    <a:p>
                      <a:pPr marL="231775" marR="0" lvl="0" indent="0" algn="l" defTabSz="914400" rtl="0" eaLnBrk="1" fontAlgn="base" latinLnBrk="0" hangingPunct="1">
                        <a:lnSpc>
                          <a:spcPct val="100000"/>
                        </a:lnSpc>
                        <a:spcBef>
                          <a:spcPts val="275"/>
                        </a:spcBef>
                        <a:spcAft>
                          <a:spcPct val="0"/>
                        </a:spcAft>
                        <a:buClrTx/>
                        <a:buSzTx/>
                        <a:buFontTx/>
                        <a:buNone/>
                        <a:tabLst/>
                      </a:pPr>
                      <a:r>
                        <a:rPr kumimoji="0" lang="ru-RU" sz="1400" b="1" i="0" u="none" strike="noStrike" cap="none" normalizeH="0" baseline="0" smtClean="0">
                          <a:ln>
                            <a:noFill/>
                          </a:ln>
                          <a:solidFill>
                            <a:srgbClr val="C00000"/>
                          </a:solidFill>
                          <a:effectLst/>
                          <a:latin typeface="Arial" charset="0"/>
                          <a:cs typeface="Arial" charset="0"/>
                        </a:rPr>
                        <a:t>01.07.2018, за</a:t>
                      </a:r>
                      <a:endParaRPr kumimoji="0" lang="ru-RU" sz="1400" b="0" i="0" u="none" strike="noStrike" cap="none" normalizeH="0" baseline="0" smtClean="0">
                        <a:ln>
                          <a:noFill/>
                        </a:ln>
                        <a:solidFill>
                          <a:schemeClr val="tx1"/>
                        </a:solidFill>
                        <a:effectLst/>
                        <a:latin typeface="Arial" charset="0"/>
                        <a:cs typeface="Arial" charset="0"/>
                      </a:endParaRPr>
                    </a:p>
                    <a:p>
                      <a:pPr marL="231775"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smtClean="0">
                          <a:ln>
                            <a:noFill/>
                          </a:ln>
                          <a:solidFill>
                            <a:srgbClr val="C00000"/>
                          </a:solidFill>
                          <a:effectLst/>
                          <a:latin typeface="Arial" charset="0"/>
                          <a:cs typeface="Arial" charset="0"/>
                        </a:rPr>
                        <a:t>исключением  отдельных  положений</a:t>
                      </a:r>
                      <a:endParaRPr kumimoji="0" lang="ru-RU" sz="1400" b="0" i="0" u="none" strike="noStrike" cap="none" normalizeH="0" baseline="0" smtClean="0">
                        <a:ln>
                          <a:noFill/>
                        </a:ln>
                        <a:solidFill>
                          <a:schemeClr val="tx1"/>
                        </a:solidFill>
                        <a:effectLst/>
                        <a:latin typeface="Arial" charset="0"/>
                        <a:cs typeface="Arial" charset="0"/>
                      </a:endParaRPr>
                    </a:p>
                  </a:txBody>
                  <a:tcPr marL="0" marR="0" marT="34925"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CF4"/>
                    </a:solidFill>
                  </a:tcPr>
                </a:tc>
                <a:tc>
                  <a:txBody>
                    <a:bodyPr/>
                    <a:lstStyle/>
                    <a:p>
                      <a:pPr marL="12700" marR="0" lvl="0" indent="0" algn="ctr" defTabSz="914400" rtl="0" eaLnBrk="1" fontAlgn="base" latinLnBrk="0" hangingPunct="1">
                        <a:lnSpc>
                          <a:spcPct val="100000"/>
                        </a:lnSpc>
                        <a:spcBef>
                          <a:spcPts val="263"/>
                        </a:spcBef>
                        <a:spcAft>
                          <a:spcPct val="0"/>
                        </a:spcAft>
                        <a:buClrTx/>
                        <a:buSzTx/>
                        <a:buFontTx/>
                        <a:buNone/>
                        <a:tabLst/>
                      </a:pPr>
                      <a:r>
                        <a:rPr kumimoji="0" lang="ru-RU" sz="1600" b="1" i="0" u="none" strike="noStrike" cap="none" normalizeH="0" baseline="0" smtClean="0">
                          <a:ln>
                            <a:noFill/>
                          </a:ln>
                          <a:solidFill>
                            <a:srgbClr val="C00000"/>
                          </a:solidFill>
                          <a:effectLst/>
                          <a:latin typeface="Arial" charset="0"/>
                          <a:cs typeface="Arial" charset="0"/>
                        </a:rPr>
                        <a:t>Основной перечень изменений (в т.ч. электронные способы закупок)</a:t>
                      </a:r>
                      <a:endParaRPr kumimoji="0" lang="ru-RU" sz="1600" b="0" i="0" u="none" strike="noStrike" cap="none" normalizeH="0" baseline="0" smtClean="0">
                        <a:ln>
                          <a:noFill/>
                        </a:ln>
                        <a:solidFill>
                          <a:schemeClr val="tx1"/>
                        </a:solidFill>
                        <a:effectLst/>
                        <a:latin typeface="Arial" charset="0"/>
                        <a:cs typeface="Arial" charset="0"/>
                      </a:endParaRPr>
                    </a:p>
                  </a:txBody>
                  <a:tcPr marL="0" marR="0" marT="33655" marB="0" horzOverflow="overflow">
                    <a:lnL w="12700"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CF4"/>
                    </a:solidFill>
                  </a:tcPr>
                </a:tc>
              </a:tr>
              <a:tr h="1308100">
                <a:tc>
                  <a:txBody>
                    <a:bodyPr/>
                    <a:lstStyle/>
                    <a:p>
                      <a:pPr marL="496888" marR="0" lvl="0" indent="-352425" algn="l" defTabSz="914400" rtl="0" eaLnBrk="1" fontAlgn="base" latinLnBrk="0" hangingPunct="1">
                        <a:lnSpc>
                          <a:spcPct val="100000"/>
                        </a:lnSpc>
                        <a:spcBef>
                          <a:spcPts val="275"/>
                        </a:spcBef>
                        <a:spcAft>
                          <a:spcPct val="0"/>
                        </a:spcAft>
                        <a:buClrTx/>
                        <a:buSzTx/>
                        <a:buFontTx/>
                        <a:buNone/>
                        <a:tabLst/>
                      </a:pPr>
                      <a:r>
                        <a:rPr kumimoji="0" lang="ru-RU" sz="1400" b="0" i="0" u="none" strike="noStrike" cap="none" normalizeH="0" baseline="0" smtClean="0">
                          <a:ln>
                            <a:noFill/>
                          </a:ln>
                          <a:solidFill>
                            <a:schemeClr val="tx1"/>
                          </a:solidFill>
                          <a:effectLst/>
                          <a:latin typeface="Trebuchet MS" pitchFamily="34" charset="0"/>
                          <a:cs typeface="Arial" charset="0"/>
                        </a:rPr>
                        <a:t>от 23.04.2018 №  108-ФЗ</a:t>
                      </a:r>
                    </a:p>
                  </a:txBody>
                  <a:tcPr marL="0" marR="0" marT="34925"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lnTlToBr>
                      <a:noFill/>
                    </a:lnTlToBr>
                    <a:lnBlToTr>
                      <a:noFill/>
                    </a:lnBlToTr>
                    <a:solidFill>
                      <a:srgbClr val="E9ECF4"/>
                    </a:solidFill>
                  </a:tcPr>
                </a:tc>
                <a:tc>
                  <a:txBody>
                    <a:bodyPr/>
                    <a:lstStyle/>
                    <a:p>
                      <a:pPr marL="361950" marR="0" lvl="0" indent="0" algn="l" defTabSz="914400" rtl="0" eaLnBrk="1" fontAlgn="base" latinLnBrk="0" hangingPunct="1">
                        <a:lnSpc>
                          <a:spcPct val="100000"/>
                        </a:lnSpc>
                        <a:spcBef>
                          <a:spcPts val="275"/>
                        </a:spcBef>
                        <a:spcAft>
                          <a:spcPct val="0"/>
                        </a:spcAft>
                        <a:buClrTx/>
                        <a:buSzTx/>
                        <a:buFontTx/>
                        <a:buNone/>
                        <a:tabLst/>
                      </a:pPr>
                      <a:r>
                        <a:rPr kumimoji="0" lang="ru-RU" sz="1400" b="0" i="0" u="none" strike="noStrike" cap="none" normalizeH="0" baseline="0" smtClean="0">
                          <a:ln>
                            <a:noFill/>
                          </a:ln>
                          <a:solidFill>
                            <a:schemeClr val="tx1"/>
                          </a:solidFill>
                          <a:effectLst/>
                          <a:latin typeface="Trebuchet MS" pitchFamily="34" charset="0"/>
                          <a:cs typeface="Arial" charset="0"/>
                        </a:rPr>
                        <a:t>04.05.2018</a:t>
                      </a:r>
                    </a:p>
                    <a:p>
                      <a:pPr marL="361950" marR="0" lvl="0" indent="0" algn="l" defTabSz="914400" rtl="0" eaLnBrk="1" fontAlgn="base" latinLnBrk="0" hangingPunct="1">
                        <a:lnSpc>
                          <a:spcPct val="100000"/>
                        </a:lnSpc>
                        <a:spcBef>
                          <a:spcPct val="0"/>
                        </a:spcBef>
                        <a:spcAft>
                          <a:spcPct val="0"/>
                        </a:spcAft>
                        <a:buClrTx/>
                        <a:buSzTx/>
                        <a:buFontTx/>
                        <a:buNone/>
                        <a:tabLst/>
                      </a:pP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p>
                      <a:pPr marL="361950" marR="0" lvl="0" indent="0" algn="l" defTabSz="914400" rtl="0" eaLnBrk="1" fontAlgn="base" latinLnBrk="0" hangingPunct="1">
                        <a:lnSpc>
                          <a:spcPct val="100000"/>
                        </a:lnSpc>
                        <a:spcBef>
                          <a:spcPct val="0"/>
                        </a:spcBef>
                        <a:spcAft>
                          <a:spcPct val="0"/>
                        </a:spcAft>
                        <a:buClrTx/>
                        <a:buSzTx/>
                        <a:buFontTx/>
                        <a:buNone/>
                        <a:tabLst/>
                      </a:pP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p>
                      <a:pPr marL="361950" marR="0" lvl="0" indent="0" algn="l" defTabSz="914400" rtl="0" eaLnBrk="1" fontAlgn="base" latinLnBrk="0" hangingPunct="1">
                        <a:lnSpc>
                          <a:spcPct val="100000"/>
                        </a:lnSpc>
                        <a:spcBef>
                          <a:spcPts val="38"/>
                        </a:spcBef>
                        <a:spcAft>
                          <a:spcPct val="0"/>
                        </a:spcAft>
                        <a:buClrTx/>
                        <a:buSzTx/>
                        <a:buFontTx/>
                        <a:buNone/>
                        <a:tabLst/>
                      </a:pPr>
                      <a:endParaRPr kumimoji="0" lang="ru-RU" sz="1700" b="0" i="0" u="none" strike="noStrike" cap="none" normalizeH="0" baseline="0" smtClean="0">
                        <a:ln>
                          <a:noFill/>
                        </a:ln>
                        <a:solidFill>
                          <a:schemeClr val="tx1"/>
                        </a:solidFill>
                        <a:effectLst/>
                        <a:latin typeface="Times New Roman" pitchFamily="18" charset="0"/>
                        <a:cs typeface="Times New Roman" pitchFamily="18" charset="0"/>
                      </a:endParaRPr>
                    </a:p>
                    <a:p>
                      <a:pPr marL="361950" marR="0" lvl="0" indent="0" algn="l" defTabSz="914400" rtl="0" eaLnBrk="1" fontAlgn="base" latinLnBrk="0" hangingPunct="1">
                        <a:lnSpc>
                          <a:spcPct val="100000"/>
                        </a:lnSpc>
                        <a:spcBef>
                          <a:spcPct val="0"/>
                        </a:spcBef>
                        <a:spcAft>
                          <a:spcPct val="0"/>
                        </a:spcAft>
                        <a:buClrTx/>
                        <a:buSzTx/>
                        <a:buFontTx/>
                        <a:buNone/>
                        <a:tabLst/>
                      </a:pPr>
                      <a:endParaRPr kumimoji="0" lang="ru-RU" sz="1300" b="0" i="0" u="none" strike="noStrike" cap="none" normalizeH="0" baseline="0" smtClean="0">
                        <a:ln>
                          <a:noFill/>
                        </a:ln>
                        <a:solidFill>
                          <a:schemeClr val="tx1"/>
                        </a:solidFill>
                        <a:effectLst/>
                        <a:latin typeface="Arial" charset="0"/>
                        <a:cs typeface="Arial" charset="0"/>
                      </a:endParaRPr>
                    </a:p>
                  </a:txBody>
                  <a:tcPr marL="0" marR="0" marT="34925"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lnTlToBr>
                      <a:noFill/>
                    </a:lnTlToBr>
                    <a:lnBlToTr>
                      <a:noFill/>
                    </a:lnBlToTr>
                    <a:solidFill>
                      <a:srgbClr val="E9ECF4"/>
                    </a:solidFill>
                  </a:tcPr>
                </a:tc>
                <a:tc>
                  <a:txBody>
                    <a:bodyPr/>
                    <a:lstStyle/>
                    <a:p>
                      <a:pPr marL="276225" marR="0" lvl="0" indent="0" algn="ctr" defTabSz="914400" rtl="0" eaLnBrk="1" fontAlgn="base" latinLnBrk="0" hangingPunct="1">
                        <a:lnSpc>
                          <a:spcPct val="100000"/>
                        </a:lnSpc>
                        <a:spcBef>
                          <a:spcPts val="275"/>
                        </a:spcBef>
                        <a:spcAft>
                          <a:spcPct val="0"/>
                        </a:spcAft>
                        <a:buClrTx/>
                        <a:buSzTx/>
                        <a:buFontTx/>
                        <a:buNone/>
                        <a:tabLst/>
                      </a:pPr>
                      <a:r>
                        <a:rPr kumimoji="0" lang="ru-RU" sz="1600" b="0" i="0" u="none" strike="noStrike" cap="none" normalizeH="0" baseline="0" dirty="0" smtClean="0">
                          <a:ln>
                            <a:noFill/>
                          </a:ln>
                          <a:solidFill>
                            <a:schemeClr val="tx1"/>
                          </a:solidFill>
                          <a:effectLst/>
                          <a:latin typeface="Trebuchet MS" pitchFamily="34" charset="0"/>
                          <a:cs typeface="Arial" charset="0"/>
                        </a:rPr>
                        <a:t>статья 112 Закона № 44-ФЗ дополнена ч. 42.1 - </a:t>
                      </a:r>
                      <a:r>
                        <a:rPr kumimoji="0" lang="ru-RU" sz="1600" b="1" i="0" u="none" strike="noStrike" cap="none" normalizeH="0" baseline="0" dirty="0" smtClean="0">
                          <a:ln>
                            <a:noFill/>
                          </a:ln>
                          <a:solidFill>
                            <a:schemeClr val="tx1"/>
                          </a:solidFill>
                          <a:effectLst/>
                          <a:latin typeface="Arial" charset="0"/>
                          <a:cs typeface="Arial" charset="0"/>
                        </a:rPr>
                        <a:t>обязанность заказчика списывать  начисленные поставщику (подрядчику, исполнителю), но ранее не списанные  суммы неустоек (штрафов, пеней) по неисполненным или </a:t>
                      </a:r>
                      <a:r>
                        <a:rPr kumimoji="0" lang="ru-RU" sz="1600" b="1" i="0" u="none" strike="noStrike" cap="none" normalizeH="0" baseline="0" dirty="0" err="1" smtClean="0">
                          <a:ln>
                            <a:noFill/>
                          </a:ln>
                          <a:solidFill>
                            <a:schemeClr val="tx1"/>
                          </a:solidFill>
                          <a:effectLst/>
                          <a:latin typeface="Arial" charset="0"/>
                          <a:cs typeface="Arial" charset="0"/>
                        </a:rPr>
                        <a:t>ненадлежаще</a:t>
                      </a:r>
                      <a:r>
                        <a:rPr kumimoji="0" lang="ru-RU" sz="1600" b="1" i="0" u="none" strike="noStrike" cap="none" normalizeH="0" baseline="0" dirty="0" smtClean="0">
                          <a:ln>
                            <a:noFill/>
                          </a:ln>
                          <a:solidFill>
                            <a:schemeClr val="tx1"/>
                          </a:solidFill>
                          <a:effectLst/>
                          <a:latin typeface="Arial" charset="0"/>
                          <a:cs typeface="Arial" charset="0"/>
                        </a:rPr>
                        <a:t> исполненным в 2015-2016 гг. обязательствам</a:t>
                      </a:r>
                      <a:r>
                        <a:rPr kumimoji="0" lang="ru-RU" sz="1600" b="0" i="0" u="none" strike="noStrike" cap="none" normalizeH="0" baseline="0" dirty="0" smtClean="0">
                          <a:ln>
                            <a:noFill/>
                          </a:ln>
                          <a:solidFill>
                            <a:schemeClr val="tx1"/>
                          </a:solidFill>
                          <a:effectLst/>
                          <a:latin typeface="Trebuchet MS" pitchFamily="34" charset="0"/>
                          <a:cs typeface="Arial" charset="0"/>
                        </a:rPr>
                        <a:t>, предусмотренным контрактами.</a:t>
                      </a:r>
                    </a:p>
                    <a:p>
                      <a:pPr marL="276225" marR="0" lvl="0" indent="0" algn="ct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rebuchet MS" pitchFamily="34" charset="0"/>
                          <a:cs typeface="Arial" charset="0"/>
                        </a:rPr>
                        <a:t>Случаи и порядок списания будут установлены Правительством РФ.</a:t>
                      </a:r>
                    </a:p>
                  </a:txBody>
                  <a:tcPr marL="0" marR="0" marT="34290" marB="0" horzOverflow="overflow">
                    <a:lnL w="12700"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lnTlToBr>
                      <a:noFill/>
                    </a:lnTlToBr>
                    <a:lnBlToTr>
                      <a:noFill/>
                    </a:lnBlToTr>
                    <a:solidFill>
                      <a:srgbClr val="E9ECF4"/>
                    </a:solidFill>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5" name="object 2"/>
          <p:cNvSpPr>
            <a:spLocks/>
          </p:cNvSpPr>
          <p:nvPr/>
        </p:nvSpPr>
        <p:spPr bwMode="auto">
          <a:xfrm>
            <a:off x="479425" y="6992938"/>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0795">
            <a:solidFill>
              <a:srgbClr val="E6E7E8"/>
            </a:solidFill>
            <a:round/>
            <a:headEnd/>
            <a:tailEnd/>
          </a:ln>
        </p:spPr>
        <p:txBody>
          <a:bodyPr lIns="0" tIns="0" rIns="0" bIns="0"/>
          <a:lstStyle/>
          <a:p>
            <a:endParaRPr lang="ru-RU"/>
          </a:p>
        </p:txBody>
      </p:sp>
      <p:sp>
        <p:nvSpPr>
          <p:cNvPr id="26626" name="object 3"/>
          <p:cNvSpPr>
            <a:spLocks/>
          </p:cNvSpPr>
          <p:nvPr/>
        </p:nvSpPr>
        <p:spPr bwMode="auto">
          <a:xfrm>
            <a:off x="479425" y="1495425"/>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7994">
            <a:solidFill>
              <a:srgbClr val="006284"/>
            </a:solidFill>
            <a:round/>
            <a:headEnd/>
            <a:tailEnd/>
          </a:ln>
        </p:spPr>
        <p:txBody>
          <a:bodyPr lIns="0" tIns="0" rIns="0" bIns="0"/>
          <a:lstStyle/>
          <a:p>
            <a:endParaRPr lang="ru-RU"/>
          </a:p>
        </p:txBody>
      </p:sp>
      <p:sp>
        <p:nvSpPr>
          <p:cNvPr id="26627" name="object 5"/>
          <p:cNvSpPr>
            <a:spLocks noGrp="1"/>
          </p:cNvSpPr>
          <p:nvPr>
            <p:ph type="title"/>
          </p:nvPr>
        </p:nvSpPr>
        <p:spPr>
          <a:xfrm>
            <a:off x="479425" y="34925"/>
            <a:ext cx="9890125" cy="1220788"/>
          </a:xfrm>
        </p:spPr>
        <p:txBody>
          <a:bodyPr tIns="234315"/>
          <a:lstStyle/>
          <a:p>
            <a:pPr marL="84138" eaLnBrk="1" hangingPunct="1">
              <a:spcBef>
                <a:spcPts val="100"/>
              </a:spcBef>
            </a:pPr>
            <a:r>
              <a:rPr lang="ru-RU" sz="3200" smtClean="0">
                <a:solidFill>
                  <a:srgbClr val="006284"/>
                </a:solidFill>
                <a:latin typeface="Arial" charset="0"/>
                <a:cs typeface="Arial" charset="0"/>
              </a:rPr>
              <a:t>ОСНОВАНИЯ ВОЗВРАТА ЭЛЕКТРОННОЙ  ЗАЯВКИ ОПЕРАТОРОМ</a:t>
            </a:r>
            <a:endParaRPr lang="ru-RU" sz="3200" smtClean="0">
              <a:latin typeface="Arial" charset="0"/>
              <a:cs typeface="Arial" charset="0"/>
            </a:endParaRPr>
          </a:p>
        </p:txBody>
      </p:sp>
      <p:sp>
        <p:nvSpPr>
          <p:cNvPr id="26628" name="object 7"/>
          <p:cNvSpPr>
            <a:spLocks noGrp="1"/>
          </p:cNvSpPr>
          <p:nvPr>
            <p:ph type="sldNum" sz="quarter" idx="12"/>
          </p:nvPr>
        </p:nvSpPr>
        <p:spPr bwMode="auto">
          <a:noFill/>
          <a:ln>
            <a:miter lim="800000"/>
            <a:headEnd/>
            <a:tailEnd/>
          </a:ln>
        </p:spPr>
        <p:txBody>
          <a:bodyPr/>
          <a:lstStyle/>
          <a:p>
            <a:pPr marL="25400"/>
            <a:fld id="{DB232217-EC13-467C-95D6-99EC1B33A2C3}" type="slidenum">
              <a:rPr lang="ru-RU" smtClean="0"/>
              <a:pPr marL="25400"/>
              <a:t>20</a:t>
            </a:fld>
            <a:endParaRPr lang="ru-RU" smtClean="0"/>
          </a:p>
        </p:txBody>
      </p:sp>
      <p:sp>
        <p:nvSpPr>
          <p:cNvPr id="26629" name="object 6"/>
          <p:cNvSpPr txBox="1">
            <a:spLocks noChangeArrowheads="1"/>
          </p:cNvSpPr>
          <p:nvPr/>
        </p:nvSpPr>
        <p:spPr bwMode="auto">
          <a:xfrm>
            <a:off x="558800" y="1825625"/>
            <a:ext cx="9598025" cy="3698875"/>
          </a:xfrm>
          <a:prstGeom prst="rect">
            <a:avLst/>
          </a:prstGeom>
          <a:noFill/>
          <a:ln w="9525">
            <a:noFill/>
            <a:miter lim="800000"/>
            <a:headEnd/>
            <a:tailEnd/>
          </a:ln>
        </p:spPr>
        <p:txBody>
          <a:bodyPr lIns="0" tIns="12700" rIns="0" bIns="0">
            <a:spAutoFit/>
          </a:bodyPr>
          <a:lstStyle/>
          <a:p>
            <a:pPr marL="355600" indent="-342900">
              <a:spcBef>
                <a:spcPts val="100"/>
              </a:spcBef>
              <a:buClr>
                <a:srgbClr val="006284"/>
              </a:buClr>
              <a:buFont typeface="Wingdings" pitchFamily="2" charset="2"/>
              <a:buChar char=""/>
              <a:tabLst>
                <a:tab pos="355600" algn="l"/>
                <a:tab pos="1660525" algn="l"/>
                <a:tab pos="2895600" algn="l"/>
                <a:tab pos="3340100" algn="l"/>
                <a:tab pos="5429250" algn="l"/>
                <a:tab pos="5967413" algn="l"/>
                <a:tab pos="6429375" algn="l"/>
                <a:tab pos="7100888" algn="l"/>
                <a:tab pos="7989888" algn="l"/>
              </a:tabLst>
            </a:pPr>
            <a:r>
              <a:rPr lang="ru-RU" sz="2400"/>
              <a:t>подача	заявки	с	нарушением	ч.	6	ст.	24.1	(усиленная  квалифицированная электронная подпись);</a:t>
            </a:r>
          </a:p>
          <a:p>
            <a:pPr marL="355600" indent="-342900">
              <a:spcBef>
                <a:spcPts val="600"/>
              </a:spcBef>
              <a:buClr>
                <a:srgbClr val="006284"/>
              </a:buClr>
              <a:buFont typeface="Wingdings" pitchFamily="2" charset="2"/>
              <a:buChar char=""/>
              <a:tabLst>
                <a:tab pos="355600" algn="l"/>
                <a:tab pos="1660525" algn="l"/>
                <a:tab pos="2895600" algn="l"/>
                <a:tab pos="3340100" algn="l"/>
                <a:tab pos="5429250" algn="l"/>
                <a:tab pos="5967413" algn="l"/>
                <a:tab pos="6429375" algn="l"/>
                <a:tab pos="7100888" algn="l"/>
                <a:tab pos="7989888" algn="l"/>
              </a:tabLst>
            </a:pPr>
            <a:r>
              <a:rPr lang="ru-RU" sz="2400"/>
              <a:t>подача 2-х и более заявок;</a:t>
            </a:r>
          </a:p>
          <a:p>
            <a:pPr marL="355600" indent="-342900">
              <a:spcBef>
                <a:spcPts val="600"/>
              </a:spcBef>
              <a:buClr>
                <a:srgbClr val="006284"/>
              </a:buClr>
              <a:buFont typeface="Wingdings" pitchFamily="2" charset="2"/>
              <a:buChar char=""/>
              <a:tabLst>
                <a:tab pos="355600" algn="l"/>
                <a:tab pos="1660525" algn="l"/>
                <a:tab pos="2895600" algn="l"/>
                <a:tab pos="3340100" algn="l"/>
                <a:tab pos="5429250" algn="l"/>
                <a:tab pos="5967413" algn="l"/>
                <a:tab pos="6429375" algn="l"/>
                <a:tab pos="7100888" algn="l"/>
                <a:tab pos="7989888" algn="l"/>
              </a:tabLst>
            </a:pPr>
            <a:r>
              <a:rPr lang="ru-RU" sz="2400"/>
              <a:t>подача заявки после даты или времени окончания срока подачи</a:t>
            </a:r>
          </a:p>
          <a:p>
            <a:pPr marL="355600" indent="-342900">
              <a:tabLst>
                <a:tab pos="355600" algn="l"/>
                <a:tab pos="1660525" algn="l"/>
                <a:tab pos="2895600" algn="l"/>
                <a:tab pos="3340100" algn="l"/>
                <a:tab pos="5429250" algn="l"/>
                <a:tab pos="5967413" algn="l"/>
                <a:tab pos="6429375" algn="l"/>
                <a:tab pos="7100888" algn="l"/>
                <a:tab pos="7989888" algn="l"/>
              </a:tabLst>
            </a:pPr>
            <a:r>
              <a:rPr lang="ru-RU" sz="2400"/>
              <a:t>заявок</a:t>
            </a:r>
          </a:p>
          <a:p>
            <a:pPr marL="355600" indent="-342900">
              <a:spcBef>
                <a:spcPts val="600"/>
              </a:spcBef>
              <a:buClr>
                <a:srgbClr val="006284"/>
              </a:buClr>
              <a:buFont typeface="Wingdings" pitchFamily="2" charset="2"/>
              <a:buChar char=""/>
              <a:tabLst>
                <a:tab pos="355600" algn="l"/>
                <a:tab pos="1660525" algn="l"/>
                <a:tab pos="2895600" algn="l"/>
                <a:tab pos="3340100" algn="l"/>
                <a:tab pos="5429250" algn="l"/>
                <a:tab pos="5967413" algn="l"/>
                <a:tab pos="6429375" algn="l"/>
                <a:tab pos="7100888" algn="l"/>
                <a:tab pos="7989888" algn="l"/>
              </a:tabLst>
            </a:pPr>
            <a:r>
              <a:rPr lang="ru-RU" sz="2400"/>
              <a:t>подача заяви позднее 3-х мес. до даты окончания регистрации  УЗ в ЕИС ;</a:t>
            </a:r>
          </a:p>
          <a:p>
            <a:pPr marL="355600" indent="-342900">
              <a:spcBef>
                <a:spcPts val="600"/>
              </a:spcBef>
              <a:buClr>
                <a:srgbClr val="006284"/>
              </a:buClr>
              <a:buFont typeface="Wingdings" pitchFamily="2" charset="2"/>
              <a:buChar char=""/>
              <a:tabLst>
                <a:tab pos="355600" algn="l"/>
                <a:tab pos="1660525" algn="l"/>
                <a:tab pos="2895600" algn="l"/>
                <a:tab pos="3340100" algn="l"/>
                <a:tab pos="5429250" algn="l"/>
                <a:tab pos="5967413" algn="l"/>
                <a:tab pos="6429375" algn="l"/>
                <a:tab pos="7100888" algn="l"/>
                <a:tab pos="7989888" algn="l"/>
              </a:tabLst>
            </a:pPr>
            <a:r>
              <a:rPr lang="ru-RU" sz="2400"/>
              <a:t>превышение НМЦК или = 0;</a:t>
            </a:r>
          </a:p>
          <a:p>
            <a:pPr marL="355600" indent="-342900">
              <a:spcBef>
                <a:spcPts val="600"/>
              </a:spcBef>
              <a:buClr>
                <a:srgbClr val="006284"/>
              </a:buClr>
              <a:buFont typeface="Wingdings" pitchFamily="2" charset="2"/>
              <a:buChar char=""/>
              <a:tabLst>
                <a:tab pos="355600" algn="l"/>
                <a:tab pos="1660525" algn="l"/>
                <a:tab pos="2895600" algn="l"/>
                <a:tab pos="3340100" algn="l"/>
                <a:tab pos="5429250" algn="l"/>
                <a:tab pos="5967413" algn="l"/>
                <a:tab pos="6429375" algn="l"/>
                <a:tab pos="7100888" algn="l"/>
                <a:tab pos="7989888" algn="l"/>
              </a:tabLst>
            </a:pPr>
            <a:r>
              <a:rPr lang="ru-RU" sz="2400"/>
              <a:t>наличие в РНП (при наличии требования)</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2070100" y="127000"/>
            <a:ext cx="6656388" cy="452438"/>
          </a:xfrm>
        </p:spPr>
        <p:txBody>
          <a:bodyPr tIns="12065" rtlCol="0"/>
          <a:lstStyle/>
          <a:p>
            <a:pPr marL="12700" eaLnBrk="1" fontAlgn="auto" hangingPunct="1">
              <a:spcBef>
                <a:spcPts val="95"/>
              </a:spcBef>
              <a:spcAft>
                <a:spcPts val="0"/>
              </a:spcAft>
              <a:defRPr/>
            </a:pPr>
            <a:r>
              <a:rPr sz="2800" spc="-5" dirty="0"/>
              <a:t>С 01.07.2018 </a:t>
            </a:r>
            <a:r>
              <a:rPr sz="2800" spc="-10" dirty="0"/>
              <a:t>ПЕРВАЯ </a:t>
            </a:r>
            <a:r>
              <a:rPr sz="2800" spc="-5" dirty="0"/>
              <a:t>ЧАСТЬ</a:t>
            </a:r>
            <a:r>
              <a:rPr sz="2800" spc="20" dirty="0"/>
              <a:t> </a:t>
            </a:r>
            <a:r>
              <a:rPr sz="2800" spc="-10" dirty="0"/>
              <a:t>ЗАЯВКИ</a:t>
            </a:r>
            <a:endParaRPr sz="2800" dirty="0"/>
          </a:p>
        </p:txBody>
      </p:sp>
      <p:graphicFrame>
        <p:nvGraphicFramePr>
          <p:cNvPr id="5" name="object 5"/>
          <p:cNvGraphicFramePr>
            <a:graphicFrameLocks noGrp="1"/>
          </p:cNvGraphicFramePr>
          <p:nvPr/>
        </p:nvGraphicFramePr>
        <p:xfrm>
          <a:off x="255588" y="738188"/>
          <a:ext cx="10287000" cy="5903912"/>
        </p:xfrm>
        <a:graphic>
          <a:graphicData uri="http://schemas.openxmlformats.org/drawingml/2006/table">
            <a:tbl>
              <a:tblPr/>
              <a:tblGrid>
                <a:gridCol w="1524000"/>
                <a:gridCol w="1546225"/>
                <a:gridCol w="7216775"/>
              </a:tblGrid>
              <a:tr h="639763">
                <a:tc>
                  <a:txBody>
                    <a:bodyPr/>
                    <a:lstStyle/>
                    <a:p>
                      <a:pPr marL="123825" marR="0" lvl="0" indent="0" algn="ctr" defTabSz="914400" rtl="0" eaLnBrk="1" fontAlgn="base" latinLnBrk="0" hangingPunct="1">
                        <a:lnSpc>
                          <a:spcPts val="1675"/>
                        </a:lnSpc>
                        <a:spcBef>
                          <a:spcPts val="13"/>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cs typeface="Times New Roman" pitchFamily="18" charset="0"/>
                        </a:rPr>
                        <a:t>Содержание ТЗ  (п. 1 ч. 1, ч. 2 ст.</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123825" marR="0" lvl="0" indent="0" algn="ctr" defTabSz="914400" rtl="0" eaLnBrk="1" fontAlgn="base" latinLnBrk="0" hangingPunct="1">
                        <a:lnSpc>
                          <a:spcPts val="1563"/>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cs typeface="Times New Roman" pitchFamily="18" charset="0"/>
                        </a:rPr>
                        <a:t>33)</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0" marR="0" marT="127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006284"/>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C"/>
                    </a:solidFill>
                  </a:tcPr>
                </a:tc>
                <a:tc>
                  <a:txBody>
                    <a:bodyPr/>
                    <a:lstStyle/>
                    <a:p>
                      <a:pPr marL="234950" marR="0" lvl="0" indent="0" algn="ctr" defTabSz="914400" rtl="0" eaLnBrk="1" fontAlgn="base" latinLnBrk="0" hangingPunct="1">
                        <a:lnSpc>
                          <a:spcPts val="1675"/>
                        </a:lnSpc>
                        <a:spcBef>
                          <a:spcPts val="13"/>
                        </a:spcBef>
                        <a:spcAft>
                          <a:spcPct val="0"/>
                        </a:spcAft>
                        <a:buClrTx/>
                        <a:buSzTx/>
                        <a:buFontTx/>
                        <a:buNone/>
                        <a:tabLst/>
                      </a:pPr>
                      <a:r>
                        <a:rPr kumimoji="0" lang="ru-RU" sz="1400" b="1" i="0" u="none" strike="noStrike" cap="none" normalizeH="0" baseline="0" smtClean="0">
                          <a:ln>
                            <a:noFill/>
                          </a:ln>
                          <a:solidFill>
                            <a:schemeClr val="tx1"/>
                          </a:solidFill>
                          <a:effectLst/>
                          <a:latin typeface="Times New Roman" pitchFamily="18" charset="0"/>
                          <a:cs typeface="Times New Roman" pitchFamily="18" charset="0"/>
                        </a:rPr>
                        <a:t>Предложение  участника</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p>
                      <a:pPr marL="234950" marR="0" lvl="0" indent="0" algn="ctr" defTabSz="914400" rtl="0" eaLnBrk="1" fontAlgn="base" latinLnBrk="0" hangingPunct="1">
                        <a:lnSpc>
                          <a:spcPts val="1563"/>
                        </a:lnSpc>
                        <a:spcBef>
                          <a:spcPct val="0"/>
                        </a:spcBef>
                        <a:spcAft>
                          <a:spcPct val="0"/>
                        </a:spcAft>
                        <a:buClrTx/>
                        <a:buSzTx/>
                        <a:buFontTx/>
                        <a:buNone/>
                        <a:tabLst/>
                      </a:pPr>
                      <a:r>
                        <a:rPr kumimoji="0" lang="ru-RU" sz="1400" b="1" i="0" u="none" strike="noStrike" cap="none" normalizeH="0" baseline="0" smtClean="0">
                          <a:ln>
                            <a:noFill/>
                          </a:ln>
                          <a:solidFill>
                            <a:schemeClr val="tx1"/>
                          </a:solidFill>
                          <a:effectLst/>
                          <a:latin typeface="Times New Roman" pitchFamily="18" charset="0"/>
                          <a:cs typeface="Times New Roman" pitchFamily="18" charset="0"/>
                        </a:rPr>
                        <a:t>закупки</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127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006284"/>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C"/>
                    </a:solidFill>
                  </a:tcPr>
                </a:tc>
                <a:tc>
                  <a:txBody>
                    <a:bodyPr/>
                    <a:lstStyle/>
                    <a:p>
                      <a:pPr marL="2260600" marR="0" lvl="0" indent="0" algn="l" defTabSz="914400" rtl="0" eaLnBrk="1" fontAlgn="base" latinLnBrk="0" hangingPunct="1">
                        <a:lnSpc>
                          <a:spcPts val="1600"/>
                        </a:lnSpc>
                        <a:spcBef>
                          <a:spcPct val="0"/>
                        </a:spcBef>
                        <a:spcAft>
                          <a:spcPct val="0"/>
                        </a:spcAft>
                        <a:buClrTx/>
                        <a:buSzTx/>
                        <a:buFontTx/>
                        <a:buNone/>
                        <a:tabLst/>
                      </a:pPr>
                      <a:r>
                        <a:rPr kumimoji="0" lang="ru-RU" sz="1400" b="1" i="0" u="none" strike="noStrike" cap="none" normalizeH="0" baseline="0" smtClean="0">
                          <a:ln>
                            <a:noFill/>
                          </a:ln>
                          <a:solidFill>
                            <a:schemeClr val="tx1"/>
                          </a:solidFill>
                          <a:effectLst/>
                          <a:latin typeface="Times New Roman" pitchFamily="18" charset="0"/>
                          <a:cs typeface="Times New Roman" pitchFamily="18" charset="0"/>
                        </a:rPr>
                        <a:t>Содержание первой части заявки</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006284"/>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C"/>
                    </a:solidFill>
                  </a:tcPr>
                </a:tc>
              </a:tr>
              <a:tr h="1371600">
                <a:tc>
                  <a:txBody>
                    <a:bodyPr/>
                    <a:lstStyle/>
                    <a:p>
                      <a:pPr marL="74613" marR="0" lvl="0" indent="0" algn="l" defTabSz="914400" rtl="0" eaLnBrk="1" fontAlgn="base" latinLnBrk="0" hangingPunct="1">
                        <a:lnSpc>
                          <a:spcPts val="1750"/>
                        </a:lnSpc>
                        <a:spcBef>
                          <a:spcPct val="0"/>
                        </a:spcBef>
                        <a:spcAft>
                          <a:spcPct val="0"/>
                        </a:spcAft>
                        <a:buClrTx/>
                        <a:buSzTx/>
                        <a:buFontTx/>
                        <a:buNone/>
                        <a:tabLst/>
                      </a:pPr>
                      <a:r>
                        <a:rPr kumimoji="0" lang="ru-RU" sz="1500" b="0" i="0" u="none" strike="noStrike" cap="none" normalizeH="0" baseline="0" smtClean="0">
                          <a:ln>
                            <a:noFill/>
                          </a:ln>
                          <a:solidFill>
                            <a:schemeClr val="tx1"/>
                          </a:solidFill>
                          <a:effectLst/>
                          <a:latin typeface="Times New Roman" pitchFamily="18" charset="0"/>
                          <a:cs typeface="Times New Roman" pitchFamily="18" charset="0"/>
                        </a:rPr>
                        <a:t>Товарный знак +</a:t>
                      </a:r>
                    </a:p>
                    <a:p>
                      <a:pPr marL="74613" marR="0" lvl="0" indent="0" algn="l"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smtClean="0">
                          <a:ln>
                            <a:noFill/>
                          </a:ln>
                          <a:solidFill>
                            <a:schemeClr val="tx1"/>
                          </a:solidFill>
                          <a:effectLst/>
                          <a:latin typeface="Times New Roman" pitchFamily="18" charset="0"/>
                          <a:cs typeface="Times New Roman" pitchFamily="18" charset="0"/>
                        </a:rPr>
                        <a:t>«или</a:t>
                      </a:r>
                    </a:p>
                    <a:p>
                      <a:pPr marL="74613" marR="0" lvl="0" indent="0" algn="just" defTabSz="914400" rtl="0" eaLnBrk="1" fontAlgn="base" latinLnBrk="0" hangingPunct="1">
                        <a:lnSpc>
                          <a:spcPct val="99000"/>
                        </a:lnSpc>
                        <a:spcBef>
                          <a:spcPts val="13"/>
                        </a:spcBef>
                        <a:spcAft>
                          <a:spcPct val="0"/>
                        </a:spcAft>
                        <a:buClrTx/>
                        <a:buSzTx/>
                        <a:buFontTx/>
                        <a:buNone/>
                        <a:tabLst/>
                      </a:pPr>
                      <a:r>
                        <a:rPr kumimoji="0" lang="ru-RU" sz="1500" b="0" i="0" u="none" strike="noStrike" cap="none" normalizeH="0" baseline="0" smtClean="0">
                          <a:ln>
                            <a:noFill/>
                          </a:ln>
                          <a:solidFill>
                            <a:schemeClr val="tx1"/>
                          </a:solidFill>
                          <a:effectLst/>
                          <a:latin typeface="Times New Roman" pitchFamily="18" charset="0"/>
                          <a:cs typeface="Times New Roman" pitchFamily="18" charset="0"/>
                        </a:rPr>
                        <a:t>эквивалент» +  показатели (мин.,  макс. неизменные)</a:t>
                      </a: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7E8"/>
                    </a:solidFill>
                  </a:tcPr>
                </a:tc>
                <a:tc>
                  <a:txBody>
                    <a:bodyPr/>
                    <a:lstStyle/>
                    <a:p>
                      <a:pPr marL="74613" marR="0" lvl="0" indent="0" algn="l" defTabSz="914400" rtl="0" eaLnBrk="1" fontAlgn="base" latinLnBrk="0" hangingPunct="1">
                        <a:lnSpc>
                          <a:spcPts val="1763"/>
                        </a:lnSpc>
                        <a:spcBef>
                          <a:spcPts val="50"/>
                        </a:spcBef>
                        <a:spcAft>
                          <a:spcPct val="0"/>
                        </a:spcAft>
                        <a:buClrTx/>
                        <a:buSzTx/>
                        <a:buFontTx/>
                        <a:buNone/>
                        <a:tabLst/>
                      </a:pPr>
                      <a:r>
                        <a:rPr kumimoji="0" lang="ru-RU" sz="1500" b="0" i="0" u="none" strike="noStrike" cap="none" normalizeH="0" baseline="0" smtClean="0">
                          <a:ln>
                            <a:noFill/>
                          </a:ln>
                          <a:solidFill>
                            <a:schemeClr val="tx1"/>
                          </a:solidFill>
                          <a:effectLst/>
                          <a:latin typeface="Times New Roman" pitchFamily="18" charset="0"/>
                          <a:cs typeface="Times New Roman" pitchFamily="18" charset="0"/>
                        </a:rPr>
                        <a:t>Указанный в ТЗ  товарный знак</a:t>
                      </a:r>
                    </a:p>
                  </a:txBody>
                  <a:tcPr marL="0" marR="0" marT="5715"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7E8"/>
                    </a:solidFill>
                  </a:tcPr>
                </a:tc>
                <a:tc>
                  <a:txBody>
                    <a:bodyPr/>
                    <a:lstStyle/>
                    <a:p>
                      <a:pPr marL="417513" marR="0" lvl="0" indent="-342900" algn="l" defTabSz="914400" rtl="0" eaLnBrk="1" fontAlgn="base" latinLnBrk="0" hangingPunct="1">
                        <a:lnSpc>
                          <a:spcPts val="1725"/>
                        </a:lnSpc>
                        <a:spcBef>
                          <a:spcPct val="0"/>
                        </a:spcBef>
                        <a:spcAft>
                          <a:spcPct val="0"/>
                        </a:spcAft>
                        <a:buClrTx/>
                        <a:buSzTx/>
                        <a:buFontTx/>
                        <a:buAutoNum type="arabicPeriod"/>
                        <a:tabLst>
                          <a:tab pos="417513" algn="l"/>
                        </a:tabLst>
                      </a:pPr>
                      <a:r>
                        <a:rPr kumimoji="0" lang="ru-RU" sz="1500" b="0" i="0" u="none" strike="noStrike" cap="none" normalizeH="0" baseline="0" smtClean="0">
                          <a:ln>
                            <a:noFill/>
                          </a:ln>
                          <a:solidFill>
                            <a:schemeClr val="tx1"/>
                          </a:solidFill>
                          <a:effectLst/>
                          <a:latin typeface="Times New Roman" pitchFamily="18" charset="0"/>
                          <a:cs typeface="Times New Roman" pitchFamily="18" charset="0"/>
                        </a:rPr>
                        <a:t>Согласие с применением программно-аппаратных средств ЭП</a:t>
                      </a:r>
                    </a:p>
                    <a:p>
                      <a:pPr marL="417513" marR="0" lvl="0" indent="-342900" algn="l" defTabSz="914400" rtl="0" eaLnBrk="1" fontAlgn="base" latinLnBrk="0" hangingPunct="1">
                        <a:lnSpc>
                          <a:spcPct val="100000"/>
                        </a:lnSpc>
                        <a:spcBef>
                          <a:spcPct val="0"/>
                        </a:spcBef>
                        <a:spcAft>
                          <a:spcPct val="0"/>
                        </a:spcAft>
                        <a:buClrTx/>
                        <a:buSzTx/>
                        <a:buFontTx/>
                        <a:buAutoNum type="arabicPeriod"/>
                        <a:tabLst>
                          <a:tab pos="417513" algn="l"/>
                        </a:tabLst>
                      </a:pPr>
                      <a:r>
                        <a:rPr kumimoji="0" lang="ru-RU" sz="1500" b="0" i="0" u="none" strike="noStrike" cap="none" normalizeH="0" baseline="0" smtClean="0">
                          <a:ln>
                            <a:noFill/>
                          </a:ln>
                          <a:solidFill>
                            <a:schemeClr val="tx1"/>
                          </a:solidFill>
                          <a:effectLst/>
                          <a:latin typeface="Times New Roman" pitchFamily="18" charset="0"/>
                          <a:cs typeface="Times New Roman" pitchFamily="18" charset="0"/>
                        </a:rPr>
                        <a:t>Наименование страны происхождения, если применялась ст. 14</a:t>
                      </a:r>
                    </a:p>
                    <a:p>
                      <a:pPr marL="417513" marR="0" lvl="0" indent="-342900" algn="just" defTabSz="914400" rtl="0" eaLnBrk="1" fontAlgn="base" latinLnBrk="0" hangingPunct="1">
                        <a:lnSpc>
                          <a:spcPct val="99000"/>
                        </a:lnSpc>
                        <a:spcBef>
                          <a:spcPts val="50"/>
                        </a:spcBef>
                        <a:spcAft>
                          <a:spcPct val="0"/>
                        </a:spcAft>
                        <a:buClrTx/>
                        <a:buSzTx/>
                        <a:buFontTx/>
                        <a:buNone/>
                        <a:tabLst>
                          <a:tab pos="417513" algn="l"/>
                        </a:tabLst>
                      </a:pPr>
                      <a:r>
                        <a:rPr kumimoji="0" lang="ru-RU" sz="1500" b="0" i="1" u="none" strike="noStrike" cap="none" normalizeH="0" baseline="0" smtClean="0">
                          <a:ln>
                            <a:noFill/>
                          </a:ln>
                          <a:solidFill>
                            <a:schemeClr val="tx1"/>
                          </a:solidFill>
                          <a:effectLst/>
                          <a:latin typeface="Times New Roman" pitchFamily="18" charset="0"/>
                          <a:cs typeface="Times New Roman" pitchFamily="18" charset="0"/>
                        </a:rPr>
                        <a:t>Прим: участник вправе указать конкретные показатели. Если не указал, то  отклонить заявку нельзя. В этом случае в контракт переносятся показатели,  как в ТЗ (</a:t>
                      </a: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мин.,  макс. неизменные</a:t>
                      </a:r>
                      <a:r>
                        <a:rPr kumimoji="0" lang="ru-RU" sz="1500" b="0" i="1" u="none" strike="noStrike" cap="none" normalizeH="0" baseline="0" smtClean="0">
                          <a:ln>
                            <a:noFill/>
                          </a:ln>
                          <a:solidFill>
                            <a:schemeClr val="tx1"/>
                          </a:solidFill>
                          <a:effectLst/>
                          <a:latin typeface="Times New Roman" pitchFamily="18" charset="0"/>
                          <a:cs typeface="Times New Roman" pitchFamily="18" charset="0"/>
                        </a:rPr>
                        <a:t>)</a:t>
                      </a:r>
                      <a:endParaRPr kumimoji="0" lang="ru-RU" sz="1500" b="0"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7E8"/>
                    </a:solidFill>
                  </a:tcPr>
                </a:tc>
              </a:tr>
              <a:tr h="1371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500" b="0"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CF4"/>
                    </a:solidFill>
                  </a:tcPr>
                </a:tc>
                <a:tc>
                  <a:txBody>
                    <a:bodyPr/>
                    <a:lstStyle/>
                    <a:p>
                      <a:pPr marL="74613" marR="0" lvl="0" indent="0" algn="l" defTabSz="914400" rtl="0" eaLnBrk="1" fontAlgn="base" latinLnBrk="0" hangingPunct="1">
                        <a:lnSpc>
                          <a:spcPts val="1800"/>
                        </a:lnSpc>
                        <a:spcBef>
                          <a:spcPts val="13"/>
                        </a:spcBef>
                        <a:spcAft>
                          <a:spcPct val="0"/>
                        </a:spcAft>
                        <a:buClrTx/>
                        <a:buSzTx/>
                        <a:buFontTx/>
                        <a:buNone/>
                        <a:tabLst>
                          <a:tab pos="1082675" algn="l"/>
                          <a:tab pos="1304925" algn="l"/>
                        </a:tabLst>
                      </a:pPr>
                      <a:r>
                        <a:rPr kumimoji="0" lang="ru-RU" sz="1500" b="0" i="0" u="none" strike="noStrike" cap="none" normalizeH="0" baseline="0" smtClean="0">
                          <a:ln>
                            <a:noFill/>
                          </a:ln>
                          <a:solidFill>
                            <a:schemeClr val="tx1"/>
                          </a:solidFill>
                          <a:effectLst/>
                          <a:latin typeface="Times New Roman" pitchFamily="18" charset="0"/>
                          <a:cs typeface="Times New Roman" pitchFamily="18" charset="0"/>
                        </a:rPr>
                        <a:t>Товарный	знак,  отличный		от</a:t>
                      </a:r>
                    </a:p>
                    <a:p>
                      <a:pPr marL="74613" marR="0" lvl="0" indent="0" algn="l" defTabSz="914400" rtl="0" eaLnBrk="1" fontAlgn="base" latinLnBrk="0" hangingPunct="1">
                        <a:lnSpc>
                          <a:spcPts val="1763"/>
                        </a:lnSpc>
                        <a:spcBef>
                          <a:spcPts val="38"/>
                        </a:spcBef>
                        <a:spcAft>
                          <a:spcPct val="0"/>
                        </a:spcAft>
                        <a:buClrTx/>
                        <a:buSzTx/>
                        <a:buFontTx/>
                        <a:buNone/>
                        <a:tabLst>
                          <a:tab pos="1082675" algn="l"/>
                          <a:tab pos="1304925" algn="l"/>
                        </a:tabLst>
                      </a:pPr>
                      <a:r>
                        <a:rPr kumimoji="0" lang="ru-RU" sz="1500" b="0" i="0" u="none" strike="noStrike" cap="none" normalizeH="0" baseline="0" smtClean="0">
                          <a:ln>
                            <a:noFill/>
                          </a:ln>
                          <a:solidFill>
                            <a:schemeClr val="tx1"/>
                          </a:solidFill>
                          <a:effectLst/>
                          <a:latin typeface="Times New Roman" pitchFamily="18" charset="0"/>
                          <a:cs typeface="Times New Roman" pitchFamily="18" charset="0"/>
                        </a:rPr>
                        <a:t>указанного в ТЗ,  или</a:t>
                      </a:r>
                    </a:p>
                    <a:p>
                      <a:pPr marL="74613" marR="0" lvl="0" indent="0" algn="l" defTabSz="914400" rtl="0" eaLnBrk="1" fontAlgn="base" latinLnBrk="0" hangingPunct="1">
                        <a:lnSpc>
                          <a:spcPts val="1775"/>
                        </a:lnSpc>
                        <a:spcBef>
                          <a:spcPct val="0"/>
                        </a:spcBef>
                        <a:spcAft>
                          <a:spcPct val="0"/>
                        </a:spcAft>
                        <a:buClrTx/>
                        <a:buSzTx/>
                        <a:buFontTx/>
                        <a:buNone/>
                        <a:tabLst>
                          <a:tab pos="1082675" algn="l"/>
                          <a:tab pos="1304925" algn="l"/>
                        </a:tabLst>
                      </a:pPr>
                      <a:r>
                        <a:rPr kumimoji="0" lang="ru-RU" sz="1500" b="0" i="0" u="none" strike="noStrike" cap="none" normalizeH="0" baseline="0" smtClean="0">
                          <a:ln>
                            <a:noFill/>
                          </a:ln>
                          <a:solidFill>
                            <a:schemeClr val="tx1"/>
                          </a:solidFill>
                          <a:effectLst/>
                          <a:latin typeface="Times New Roman" pitchFamily="18" charset="0"/>
                          <a:cs typeface="Times New Roman" pitchFamily="18" charset="0"/>
                        </a:rPr>
                        <a:t>товар	без</a:t>
                      </a:r>
                    </a:p>
                    <a:p>
                      <a:pPr marL="74613" marR="0" lvl="0" indent="0" algn="l" defTabSz="914400" rtl="0" eaLnBrk="1" fontAlgn="base" latinLnBrk="0" hangingPunct="1">
                        <a:lnSpc>
                          <a:spcPts val="1750"/>
                        </a:lnSpc>
                        <a:spcBef>
                          <a:spcPct val="0"/>
                        </a:spcBef>
                        <a:spcAft>
                          <a:spcPct val="0"/>
                        </a:spcAft>
                        <a:buClrTx/>
                        <a:buSzTx/>
                        <a:buFontTx/>
                        <a:buNone/>
                        <a:tabLst>
                          <a:tab pos="1082675" algn="l"/>
                          <a:tab pos="1304925" algn="l"/>
                        </a:tabLst>
                      </a:pPr>
                      <a:r>
                        <a:rPr kumimoji="0" lang="ru-RU" sz="1500" b="0" i="0" u="none" strike="noStrike" cap="none" normalizeH="0" baseline="0" smtClean="0">
                          <a:ln>
                            <a:noFill/>
                          </a:ln>
                          <a:solidFill>
                            <a:schemeClr val="tx1"/>
                          </a:solidFill>
                          <a:effectLst/>
                          <a:latin typeface="Times New Roman" pitchFamily="18" charset="0"/>
                          <a:cs typeface="Times New Roman" pitchFamily="18" charset="0"/>
                        </a:rPr>
                        <a:t>товарного знака</a:t>
                      </a:r>
                    </a:p>
                  </a:txBody>
                  <a:tcPr marL="0" marR="0" marT="1905"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CF4"/>
                    </a:solidFill>
                  </a:tcPr>
                </a:tc>
                <a:tc>
                  <a:txBody>
                    <a:bodyPr/>
                    <a:lstStyle/>
                    <a:p>
                      <a:pPr marL="74613" marR="0" lvl="0" indent="0" algn="l" defTabSz="914400" rtl="0" eaLnBrk="1" fontAlgn="base" latinLnBrk="0" hangingPunct="1">
                        <a:lnSpc>
                          <a:spcPts val="1725"/>
                        </a:lnSpc>
                        <a:spcBef>
                          <a:spcPct val="0"/>
                        </a:spcBef>
                        <a:spcAft>
                          <a:spcPct val="0"/>
                        </a:spcAft>
                        <a:buClrTx/>
                        <a:buSzTx/>
                        <a:buFontTx/>
                        <a:buAutoNum type="arabicPeriod"/>
                        <a:tabLst>
                          <a:tab pos="989013" algn="l"/>
                        </a:tabLst>
                      </a:pPr>
                      <a:r>
                        <a:rPr kumimoji="0" lang="ru-RU" sz="1500" b="0" i="0" u="none" strike="noStrike" cap="none" normalizeH="0" baseline="0" smtClean="0">
                          <a:ln>
                            <a:noFill/>
                          </a:ln>
                          <a:solidFill>
                            <a:schemeClr val="tx1"/>
                          </a:solidFill>
                          <a:effectLst/>
                          <a:latin typeface="Times New Roman" pitchFamily="18" charset="0"/>
                          <a:cs typeface="Times New Roman" pitchFamily="18" charset="0"/>
                        </a:rPr>
                        <a:t>Согласие с применением программно-аппаратных средств ЭП</a:t>
                      </a:r>
                    </a:p>
                    <a:p>
                      <a:pPr marL="74613" marR="0" lvl="0" indent="0" algn="l" defTabSz="914400" rtl="0" eaLnBrk="1" fontAlgn="base" latinLnBrk="0" hangingPunct="1">
                        <a:lnSpc>
                          <a:spcPct val="100000"/>
                        </a:lnSpc>
                        <a:spcBef>
                          <a:spcPct val="0"/>
                        </a:spcBef>
                        <a:spcAft>
                          <a:spcPct val="0"/>
                        </a:spcAft>
                        <a:buClrTx/>
                        <a:buSzTx/>
                        <a:buFontTx/>
                        <a:buAutoNum type="arabicPeriod"/>
                        <a:tabLst>
                          <a:tab pos="989013" algn="l"/>
                        </a:tabLst>
                      </a:pPr>
                      <a:r>
                        <a:rPr kumimoji="0" lang="ru-RU" sz="1500" b="0" i="0" u="none" strike="noStrike" cap="none" normalizeH="0" baseline="0" smtClean="0">
                          <a:ln>
                            <a:noFill/>
                          </a:ln>
                          <a:solidFill>
                            <a:schemeClr val="tx1"/>
                          </a:solidFill>
                          <a:effectLst/>
                          <a:latin typeface="Times New Roman" pitchFamily="18" charset="0"/>
                          <a:cs typeface="Times New Roman" pitchFamily="18" charset="0"/>
                        </a:rPr>
                        <a:t>Наименование страны происхождения, если применялась ст. 14</a:t>
                      </a:r>
                    </a:p>
                    <a:p>
                      <a:pPr marL="74613" marR="0" lvl="0" indent="0" algn="l" defTabSz="914400" rtl="0" eaLnBrk="1" fontAlgn="base" latinLnBrk="0" hangingPunct="1">
                        <a:lnSpc>
                          <a:spcPts val="1763"/>
                        </a:lnSpc>
                        <a:spcBef>
                          <a:spcPts val="125"/>
                        </a:spcBef>
                        <a:spcAft>
                          <a:spcPct val="0"/>
                        </a:spcAft>
                        <a:buClrTx/>
                        <a:buSzTx/>
                        <a:buFontTx/>
                        <a:buAutoNum type="arabicPeriod"/>
                        <a:tabLst>
                          <a:tab pos="989013" algn="l"/>
                        </a:tabLst>
                      </a:pPr>
                      <a:r>
                        <a:rPr kumimoji="0" lang="ru-RU" sz="1500" b="0" i="0" u="none" strike="noStrike" cap="none" normalizeH="0" baseline="0" smtClean="0">
                          <a:ln>
                            <a:noFill/>
                          </a:ln>
                          <a:solidFill>
                            <a:schemeClr val="tx1"/>
                          </a:solidFill>
                          <a:effectLst/>
                          <a:latin typeface="Times New Roman" pitchFamily="18" charset="0"/>
                          <a:cs typeface="Times New Roman" pitchFamily="18" charset="0"/>
                        </a:rPr>
                        <a:t>Конкретные показатели товара, соответствующие значениям, установленным в  документации </a:t>
                      </a:r>
                      <a:r>
                        <a:rPr kumimoji="0" lang="ru-RU" sz="1500" b="0" i="1" u="none" strike="noStrike" cap="none" normalizeH="0" baseline="0" smtClean="0">
                          <a:ln>
                            <a:noFill/>
                          </a:ln>
                          <a:solidFill>
                            <a:schemeClr val="tx1"/>
                          </a:solidFill>
                          <a:effectLst/>
                          <a:latin typeface="Times New Roman" pitchFamily="18" charset="0"/>
                          <a:cs typeface="Times New Roman" pitchFamily="18" charset="0"/>
                        </a:rPr>
                        <a:t>в отношении показателей </a:t>
                      </a: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мин.,  макс. неизменные</a:t>
                      </a:r>
                    </a:p>
                    <a:p>
                      <a:pPr marL="74613" marR="0" lvl="0" indent="0" algn="l" defTabSz="914400" rtl="0" eaLnBrk="1" fontAlgn="base" latinLnBrk="0" hangingPunct="1">
                        <a:lnSpc>
                          <a:spcPts val="1763"/>
                        </a:lnSpc>
                        <a:spcBef>
                          <a:spcPts val="125"/>
                        </a:spcBef>
                        <a:spcAft>
                          <a:spcPct val="0"/>
                        </a:spcAft>
                        <a:buClrTx/>
                        <a:buSzTx/>
                        <a:buFontTx/>
                        <a:buAutoNum type="arabicPeriod"/>
                        <a:tabLst>
                          <a:tab pos="989013" algn="l"/>
                        </a:tabLst>
                      </a:pPr>
                      <a:r>
                        <a:rPr kumimoji="0" lang="ru-RU" sz="1500" b="0" i="0" u="none" strike="noStrike" cap="none" normalizeH="0" baseline="0" smtClean="0">
                          <a:ln>
                            <a:noFill/>
                          </a:ln>
                          <a:solidFill>
                            <a:schemeClr val="tx1"/>
                          </a:solidFill>
                          <a:effectLst/>
                          <a:latin typeface="Times New Roman" pitchFamily="18" charset="0"/>
                          <a:cs typeface="Times New Roman" pitchFamily="18" charset="0"/>
                        </a:rPr>
                        <a:t>Товарный знак (при наличии), отличный от указанного в ТЗ</a:t>
                      </a: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CF4"/>
                    </a:solidFill>
                  </a:tcPr>
                </a:tc>
              </a:tr>
              <a:tr h="1143000">
                <a:tc>
                  <a:txBody>
                    <a:bodyPr/>
                    <a:lstStyle/>
                    <a:p>
                      <a:pPr marL="74613" marR="0" lvl="0" indent="0" algn="just" defTabSz="914400" rtl="0" eaLnBrk="1" fontAlgn="base" latinLnBrk="0" hangingPunct="1">
                        <a:lnSpc>
                          <a:spcPts val="1800"/>
                        </a:lnSpc>
                        <a:spcBef>
                          <a:spcPts val="25"/>
                        </a:spcBef>
                        <a:spcAft>
                          <a:spcPct val="0"/>
                        </a:spcAft>
                        <a:buClrTx/>
                        <a:buSzTx/>
                        <a:buFontTx/>
                        <a:buNone/>
                        <a:tabLst/>
                      </a:pPr>
                      <a:r>
                        <a:rPr kumimoji="0" lang="ru-RU" sz="1500" b="0" i="0" u="none" strike="noStrike" cap="none" normalizeH="0" baseline="0" smtClean="0">
                          <a:ln>
                            <a:noFill/>
                          </a:ln>
                          <a:solidFill>
                            <a:schemeClr val="tx1"/>
                          </a:solidFill>
                          <a:effectLst/>
                          <a:latin typeface="Times New Roman" pitchFamily="18" charset="0"/>
                          <a:cs typeface="Times New Roman" pitchFamily="18" charset="0"/>
                        </a:rPr>
                        <a:t>Товарный знак  без слов «или  эквивалент» +  показатели </a:t>
                      </a: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мин.,  макс., неизменные</a:t>
                      </a:r>
                      <a:r>
                        <a:rPr kumimoji="0" lang="ru-RU" sz="1500" b="0" i="0" u="none" strike="noStrike" cap="none" normalizeH="0" baseline="0" smtClean="0">
                          <a:ln>
                            <a:noFill/>
                          </a:ln>
                          <a:solidFill>
                            <a:schemeClr val="tx1"/>
                          </a:solidFill>
                          <a:effectLst/>
                          <a:latin typeface="Times New Roman" pitchFamily="18" charset="0"/>
                          <a:cs typeface="Times New Roman" pitchFamily="18" charset="0"/>
                        </a:rPr>
                        <a:t>)</a:t>
                      </a:r>
                    </a:p>
                  </a:txBody>
                  <a:tcPr marL="0" marR="0" marT="254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7E8"/>
                    </a:solidFill>
                  </a:tcPr>
                </a:tc>
                <a:tc>
                  <a:txBody>
                    <a:bodyPr/>
                    <a:lstStyle/>
                    <a:p>
                      <a:pPr marL="74613" marR="0" lvl="0" indent="0" algn="l" defTabSz="914400" rtl="0" eaLnBrk="1" fontAlgn="base" latinLnBrk="0" hangingPunct="1">
                        <a:lnSpc>
                          <a:spcPts val="1763"/>
                        </a:lnSpc>
                        <a:spcBef>
                          <a:spcPts val="50"/>
                        </a:spcBef>
                        <a:spcAft>
                          <a:spcPct val="0"/>
                        </a:spcAft>
                        <a:buClrTx/>
                        <a:buSzTx/>
                        <a:buFontTx/>
                        <a:buNone/>
                        <a:tabLst/>
                      </a:pPr>
                      <a:r>
                        <a:rPr kumimoji="0" lang="ru-RU" sz="1500" b="0" i="0" u="none" strike="noStrike" cap="none" normalizeH="0" baseline="0" dirty="0" smtClean="0">
                          <a:ln>
                            <a:noFill/>
                          </a:ln>
                          <a:solidFill>
                            <a:schemeClr val="tx1"/>
                          </a:solidFill>
                          <a:effectLst/>
                          <a:latin typeface="Times New Roman" pitchFamily="18" charset="0"/>
                          <a:cs typeface="Times New Roman" pitchFamily="18" charset="0"/>
                        </a:rPr>
                        <a:t>Указанный в ТЗ  товарный знак</a:t>
                      </a:r>
                    </a:p>
                  </a:txBody>
                  <a:tcPr marL="0" marR="0" marT="635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7E8"/>
                    </a:solidFill>
                  </a:tcPr>
                </a:tc>
                <a:tc>
                  <a:txBody>
                    <a:bodyPr/>
                    <a:lstStyle/>
                    <a:p>
                      <a:pPr marL="74613" marR="0" lvl="0" indent="0" algn="l" defTabSz="914400" rtl="0" eaLnBrk="1" fontAlgn="base" latinLnBrk="0" hangingPunct="1">
                        <a:lnSpc>
                          <a:spcPts val="1725"/>
                        </a:lnSpc>
                        <a:spcBef>
                          <a:spcPct val="0"/>
                        </a:spcBef>
                        <a:spcAft>
                          <a:spcPct val="0"/>
                        </a:spcAft>
                        <a:buClrTx/>
                        <a:buSzTx/>
                        <a:buFontTx/>
                        <a:buNone/>
                        <a:tabLst/>
                      </a:pPr>
                      <a:r>
                        <a:rPr kumimoji="0" lang="ru-RU" sz="1500" b="0" i="0" u="none" strike="noStrike" cap="none" normalizeH="0" baseline="0" smtClean="0">
                          <a:ln>
                            <a:noFill/>
                          </a:ln>
                          <a:solidFill>
                            <a:schemeClr val="tx1"/>
                          </a:solidFill>
                          <a:effectLst/>
                          <a:latin typeface="Times New Roman" pitchFamily="18" charset="0"/>
                          <a:cs typeface="Times New Roman" pitchFamily="18" charset="0"/>
                        </a:rPr>
                        <a:t>1. Согласие с применением программно-аппаратных средств ЭП</a:t>
                      </a:r>
                    </a:p>
                    <a:p>
                      <a:pPr marL="74613" marR="0" lvl="0" indent="0" algn="l"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smtClean="0">
                          <a:ln>
                            <a:noFill/>
                          </a:ln>
                          <a:solidFill>
                            <a:schemeClr val="tx1"/>
                          </a:solidFill>
                          <a:effectLst/>
                          <a:latin typeface="Times New Roman" pitchFamily="18" charset="0"/>
                          <a:cs typeface="Times New Roman" pitchFamily="18" charset="0"/>
                        </a:rPr>
                        <a:t>2.Наименование страны происхождения, если применялась ст. 14</a:t>
                      </a:r>
                    </a:p>
                    <a:p>
                      <a:pPr marL="74613" marR="0" lvl="0" indent="0" algn="just" defTabSz="914400" rtl="0" eaLnBrk="1" fontAlgn="base" latinLnBrk="0" hangingPunct="1">
                        <a:lnSpc>
                          <a:spcPct val="99000"/>
                        </a:lnSpc>
                        <a:spcBef>
                          <a:spcPts val="50"/>
                        </a:spcBef>
                        <a:spcAft>
                          <a:spcPct val="0"/>
                        </a:spcAft>
                        <a:buClrTx/>
                        <a:buSzTx/>
                        <a:buFontTx/>
                        <a:buNone/>
                        <a:tabLst/>
                      </a:pPr>
                      <a:r>
                        <a:rPr kumimoji="0" lang="ru-RU" sz="1500" b="0" i="1" u="none" strike="noStrike" cap="none" normalizeH="0" baseline="0" smtClean="0">
                          <a:ln>
                            <a:noFill/>
                          </a:ln>
                          <a:solidFill>
                            <a:schemeClr val="tx1"/>
                          </a:solidFill>
                          <a:effectLst/>
                          <a:latin typeface="Times New Roman" pitchFamily="18" charset="0"/>
                          <a:cs typeface="Times New Roman" pitchFamily="18" charset="0"/>
                        </a:rPr>
                        <a:t>Прим: участник вправе указать конкретные показатели. Если не указал, то  отклонить заявку нельзя. В этом случае в контракт переносятся показатели, как в  ТЗ (</a:t>
                      </a: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мин.,  макс. неизменные</a:t>
                      </a:r>
                      <a:r>
                        <a:rPr kumimoji="0" lang="ru-RU" sz="1500" b="0" i="1" u="none" strike="noStrike" cap="none" normalizeH="0" baseline="0" smtClean="0">
                          <a:ln>
                            <a:noFill/>
                          </a:ln>
                          <a:solidFill>
                            <a:schemeClr val="tx1"/>
                          </a:solidFill>
                          <a:effectLst/>
                          <a:latin typeface="Times New Roman" pitchFamily="18" charset="0"/>
                          <a:cs typeface="Times New Roman" pitchFamily="18" charset="0"/>
                        </a:rPr>
                        <a:t>)</a:t>
                      </a:r>
                      <a:endParaRPr kumimoji="0" lang="ru-RU" sz="1500" b="0"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7E8"/>
                    </a:solidFill>
                  </a:tcPr>
                </a:tc>
              </a:tr>
              <a:tr h="1143000">
                <a:tc>
                  <a:txBody>
                    <a:bodyPr/>
                    <a:lstStyle/>
                    <a:p>
                      <a:pPr marL="74613" marR="0" lvl="0" indent="0" algn="l" defTabSz="914400" rtl="0" eaLnBrk="1" fontAlgn="base" latinLnBrk="0" hangingPunct="1">
                        <a:lnSpc>
                          <a:spcPts val="1800"/>
                        </a:lnSpc>
                        <a:spcBef>
                          <a:spcPts val="25"/>
                        </a:spcBef>
                        <a:spcAft>
                          <a:spcPct val="0"/>
                        </a:spcAft>
                        <a:buClrTx/>
                        <a:buSzTx/>
                        <a:buFontTx/>
                        <a:buNone/>
                        <a:tabLst>
                          <a:tab pos="1060450" algn="l"/>
                        </a:tabLst>
                      </a:pPr>
                      <a:r>
                        <a:rPr kumimoji="0" lang="ru-RU" sz="1500" b="0" i="0" u="none" strike="noStrike" cap="none" normalizeH="0" baseline="0" smtClean="0">
                          <a:ln>
                            <a:noFill/>
                          </a:ln>
                          <a:solidFill>
                            <a:schemeClr val="tx1"/>
                          </a:solidFill>
                          <a:effectLst/>
                          <a:latin typeface="Times New Roman" pitchFamily="18" charset="0"/>
                          <a:cs typeface="Times New Roman" pitchFamily="18" charset="0"/>
                        </a:rPr>
                        <a:t>Отсутствует  товарный	знак.</a:t>
                      </a:r>
                    </a:p>
                    <a:p>
                      <a:pPr marL="74613" marR="0" lvl="0" indent="0" algn="l" defTabSz="914400" rtl="0" eaLnBrk="1" fontAlgn="base" latinLnBrk="0" hangingPunct="1">
                        <a:lnSpc>
                          <a:spcPts val="1763"/>
                        </a:lnSpc>
                        <a:spcBef>
                          <a:spcPts val="38"/>
                        </a:spcBef>
                        <a:spcAft>
                          <a:spcPct val="0"/>
                        </a:spcAft>
                        <a:buClrTx/>
                        <a:buSzTx/>
                        <a:buFontTx/>
                        <a:buNone/>
                        <a:tabLst>
                          <a:tab pos="1060450" algn="l"/>
                        </a:tabLst>
                      </a:pPr>
                      <a:r>
                        <a:rPr kumimoji="0" lang="ru-RU" sz="1500" b="0" i="0" u="none" strike="noStrike" cap="none" normalizeH="0" baseline="0" smtClean="0">
                          <a:ln>
                            <a:noFill/>
                          </a:ln>
                          <a:solidFill>
                            <a:schemeClr val="tx1"/>
                          </a:solidFill>
                          <a:effectLst/>
                          <a:latin typeface="Times New Roman" pitchFamily="18" charset="0"/>
                          <a:cs typeface="Times New Roman" pitchFamily="18" charset="0"/>
                        </a:rPr>
                        <a:t>Есть показатели  (</a:t>
                      </a: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мин., макс., неизменные</a:t>
                      </a:r>
                      <a:r>
                        <a:rPr kumimoji="0" lang="ru-RU" sz="1500" b="0" i="0" u="none" strike="noStrike" cap="none" normalizeH="0" baseline="0" smtClean="0">
                          <a:ln>
                            <a:noFill/>
                          </a:ln>
                          <a:solidFill>
                            <a:schemeClr val="tx1"/>
                          </a:solidFill>
                          <a:effectLst/>
                          <a:latin typeface="Times New Roman" pitchFamily="18" charset="0"/>
                          <a:cs typeface="Times New Roman" pitchFamily="18" charset="0"/>
                        </a:rPr>
                        <a:t>)</a:t>
                      </a:r>
                    </a:p>
                  </a:txBody>
                  <a:tcPr marL="0" marR="0" marT="254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CF4"/>
                    </a:solidFill>
                  </a:tcPr>
                </a:tc>
                <a:tc>
                  <a:txBody>
                    <a:bodyPr/>
                    <a:lstStyle/>
                    <a:p>
                      <a:pPr marL="74613" marR="0" lvl="0" indent="0" algn="l" defTabSz="914400" rtl="0" eaLnBrk="1" fontAlgn="base" latinLnBrk="0" hangingPunct="1">
                        <a:lnSpc>
                          <a:spcPct val="100000"/>
                        </a:lnSpc>
                        <a:spcBef>
                          <a:spcPts val="0"/>
                        </a:spcBef>
                        <a:spcAft>
                          <a:spcPct val="0"/>
                        </a:spcAft>
                        <a:buClrTx/>
                        <a:buSzTx/>
                        <a:buFontTx/>
                        <a:buNone/>
                        <a:tabLst>
                          <a:tab pos="1398588" algn="l"/>
                        </a:tabLst>
                      </a:pPr>
                      <a:r>
                        <a:rPr kumimoji="0" lang="ru-RU" sz="1500" b="0" i="0" u="none" strike="noStrike" cap="none" normalizeH="0" baseline="0" dirty="0" smtClean="0">
                          <a:ln>
                            <a:noFill/>
                          </a:ln>
                          <a:solidFill>
                            <a:schemeClr val="tx1"/>
                          </a:solidFill>
                          <a:effectLst/>
                          <a:latin typeface="Times New Roman" pitchFamily="18" charset="0"/>
                          <a:ea typeface="+mn-ea"/>
                          <a:cs typeface="Times New Roman" pitchFamily="18" charset="0"/>
                        </a:rPr>
                        <a:t>Товар	с</a:t>
                      </a:r>
                    </a:p>
                    <a:p>
                      <a:pPr marL="74613" marR="0" lvl="0" indent="0" algn="l" defTabSz="914400" rtl="0" eaLnBrk="1" fontAlgn="base" latinLnBrk="0" hangingPunct="1">
                        <a:lnSpc>
                          <a:spcPct val="100000"/>
                        </a:lnSpc>
                        <a:spcBef>
                          <a:spcPts val="0"/>
                        </a:spcBef>
                        <a:spcAft>
                          <a:spcPct val="0"/>
                        </a:spcAft>
                        <a:buClrTx/>
                        <a:buSzTx/>
                        <a:buFontTx/>
                        <a:buNone/>
                        <a:tabLst>
                          <a:tab pos="1398588" algn="l"/>
                        </a:tabLst>
                      </a:pPr>
                      <a:r>
                        <a:rPr kumimoji="0" lang="ru-RU" sz="1500" b="0" i="0" u="none" strike="noStrike" cap="none" normalizeH="0" baseline="0" dirty="0" smtClean="0">
                          <a:ln>
                            <a:noFill/>
                          </a:ln>
                          <a:solidFill>
                            <a:schemeClr val="tx1"/>
                          </a:solidFill>
                          <a:effectLst/>
                          <a:latin typeface="Times New Roman" pitchFamily="18" charset="0"/>
                          <a:ea typeface="+mn-ea"/>
                          <a:cs typeface="Times New Roman" pitchFamily="18" charset="0"/>
                        </a:rPr>
                        <a:t>Товарным знаком или товар без  товарного знака</a:t>
                      </a: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CF4"/>
                    </a:solidFill>
                  </a:tcPr>
                </a:tc>
                <a:tc>
                  <a:txBody>
                    <a:bodyPr/>
                    <a:lstStyle/>
                    <a:p>
                      <a:pPr marL="74613" marR="0" lvl="0" indent="0" algn="l" defTabSz="914400" rtl="0" eaLnBrk="1" fontAlgn="base" latinLnBrk="0" hangingPunct="1">
                        <a:lnSpc>
                          <a:spcPts val="1725"/>
                        </a:lnSpc>
                        <a:spcBef>
                          <a:spcPct val="0"/>
                        </a:spcBef>
                        <a:spcAft>
                          <a:spcPct val="0"/>
                        </a:spcAft>
                        <a:buClrTx/>
                        <a:buSzTx/>
                        <a:buFontTx/>
                        <a:buAutoNum type="arabicPeriod"/>
                        <a:tabLst>
                          <a:tab pos="989013" algn="l"/>
                        </a:tabLst>
                      </a:pPr>
                      <a:r>
                        <a:rPr kumimoji="0" lang="ru-RU" sz="1500" b="0" i="0" u="none" strike="noStrike" cap="none" normalizeH="0" baseline="0" smtClean="0">
                          <a:ln>
                            <a:noFill/>
                          </a:ln>
                          <a:solidFill>
                            <a:schemeClr val="tx1"/>
                          </a:solidFill>
                          <a:effectLst/>
                          <a:latin typeface="Times New Roman" pitchFamily="18" charset="0"/>
                          <a:cs typeface="Times New Roman" pitchFamily="18" charset="0"/>
                        </a:rPr>
                        <a:t>Согласие с применением программно-аппаратных средств ЭП</a:t>
                      </a:r>
                    </a:p>
                    <a:p>
                      <a:pPr marL="74613" marR="0" lvl="0" indent="0" algn="l" defTabSz="914400" rtl="0" eaLnBrk="1" fontAlgn="base" latinLnBrk="0" hangingPunct="1">
                        <a:lnSpc>
                          <a:spcPct val="100000"/>
                        </a:lnSpc>
                        <a:spcBef>
                          <a:spcPct val="0"/>
                        </a:spcBef>
                        <a:spcAft>
                          <a:spcPct val="0"/>
                        </a:spcAft>
                        <a:buClrTx/>
                        <a:buSzTx/>
                        <a:buFontTx/>
                        <a:buAutoNum type="arabicPeriod"/>
                        <a:tabLst>
                          <a:tab pos="989013" algn="l"/>
                        </a:tabLst>
                      </a:pPr>
                      <a:r>
                        <a:rPr kumimoji="0" lang="ru-RU" sz="1500" b="0" i="0" u="none" strike="noStrike" cap="none" normalizeH="0" baseline="0" smtClean="0">
                          <a:ln>
                            <a:noFill/>
                          </a:ln>
                          <a:solidFill>
                            <a:schemeClr val="tx1"/>
                          </a:solidFill>
                          <a:effectLst/>
                          <a:latin typeface="Times New Roman" pitchFamily="18" charset="0"/>
                          <a:cs typeface="Times New Roman" pitchFamily="18" charset="0"/>
                        </a:rPr>
                        <a:t>Наименование страны происхождения, если применялась ст. 14.</a:t>
                      </a:r>
                    </a:p>
                    <a:p>
                      <a:pPr marL="74613" marR="0" lvl="0" indent="0" algn="l" defTabSz="914400" rtl="0" eaLnBrk="1" fontAlgn="base" latinLnBrk="0" hangingPunct="1">
                        <a:lnSpc>
                          <a:spcPts val="1763"/>
                        </a:lnSpc>
                        <a:spcBef>
                          <a:spcPts val="125"/>
                        </a:spcBef>
                        <a:spcAft>
                          <a:spcPct val="0"/>
                        </a:spcAft>
                        <a:buClrTx/>
                        <a:buSzTx/>
                        <a:buFontTx/>
                        <a:buAutoNum type="arabicPeriod"/>
                        <a:tabLst>
                          <a:tab pos="989013" algn="l"/>
                        </a:tabLst>
                      </a:pPr>
                      <a:r>
                        <a:rPr kumimoji="0" lang="ru-RU" sz="1500" b="0" i="0" u="none" strike="noStrike" cap="none" normalizeH="0" baseline="0" smtClean="0">
                          <a:ln>
                            <a:noFill/>
                          </a:ln>
                          <a:solidFill>
                            <a:schemeClr val="tx1"/>
                          </a:solidFill>
                          <a:effectLst/>
                          <a:latin typeface="Times New Roman" pitchFamily="18" charset="0"/>
                          <a:cs typeface="Times New Roman" pitchFamily="18" charset="0"/>
                        </a:rPr>
                        <a:t>Конкретные показатели товара, соответствующие значениям, установленным в  документации в отношении показателей мин, макс.</a:t>
                      </a:r>
                    </a:p>
                    <a:p>
                      <a:pPr marL="74613" marR="0" lvl="0" indent="0" algn="l" defTabSz="914400" rtl="0" eaLnBrk="1" fontAlgn="base" latinLnBrk="0" hangingPunct="1">
                        <a:lnSpc>
                          <a:spcPts val="1725"/>
                        </a:lnSpc>
                        <a:spcBef>
                          <a:spcPct val="0"/>
                        </a:spcBef>
                        <a:spcAft>
                          <a:spcPct val="0"/>
                        </a:spcAft>
                        <a:buClrTx/>
                        <a:buSzTx/>
                        <a:buFontTx/>
                        <a:buAutoNum type="arabicPeriod"/>
                        <a:tabLst>
                          <a:tab pos="989013" algn="l"/>
                        </a:tabLst>
                      </a:pPr>
                      <a:r>
                        <a:rPr kumimoji="0" lang="ru-RU" sz="1500" b="0" i="0" u="none" strike="noStrike" cap="none" normalizeH="0" baseline="0" smtClean="0">
                          <a:ln>
                            <a:noFill/>
                          </a:ln>
                          <a:solidFill>
                            <a:schemeClr val="tx1"/>
                          </a:solidFill>
                          <a:effectLst/>
                          <a:latin typeface="Times New Roman" pitchFamily="18" charset="0"/>
                          <a:cs typeface="Times New Roman" pitchFamily="18" charset="0"/>
                        </a:rPr>
                        <a:t>Товарный. знак (при наличии)</a:t>
                      </a: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CF4"/>
                    </a:solidFill>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3" name="object 2"/>
          <p:cNvSpPr>
            <a:spLocks/>
          </p:cNvSpPr>
          <p:nvPr/>
        </p:nvSpPr>
        <p:spPr bwMode="auto">
          <a:xfrm>
            <a:off x="479425" y="6992938"/>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0795">
            <a:solidFill>
              <a:srgbClr val="E6E7E8"/>
            </a:solidFill>
            <a:round/>
            <a:headEnd/>
            <a:tailEnd/>
          </a:ln>
        </p:spPr>
        <p:txBody>
          <a:bodyPr lIns="0" tIns="0" rIns="0" bIns="0"/>
          <a:lstStyle/>
          <a:p>
            <a:endParaRPr lang="ru-RU"/>
          </a:p>
        </p:txBody>
      </p:sp>
      <p:sp>
        <p:nvSpPr>
          <p:cNvPr id="28674" name="object 3"/>
          <p:cNvSpPr>
            <a:spLocks/>
          </p:cNvSpPr>
          <p:nvPr/>
        </p:nvSpPr>
        <p:spPr bwMode="auto">
          <a:xfrm>
            <a:off x="479425" y="1495425"/>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7994">
            <a:solidFill>
              <a:srgbClr val="006284"/>
            </a:solidFill>
            <a:round/>
            <a:headEnd/>
            <a:tailEnd/>
          </a:ln>
        </p:spPr>
        <p:txBody>
          <a:bodyPr lIns="0" tIns="0" rIns="0" bIns="0"/>
          <a:lstStyle/>
          <a:p>
            <a:endParaRPr lang="ru-RU"/>
          </a:p>
        </p:txBody>
      </p:sp>
      <p:sp>
        <p:nvSpPr>
          <p:cNvPr id="5" name="object 5"/>
          <p:cNvSpPr txBox="1">
            <a:spLocks noGrp="1"/>
          </p:cNvSpPr>
          <p:nvPr>
            <p:ph type="title"/>
          </p:nvPr>
        </p:nvSpPr>
        <p:spPr>
          <a:xfrm>
            <a:off x="2887663" y="404813"/>
            <a:ext cx="4746625" cy="879475"/>
          </a:xfrm>
        </p:spPr>
        <p:txBody>
          <a:bodyPr tIns="12065" rtlCol="0"/>
          <a:lstStyle/>
          <a:p>
            <a:pPr marL="12700" eaLnBrk="1" fontAlgn="auto" hangingPunct="1">
              <a:spcBef>
                <a:spcPts val="95"/>
              </a:spcBef>
              <a:spcAft>
                <a:spcPts val="0"/>
              </a:spcAft>
              <a:defRPr/>
            </a:pPr>
            <a:r>
              <a:rPr sz="2800" spc="-10" dirty="0">
                <a:solidFill>
                  <a:srgbClr val="006284"/>
                </a:solidFill>
              </a:rPr>
              <a:t>РАССМОТРЕНИЕ</a:t>
            </a:r>
            <a:r>
              <a:rPr sz="2800" dirty="0"/>
              <a:t/>
            </a:r>
            <a:br>
              <a:rPr sz="2800" dirty="0"/>
            </a:br>
            <a:r>
              <a:rPr sz="2800" spc="-10" dirty="0">
                <a:solidFill>
                  <a:srgbClr val="006284"/>
                </a:solidFill>
              </a:rPr>
              <a:t>ПЕРВЫХ ЧАСТЕЙ</a:t>
            </a:r>
            <a:r>
              <a:rPr sz="2800" dirty="0">
                <a:solidFill>
                  <a:srgbClr val="006284"/>
                </a:solidFill>
              </a:rPr>
              <a:t> </a:t>
            </a:r>
            <a:r>
              <a:rPr sz="2800" spc="-10" dirty="0">
                <a:solidFill>
                  <a:srgbClr val="006284"/>
                </a:solidFill>
              </a:rPr>
              <a:t>ЗАЯВОК</a:t>
            </a:r>
            <a:endParaRPr sz="2800" dirty="0"/>
          </a:p>
        </p:txBody>
      </p:sp>
      <p:sp>
        <p:nvSpPr>
          <p:cNvPr id="28676" name="object 7"/>
          <p:cNvSpPr>
            <a:spLocks noGrp="1"/>
          </p:cNvSpPr>
          <p:nvPr>
            <p:ph type="sldNum" sz="quarter" idx="12"/>
          </p:nvPr>
        </p:nvSpPr>
        <p:spPr bwMode="auto">
          <a:noFill/>
          <a:ln>
            <a:miter lim="800000"/>
            <a:headEnd/>
            <a:tailEnd/>
          </a:ln>
        </p:spPr>
        <p:txBody>
          <a:bodyPr/>
          <a:lstStyle/>
          <a:p>
            <a:pPr marL="25400"/>
            <a:fld id="{0814E63A-765C-434D-9AE9-7BA3DE8013B3}" type="slidenum">
              <a:rPr lang="ru-RU" smtClean="0"/>
              <a:pPr marL="25400"/>
              <a:t>22</a:t>
            </a:fld>
            <a:endParaRPr lang="ru-RU" smtClean="0"/>
          </a:p>
        </p:txBody>
      </p:sp>
      <p:sp>
        <p:nvSpPr>
          <p:cNvPr id="28677" name="object 6"/>
          <p:cNvSpPr txBox="1">
            <a:spLocks noChangeArrowheads="1"/>
          </p:cNvSpPr>
          <p:nvPr/>
        </p:nvSpPr>
        <p:spPr bwMode="auto">
          <a:xfrm>
            <a:off x="474663" y="1520825"/>
            <a:ext cx="9747250" cy="4648200"/>
          </a:xfrm>
          <a:prstGeom prst="rect">
            <a:avLst/>
          </a:prstGeom>
          <a:noFill/>
          <a:ln w="9525">
            <a:noFill/>
            <a:miter lim="800000"/>
            <a:headEnd/>
            <a:tailEnd/>
          </a:ln>
        </p:spPr>
        <p:txBody>
          <a:bodyPr lIns="0" tIns="12065" rIns="0" bIns="0">
            <a:spAutoFit/>
          </a:bodyPr>
          <a:lstStyle/>
          <a:p>
            <a:pPr marL="377825" indent="-365125" algn="just">
              <a:spcBef>
                <a:spcPts val="100"/>
              </a:spcBef>
              <a:buClr>
                <a:srgbClr val="006284"/>
              </a:buClr>
              <a:buFont typeface="DejaVu Sans" pitchFamily="34" charset="0"/>
              <a:buChar char="➢"/>
              <a:tabLst>
                <a:tab pos="377825" algn="l"/>
              </a:tabLst>
            </a:pPr>
            <a:r>
              <a:rPr lang="ru-RU" sz="2200">
                <a:solidFill>
                  <a:srgbClr val="221F1F"/>
                </a:solidFill>
              </a:rPr>
              <a:t>Срок рассмотрения – макс. 7 дней с даты окончания срока подачи  заявок, </a:t>
            </a:r>
            <a:r>
              <a:rPr lang="ru-RU" sz="2000" b="1">
                <a:solidFill>
                  <a:srgbClr val="FF0000"/>
                </a:solidFill>
              </a:rPr>
              <a:t>а в случае, если НМЦК не превышает 3 млн руб., такой срок не  может превышать 1 рабочий день с даты окончания срока подачи  заявок (с 01.07.2018).</a:t>
            </a:r>
            <a:endParaRPr lang="ru-RU" sz="2000"/>
          </a:p>
          <a:p>
            <a:pPr marL="377825" indent="-365125">
              <a:buClr>
                <a:srgbClr val="006284"/>
              </a:buClr>
              <a:buFont typeface="DejaVu Sans" pitchFamily="34" charset="0"/>
              <a:buChar char="➢"/>
              <a:tabLst>
                <a:tab pos="377825" algn="l"/>
              </a:tabLst>
            </a:pPr>
            <a:r>
              <a:rPr lang="ru-RU" sz="2200">
                <a:solidFill>
                  <a:srgbClr val="221F1F"/>
                </a:solidFill>
              </a:rPr>
              <a:t>Участник ЭА </a:t>
            </a:r>
            <a:r>
              <a:rPr lang="ru-RU" sz="2200" b="1">
                <a:solidFill>
                  <a:srgbClr val="221F1F"/>
                </a:solidFill>
              </a:rPr>
              <a:t>не допускается </a:t>
            </a:r>
            <a:r>
              <a:rPr lang="ru-RU" sz="2200">
                <a:solidFill>
                  <a:srgbClr val="221F1F"/>
                </a:solidFill>
              </a:rPr>
              <a:t>к участию в нем в случае:</a:t>
            </a:r>
            <a:endParaRPr lang="ru-RU" sz="2200"/>
          </a:p>
          <a:p>
            <a:pPr marL="925513" lvl="1" indent="-455613">
              <a:buClr>
                <a:srgbClr val="006284"/>
              </a:buClr>
              <a:buFontTx/>
              <a:buAutoNum type="arabicParenR"/>
              <a:tabLst>
                <a:tab pos="377825" algn="l"/>
              </a:tabLst>
            </a:pPr>
            <a:r>
              <a:rPr lang="ru-RU" sz="2200"/>
              <a:t>непредоставления	информации,	предусмотренной ч</a:t>
            </a:r>
            <a:r>
              <a:rPr lang="ru-RU" sz="2200" u="sng"/>
              <a:t>.3 ст.66 </a:t>
            </a:r>
            <a:r>
              <a:rPr lang="ru-RU" sz="2200"/>
              <a:t> </a:t>
            </a:r>
            <a:r>
              <a:rPr lang="ru-RU" sz="2200" u="sng"/>
              <a:t>Закона № 44-ФЗ</a:t>
            </a:r>
            <a:r>
              <a:rPr lang="ru-RU" sz="2200"/>
              <a:t>, или предоставления недостоверной информации</a:t>
            </a:r>
          </a:p>
          <a:p>
            <a:pPr marL="925513" lvl="1" indent="-455613">
              <a:buClr>
                <a:srgbClr val="006284"/>
              </a:buClr>
              <a:buFontTx/>
              <a:buAutoNum type="arabicParenR"/>
              <a:tabLst>
                <a:tab pos="377825" algn="l"/>
              </a:tabLst>
            </a:pPr>
            <a:r>
              <a:rPr lang="ru-RU" sz="2200"/>
              <a:t>несоответствия	информации,	предусмотренной </a:t>
            </a:r>
            <a:r>
              <a:rPr lang="ru-RU" sz="2200" u="sng"/>
              <a:t>ч.3 ст.66 Закона№ 44-ФЗ</a:t>
            </a:r>
            <a:r>
              <a:rPr lang="ru-RU" sz="2200"/>
              <a:t>, требованиям документации о таком аукционе</a:t>
            </a:r>
          </a:p>
          <a:p>
            <a:pPr marL="377825" indent="-365125">
              <a:spcBef>
                <a:spcPts val="50"/>
              </a:spcBef>
              <a:tabLst>
                <a:tab pos="377825" algn="l"/>
              </a:tabLst>
            </a:pPr>
            <a:endParaRPr lang="ru-RU" sz="2200">
              <a:latin typeface="Times New Roman" pitchFamily="18" charset="0"/>
              <a:cs typeface="Times New Roman" pitchFamily="18" charset="0"/>
            </a:endParaRPr>
          </a:p>
          <a:p>
            <a:pPr marL="377825" indent="-365125">
              <a:buClr>
                <a:srgbClr val="006284"/>
              </a:buClr>
              <a:buFont typeface="DejaVu Sans" pitchFamily="34" charset="0"/>
              <a:buChar char="➢"/>
              <a:tabLst>
                <a:tab pos="377825" algn="l"/>
              </a:tabLst>
            </a:pPr>
            <a:r>
              <a:rPr lang="ru-RU" sz="2200" b="1">
                <a:solidFill>
                  <a:srgbClr val="221F1F"/>
                </a:solidFill>
              </a:rPr>
              <a:t>Отказ в допуске	к участию в	ЭА по	иным	основаниям	не допускается</a:t>
            </a:r>
            <a:endParaRPr lang="ru-RU" sz="2200"/>
          </a:p>
          <a:p>
            <a:pPr marL="377825" indent="-365125">
              <a:buClr>
                <a:srgbClr val="006284"/>
              </a:buClr>
              <a:buFont typeface="DejaVu Sans" pitchFamily="34" charset="0"/>
              <a:buChar char="➢"/>
              <a:tabLst>
                <a:tab pos="377825" algn="l"/>
              </a:tabLst>
            </a:pPr>
            <a:r>
              <a:rPr lang="ru-RU" sz="2200">
                <a:solidFill>
                  <a:srgbClr val="221F1F"/>
                </a:solidFill>
              </a:rPr>
              <a:t>По	результатам	рассмотрения первых частей заявок принимается</a:t>
            </a:r>
            <a:endParaRPr lang="ru-RU" sz="2200"/>
          </a:p>
          <a:p>
            <a:pPr marL="377825" indent="-365125">
              <a:tabLst>
                <a:tab pos="377825" algn="l"/>
              </a:tabLst>
            </a:pPr>
            <a:r>
              <a:rPr lang="ru-RU" sz="2200">
                <a:solidFill>
                  <a:srgbClr val="221F1F"/>
                </a:solidFill>
              </a:rPr>
              <a:t>решение о допуске участника закупки или об отказе ему в допуске</a:t>
            </a:r>
            <a:endParaRPr lang="ru-RU" sz="22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7" name="object 2"/>
          <p:cNvSpPr>
            <a:spLocks/>
          </p:cNvSpPr>
          <p:nvPr/>
        </p:nvSpPr>
        <p:spPr bwMode="auto">
          <a:xfrm>
            <a:off x="479425" y="6992938"/>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0795">
            <a:solidFill>
              <a:srgbClr val="E6E7E8"/>
            </a:solidFill>
            <a:round/>
            <a:headEnd/>
            <a:tailEnd/>
          </a:ln>
        </p:spPr>
        <p:txBody>
          <a:bodyPr lIns="0" tIns="0" rIns="0" bIns="0"/>
          <a:lstStyle/>
          <a:p>
            <a:endParaRPr lang="ru-RU"/>
          </a:p>
        </p:txBody>
      </p:sp>
      <p:sp>
        <p:nvSpPr>
          <p:cNvPr id="29698" name="object 3"/>
          <p:cNvSpPr>
            <a:spLocks/>
          </p:cNvSpPr>
          <p:nvPr/>
        </p:nvSpPr>
        <p:spPr bwMode="auto">
          <a:xfrm>
            <a:off x="401638" y="762000"/>
            <a:ext cx="9756775"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7994">
            <a:solidFill>
              <a:srgbClr val="006284"/>
            </a:solidFill>
            <a:round/>
            <a:headEnd/>
            <a:tailEnd/>
          </a:ln>
        </p:spPr>
        <p:txBody>
          <a:bodyPr lIns="0" tIns="0" rIns="0" bIns="0"/>
          <a:lstStyle/>
          <a:p>
            <a:endParaRPr lang="ru-RU"/>
          </a:p>
        </p:txBody>
      </p:sp>
      <p:sp>
        <p:nvSpPr>
          <p:cNvPr id="5" name="object 5"/>
          <p:cNvSpPr txBox="1">
            <a:spLocks noGrp="1"/>
          </p:cNvSpPr>
          <p:nvPr>
            <p:ph type="title"/>
          </p:nvPr>
        </p:nvSpPr>
        <p:spPr>
          <a:xfrm>
            <a:off x="2027238" y="309563"/>
            <a:ext cx="6659562" cy="452437"/>
          </a:xfrm>
        </p:spPr>
        <p:txBody>
          <a:bodyPr tIns="12065" rtlCol="0"/>
          <a:lstStyle/>
          <a:p>
            <a:pPr marL="12700" eaLnBrk="1" fontAlgn="auto" hangingPunct="1">
              <a:spcBef>
                <a:spcPts val="95"/>
              </a:spcBef>
              <a:spcAft>
                <a:spcPts val="0"/>
              </a:spcAft>
              <a:defRPr/>
            </a:pPr>
            <a:r>
              <a:rPr sz="2800" spc="-5" dirty="0"/>
              <a:t>С 01.07.2018 </a:t>
            </a:r>
            <a:r>
              <a:rPr sz="2800" spc="-10" dirty="0"/>
              <a:t>ВТОРАЯ </a:t>
            </a:r>
            <a:r>
              <a:rPr sz="2800" spc="-5" dirty="0"/>
              <a:t>ЧАСТЬ</a:t>
            </a:r>
            <a:r>
              <a:rPr sz="2800" spc="40" dirty="0"/>
              <a:t> </a:t>
            </a:r>
            <a:r>
              <a:rPr sz="2800" spc="-10" dirty="0"/>
              <a:t>ЗАЯВКИ</a:t>
            </a:r>
            <a:endParaRPr sz="2800" dirty="0"/>
          </a:p>
        </p:txBody>
      </p:sp>
      <p:sp>
        <p:nvSpPr>
          <p:cNvPr id="29700" name="object 8"/>
          <p:cNvSpPr>
            <a:spLocks noGrp="1"/>
          </p:cNvSpPr>
          <p:nvPr>
            <p:ph type="sldNum" sz="quarter" idx="12"/>
          </p:nvPr>
        </p:nvSpPr>
        <p:spPr bwMode="auto">
          <a:noFill/>
          <a:ln>
            <a:miter lim="800000"/>
            <a:headEnd/>
            <a:tailEnd/>
          </a:ln>
        </p:spPr>
        <p:txBody>
          <a:bodyPr/>
          <a:lstStyle/>
          <a:p>
            <a:pPr marL="25400"/>
            <a:fld id="{F5FE6F2D-D885-4F3B-B9C1-4A323D66D188}" type="slidenum">
              <a:rPr lang="ru-RU" smtClean="0"/>
              <a:pPr marL="25400"/>
              <a:t>23</a:t>
            </a:fld>
            <a:endParaRPr lang="ru-RU" smtClean="0"/>
          </a:p>
        </p:txBody>
      </p:sp>
      <p:sp>
        <p:nvSpPr>
          <p:cNvPr id="29701" name="object 6"/>
          <p:cNvSpPr txBox="1">
            <a:spLocks noChangeArrowheads="1"/>
          </p:cNvSpPr>
          <p:nvPr/>
        </p:nvSpPr>
        <p:spPr bwMode="auto">
          <a:xfrm>
            <a:off x="484188" y="847725"/>
            <a:ext cx="9599612" cy="5659438"/>
          </a:xfrm>
          <a:prstGeom prst="rect">
            <a:avLst/>
          </a:prstGeom>
          <a:noFill/>
          <a:ln w="9525">
            <a:noFill/>
            <a:miter lim="800000"/>
            <a:headEnd/>
            <a:tailEnd/>
          </a:ln>
        </p:spPr>
        <p:txBody>
          <a:bodyPr lIns="0" tIns="12700" rIns="0" bIns="0">
            <a:spAutoFit/>
          </a:bodyPr>
          <a:lstStyle/>
          <a:p>
            <a:pPr marL="469900" indent="-457200" algn="just">
              <a:spcBef>
                <a:spcPts val="100"/>
              </a:spcBef>
              <a:buFontTx/>
              <a:buAutoNum type="arabicParenR"/>
              <a:tabLst>
                <a:tab pos="469900" algn="l"/>
              </a:tabLst>
            </a:pPr>
            <a:r>
              <a:rPr lang="ru-RU">
                <a:solidFill>
                  <a:srgbClr val="221F1F"/>
                </a:solidFill>
              </a:rPr>
              <a:t>наименование, фирменное наименование (при наличии), место нахождения (для  юридического лица), </a:t>
            </a:r>
            <a:r>
              <a:rPr lang="ru-RU" b="1">
                <a:solidFill>
                  <a:srgbClr val="FF0000"/>
                </a:solidFill>
              </a:rPr>
              <a:t>почтовый адрес участника такого аукциона</a:t>
            </a:r>
            <a:r>
              <a:rPr lang="ru-RU">
                <a:solidFill>
                  <a:srgbClr val="221F1F"/>
                </a:solidFill>
              </a:rPr>
              <a:t>, ФИО (при  наличии), паспортные данные, место жительства (для физического лица), номер  контактного телефона, ИНН участника), ИНН (при наличии) учредителей, членов  коллегиального исполнительного органа, лица, исполняющего функции единоличного  исполнительного органа участника аукциона;</a:t>
            </a:r>
            <a:endParaRPr lang="ru-RU"/>
          </a:p>
          <a:p>
            <a:pPr marL="469900" indent="-457200" algn="just">
              <a:buFontTx/>
              <a:buAutoNum type="arabicParenR"/>
              <a:tabLst>
                <a:tab pos="469900" algn="l"/>
              </a:tabLst>
            </a:pPr>
            <a:r>
              <a:rPr lang="ru-RU">
                <a:solidFill>
                  <a:srgbClr val="221F1F"/>
                </a:solidFill>
              </a:rPr>
              <a:t>документы (или копии), подтверждающие соответствие участника п. 1 ч.1 (членство СРО), чч. 2 и 2.1 (доп. требования)  ст. 31 (при наличии таких требований) + декларация по пп. 3-9 ч. 1 ст. 31 </a:t>
            </a:r>
            <a:r>
              <a:rPr lang="ru-RU" b="1">
                <a:solidFill>
                  <a:srgbClr val="FF0000"/>
                </a:solidFill>
              </a:rPr>
              <a:t>с  использованием программно-аппаратных средств ЭП (с 01.07.2018)</a:t>
            </a:r>
            <a:endParaRPr lang="ru-RU"/>
          </a:p>
          <a:p>
            <a:pPr marL="469900" indent="-457200">
              <a:tabLst>
                <a:tab pos="469900" algn="l"/>
              </a:tabLst>
            </a:pPr>
            <a:r>
              <a:rPr lang="ru-RU">
                <a:solidFill>
                  <a:srgbClr val="221F1F"/>
                </a:solidFill>
              </a:rPr>
              <a:t>3)    решение о совершении крупной сделки (при необходимости)</a:t>
            </a:r>
            <a:endParaRPr lang="ru-RU"/>
          </a:p>
          <a:p>
            <a:pPr marL="469900" indent="-457200">
              <a:spcBef>
                <a:spcPts val="400"/>
              </a:spcBef>
              <a:buClr>
                <a:srgbClr val="006284"/>
              </a:buClr>
              <a:buFontTx/>
              <a:buAutoNum type="arabicParenR" startAt="4"/>
              <a:tabLst>
                <a:tab pos="469900" algn="l"/>
              </a:tabLst>
            </a:pPr>
            <a:r>
              <a:rPr lang="ru-RU"/>
              <a:t>копии документов, подтверждающих право на получение преимуществ (ст. 28,29),</a:t>
            </a:r>
          </a:p>
          <a:p>
            <a:pPr marL="469900" indent="-457200">
              <a:tabLst>
                <a:tab pos="469900" algn="l"/>
              </a:tabLst>
            </a:pPr>
            <a:r>
              <a:rPr lang="ru-RU" b="1">
                <a:solidFill>
                  <a:srgbClr val="FF0000"/>
                </a:solidFill>
              </a:rPr>
              <a:t>если участник заявил, что претендует на преимущества</a:t>
            </a:r>
            <a:endParaRPr lang="ru-RU"/>
          </a:p>
          <a:p>
            <a:pPr marL="469900" indent="-457200">
              <a:spcBef>
                <a:spcPts val="413"/>
              </a:spcBef>
              <a:buClr>
                <a:srgbClr val="006284"/>
              </a:buClr>
              <a:tabLst>
                <a:tab pos="469900" algn="l"/>
              </a:tabLst>
            </a:pPr>
            <a:r>
              <a:rPr lang="ru-RU"/>
              <a:t>5)    документы по ст. 14. </a:t>
            </a:r>
            <a:r>
              <a:rPr lang="ru-RU" b="1">
                <a:solidFill>
                  <a:srgbClr val="FF0000"/>
                </a:solidFill>
              </a:rPr>
              <a:t>Если документов нет – заявка считается иностранной</a:t>
            </a:r>
            <a:endParaRPr lang="ru-RU"/>
          </a:p>
          <a:p>
            <a:pPr marL="469900" indent="-457200">
              <a:spcBef>
                <a:spcPts val="400"/>
              </a:spcBef>
              <a:buClr>
                <a:srgbClr val="006284"/>
              </a:buClr>
              <a:buFontTx/>
              <a:buAutoNum type="arabicParenR" startAt="6"/>
              <a:tabLst>
                <a:tab pos="469900" algn="l"/>
              </a:tabLst>
            </a:pPr>
            <a:r>
              <a:rPr lang="ru-RU"/>
              <a:t>декларация о принадлежности к СМП, СОНКО </a:t>
            </a:r>
            <a:r>
              <a:rPr lang="ru-RU" b="1">
                <a:solidFill>
                  <a:srgbClr val="FF0000"/>
                </a:solidFill>
              </a:rPr>
              <a:t>с использованием программно-</a:t>
            </a:r>
            <a:endParaRPr lang="ru-RU"/>
          </a:p>
          <a:p>
            <a:pPr marL="469900" indent="-457200">
              <a:tabLst>
                <a:tab pos="469900" algn="l"/>
              </a:tabLst>
            </a:pPr>
            <a:r>
              <a:rPr lang="ru-RU" b="1">
                <a:solidFill>
                  <a:srgbClr val="FF0000"/>
                </a:solidFill>
              </a:rPr>
              <a:t>аппаратных средств ЭП (с 01.07.2018)</a:t>
            </a:r>
          </a:p>
          <a:p>
            <a:pPr marL="469900" indent="-457200">
              <a:tabLst>
                <a:tab pos="469900" algn="l"/>
              </a:tabLst>
            </a:pPr>
            <a:endParaRPr lang="ru-RU"/>
          </a:p>
          <a:p>
            <a:pPr marL="469900" indent="-457200">
              <a:tabLst>
                <a:tab pos="469900" algn="l"/>
              </a:tabLst>
            </a:pPr>
            <a:r>
              <a:rPr lang="ru-RU">
                <a:solidFill>
                  <a:srgbClr val="221F1F"/>
                </a:solidFill>
              </a:rPr>
              <a:t>       </a:t>
            </a:r>
            <a:r>
              <a:rPr lang="ru-RU" b="1">
                <a:solidFill>
                  <a:srgbClr val="221F1F"/>
                </a:solidFill>
              </a:rPr>
              <a:t>Копии документов на товар (декларации и сертификаты требовать нельзя, т.к. они предоставляются вместе с товаром в момент поставки)</a:t>
            </a:r>
            <a:endParaRPr lang="ru-RU" b="1">
              <a:solidFill>
                <a:srgbClr val="000000"/>
              </a:solidFill>
            </a:endParaRPr>
          </a:p>
          <a:p>
            <a:pPr marL="469900" indent="-457200">
              <a:tabLst>
                <a:tab pos="469900" algn="l"/>
              </a:tabLst>
            </a:pPr>
            <a:endParaRPr lang="ru-RU"/>
          </a:p>
        </p:txBody>
      </p:sp>
      <p:sp>
        <p:nvSpPr>
          <p:cNvPr id="7" name="object 7"/>
          <p:cNvSpPr txBox="1"/>
          <p:nvPr/>
        </p:nvSpPr>
        <p:spPr>
          <a:xfrm>
            <a:off x="558800" y="6462713"/>
            <a:ext cx="7415213" cy="452437"/>
          </a:xfrm>
          <a:prstGeom prst="rect">
            <a:avLst/>
          </a:prstGeom>
        </p:spPr>
        <p:txBody>
          <a:bodyPr lIns="0" tIns="12065" rIns="0" bIns="0">
            <a:spAutoFit/>
          </a:bodyPr>
          <a:lstStyle/>
          <a:p>
            <a:pPr marL="12700" fontAlgn="auto">
              <a:spcBef>
                <a:spcPts val="95"/>
              </a:spcBef>
              <a:spcAft>
                <a:spcPts val="0"/>
              </a:spcAft>
              <a:defRPr/>
            </a:pPr>
            <a:r>
              <a:rPr sz="2800" b="1" spc="-5" dirty="0">
                <a:solidFill>
                  <a:srgbClr val="FF0000"/>
                </a:solidFill>
                <a:latin typeface="Arial"/>
                <a:cs typeface="Arial"/>
              </a:rPr>
              <a:t>+ </a:t>
            </a:r>
            <a:r>
              <a:rPr sz="2800" b="1" spc="-40" dirty="0">
                <a:solidFill>
                  <a:srgbClr val="FF0000"/>
                </a:solidFill>
                <a:latin typeface="Arial"/>
                <a:cs typeface="Arial"/>
              </a:rPr>
              <a:t>от </a:t>
            </a:r>
            <a:r>
              <a:rPr sz="2800" b="1" spc="-25" dirty="0">
                <a:solidFill>
                  <a:srgbClr val="FF0000"/>
                </a:solidFill>
                <a:latin typeface="Arial"/>
                <a:cs typeface="Arial"/>
              </a:rPr>
              <a:t>оператора документы </a:t>
            </a:r>
            <a:r>
              <a:rPr sz="2800" b="1" spc="-10" dirty="0">
                <a:solidFill>
                  <a:srgbClr val="FF0000"/>
                </a:solidFill>
                <a:latin typeface="Arial"/>
                <a:cs typeface="Arial"/>
              </a:rPr>
              <a:t>по </a:t>
            </a:r>
            <a:r>
              <a:rPr sz="2800" b="1" spc="-15" dirty="0">
                <a:solidFill>
                  <a:srgbClr val="FF0000"/>
                </a:solidFill>
                <a:latin typeface="Arial"/>
                <a:cs typeface="Arial"/>
              </a:rPr>
              <a:t>ч. </a:t>
            </a:r>
            <a:r>
              <a:rPr sz="2800" b="1" spc="-85" dirty="0">
                <a:solidFill>
                  <a:srgbClr val="FF0000"/>
                </a:solidFill>
                <a:latin typeface="Arial"/>
                <a:cs typeface="Arial"/>
              </a:rPr>
              <a:t>11 </a:t>
            </a:r>
            <a:r>
              <a:rPr sz="2800" b="1" spc="-110" dirty="0">
                <a:solidFill>
                  <a:srgbClr val="FF0000"/>
                </a:solidFill>
                <a:latin typeface="Arial"/>
                <a:cs typeface="Arial"/>
              </a:rPr>
              <a:t>ст.</a:t>
            </a:r>
            <a:r>
              <a:rPr sz="2800" b="1" spc="195" dirty="0">
                <a:solidFill>
                  <a:srgbClr val="FF0000"/>
                </a:solidFill>
                <a:latin typeface="Arial"/>
                <a:cs typeface="Arial"/>
              </a:rPr>
              <a:t> </a:t>
            </a:r>
            <a:r>
              <a:rPr sz="2800" b="1" spc="-10" dirty="0">
                <a:solidFill>
                  <a:srgbClr val="FF0000"/>
                </a:solidFill>
                <a:latin typeface="Arial"/>
                <a:cs typeface="Arial"/>
              </a:rPr>
              <a:t>24.1</a:t>
            </a:r>
            <a:endParaRPr sz="2800">
              <a:latin typeface="Arial"/>
              <a:cs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1" name="object 2"/>
          <p:cNvSpPr>
            <a:spLocks/>
          </p:cNvSpPr>
          <p:nvPr/>
        </p:nvSpPr>
        <p:spPr bwMode="auto">
          <a:xfrm>
            <a:off x="479425" y="6992938"/>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0795">
            <a:solidFill>
              <a:srgbClr val="E6E7E8"/>
            </a:solidFill>
            <a:round/>
            <a:headEnd/>
            <a:tailEnd/>
          </a:ln>
        </p:spPr>
        <p:txBody>
          <a:bodyPr lIns="0" tIns="0" rIns="0" bIns="0"/>
          <a:lstStyle/>
          <a:p>
            <a:endParaRPr lang="ru-RU"/>
          </a:p>
        </p:txBody>
      </p:sp>
      <p:sp>
        <p:nvSpPr>
          <p:cNvPr id="30722" name="object 3"/>
          <p:cNvSpPr>
            <a:spLocks/>
          </p:cNvSpPr>
          <p:nvPr/>
        </p:nvSpPr>
        <p:spPr bwMode="auto">
          <a:xfrm>
            <a:off x="479425" y="1495425"/>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7994">
            <a:solidFill>
              <a:srgbClr val="006284"/>
            </a:solidFill>
            <a:round/>
            <a:headEnd/>
            <a:tailEnd/>
          </a:ln>
        </p:spPr>
        <p:txBody>
          <a:bodyPr lIns="0" tIns="0" rIns="0" bIns="0"/>
          <a:lstStyle/>
          <a:p>
            <a:endParaRPr lang="ru-RU"/>
          </a:p>
        </p:txBody>
      </p:sp>
      <p:sp>
        <p:nvSpPr>
          <p:cNvPr id="5" name="object 5"/>
          <p:cNvSpPr txBox="1">
            <a:spLocks noGrp="1"/>
          </p:cNvSpPr>
          <p:nvPr>
            <p:ph type="title"/>
          </p:nvPr>
        </p:nvSpPr>
        <p:spPr>
          <a:xfrm>
            <a:off x="2070100" y="404813"/>
            <a:ext cx="4748213" cy="879475"/>
          </a:xfrm>
        </p:spPr>
        <p:txBody>
          <a:bodyPr tIns="12065" rtlCol="0"/>
          <a:lstStyle/>
          <a:p>
            <a:pPr marL="12700" eaLnBrk="1" fontAlgn="auto" hangingPunct="1">
              <a:spcBef>
                <a:spcPts val="95"/>
              </a:spcBef>
              <a:spcAft>
                <a:spcPts val="0"/>
              </a:spcAft>
              <a:defRPr/>
            </a:pPr>
            <a:r>
              <a:rPr sz="2800" spc="-10" dirty="0">
                <a:solidFill>
                  <a:srgbClr val="006284"/>
                </a:solidFill>
              </a:rPr>
              <a:t>РАССМОТРЕНИЕ</a:t>
            </a:r>
            <a:r>
              <a:rPr sz="2800"/>
              <a:t/>
            </a:r>
            <a:br>
              <a:rPr sz="2800"/>
            </a:br>
            <a:r>
              <a:rPr sz="2800" spc="-10" dirty="0">
                <a:solidFill>
                  <a:srgbClr val="006284"/>
                </a:solidFill>
              </a:rPr>
              <a:t>ВТОРЫХ ЧАСТЕЙ</a:t>
            </a:r>
            <a:r>
              <a:rPr sz="2800" spc="-5" dirty="0">
                <a:solidFill>
                  <a:srgbClr val="006284"/>
                </a:solidFill>
              </a:rPr>
              <a:t> </a:t>
            </a:r>
            <a:r>
              <a:rPr sz="2800" spc="-10" dirty="0">
                <a:solidFill>
                  <a:srgbClr val="006284"/>
                </a:solidFill>
              </a:rPr>
              <a:t>ЗАЯВОК</a:t>
            </a:r>
            <a:endParaRPr sz="2800"/>
          </a:p>
        </p:txBody>
      </p:sp>
      <p:sp>
        <p:nvSpPr>
          <p:cNvPr id="30724" name="object 7"/>
          <p:cNvSpPr>
            <a:spLocks noGrp="1"/>
          </p:cNvSpPr>
          <p:nvPr>
            <p:ph type="sldNum" sz="quarter" idx="12"/>
          </p:nvPr>
        </p:nvSpPr>
        <p:spPr bwMode="auto">
          <a:noFill/>
          <a:ln>
            <a:miter lim="800000"/>
            <a:headEnd/>
            <a:tailEnd/>
          </a:ln>
        </p:spPr>
        <p:txBody>
          <a:bodyPr/>
          <a:lstStyle/>
          <a:p>
            <a:pPr marL="25400"/>
            <a:fld id="{12184ACC-22DA-4376-A65D-902DCE0071E8}" type="slidenum">
              <a:rPr lang="ru-RU" smtClean="0"/>
              <a:pPr marL="25400"/>
              <a:t>24</a:t>
            </a:fld>
            <a:endParaRPr lang="ru-RU" smtClean="0"/>
          </a:p>
        </p:txBody>
      </p:sp>
      <p:sp>
        <p:nvSpPr>
          <p:cNvPr id="30725" name="object 6"/>
          <p:cNvSpPr txBox="1">
            <a:spLocks noChangeArrowheads="1"/>
          </p:cNvSpPr>
          <p:nvPr/>
        </p:nvSpPr>
        <p:spPr bwMode="auto">
          <a:xfrm>
            <a:off x="461963" y="1544638"/>
            <a:ext cx="9674225" cy="5389562"/>
          </a:xfrm>
          <a:prstGeom prst="rect">
            <a:avLst/>
          </a:prstGeom>
          <a:noFill/>
          <a:ln w="9525">
            <a:noFill/>
            <a:miter lim="800000"/>
            <a:headEnd/>
            <a:tailEnd/>
          </a:ln>
        </p:spPr>
        <p:txBody>
          <a:bodyPr lIns="0" tIns="12700" rIns="0" bIns="0">
            <a:spAutoFit/>
          </a:bodyPr>
          <a:lstStyle/>
          <a:p>
            <a:pPr marL="377825" indent="-365125">
              <a:lnSpc>
                <a:spcPts val="1950"/>
              </a:lnSpc>
              <a:spcBef>
                <a:spcPts val="100"/>
              </a:spcBef>
              <a:buClr>
                <a:srgbClr val="006284"/>
              </a:buClr>
              <a:buFont typeface="DejaVu Sans" pitchFamily="34" charset="0"/>
              <a:buChar char="➢"/>
              <a:tabLst>
                <a:tab pos="377825" algn="l"/>
              </a:tabLst>
            </a:pPr>
            <a:r>
              <a:rPr lang="ru-RU">
                <a:solidFill>
                  <a:srgbClr val="221F1F"/>
                </a:solidFill>
              </a:rPr>
              <a:t>Срок рассмотрения – не более 3 рабочих дней со дня размещения на ЭП протокола</a:t>
            </a:r>
            <a:endParaRPr lang="ru-RU"/>
          </a:p>
          <a:p>
            <a:pPr marL="377825" indent="-365125">
              <a:lnSpc>
                <a:spcPts val="1950"/>
              </a:lnSpc>
              <a:tabLst>
                <a:tab pos="377825" algn="l"/>
              </a:tabLst>
            </a:pPr>
            <a:r>
              <a:rPr lang="ru-RU">
                <a:solidFill>
                  <a:srgbClr val="221F1F"/>
                </a:solidFill>
              </a:rPr>
              <a:t>аукциона</a:t>
            </a:r>
            <a:endParaRPr lang="ru-RU"/>
          </a:p>
          <a:p>
            <a:pPr marL="377825" indent="-365125">
              <a:spcBef>
                <a:spcPts val="175"/>
              </a:spcBef>
              <a:buClr>
                <a:srgbClr val="006284"/>
              </a:buClr>
              <a:buFont typeface="DejaVu Sans" pitchFamily="34" charset="0"/>
              <a:buChar char="➢"/>
              <a:tabLst>
                <a:tab pos="377825" algn="l"/>
              </a:tabLst>
            </a:pPr>
            <a:r>
              <a:rPr lang="ru-RU">
                <a:solidFill>
                  <a:srgbClr val="221F1F"/>
                </a:solidFill>
              </a:rPr>
              <a:t>Основания для признания заявки </a:t>
            </a:r>
            <a:r>
              <a:rPr lang="ru-RU" b="1">
                <a:solidFill>
                  <a:srgbClr val="221F1F"/>
                </a:solidFill>
              </a:rPr>
              <a:t>несоответствующей </a:t>
            </a:r>
            <a:r>
              <a:rPr lang="ru-RU">
                <a:solidFill>
                  <a:srgbClr val="221F1F"/>
                </a:solidFill>
              </a:rPr>
              <a:t>требованиям документации:</a:t>
            </a:r>
            <a:endParaRPr lang="ru-RU"/>
          </a:p>
          <a:p>
            <a:pPr marL="925513" lvl="1" indent="-455613">
              <a:spcBef>
                <a:spcPts val="163"/>
              </a:spcBef>
              <a:buClr>
                <a:srgbClr val="006284"/>
              </a:buClr>
              <a:buFontTx/>
              <a:buAutoNum type="arabicParenR"/>
              <a:tabLst>
                <a:tab pos="377825" algn="l"/>
              </a:tabLst>
            </a:pPr>
            <a:r>
              <a:rPr lang="ru-RU">
                <a:solidFill>
                  <a:srgbClr val="221F1F"/>
                </a:solidFill>
              </a:rPr>
              <a:t>непредставление документов и информации по чч. 3 и 5 ст. 66, </a:t>
            </a:r>
            <a:r>
              <a:rPr lang="ru-RU" b="1">
                <a:solidFill>
                  <a:srgbClr val="974707"/>
                </a:solidFill>
              </a:rPr>
              <a:t>ч. 11 ст. 24.1*</a:t>
            </a:r>
            <a:endParaRPr lang="ru-RU"/>
          </a:p>
          <a:p>
            <a:pPr marL="925513" lvl="1" indent="-455613">
              <a:spcBef>
                <a:spcPts val="175"/>
              </a:spcBef>
              <a:buClr>
                <a:srgbClr val="006284"/>
              </a:buClr>
              <a:buFontTx/>
              <a:buAutoNum type="arabicParenR"/>
              <a:tabLst>
                <a:tab pos="377825" algn="l"/>
              </a:tabLst>
            </a:pPr>
            <a:r>
              <a:rPr lang="ru-RU">
                <a:solidFill>
                  <a:srgbClr val="221F1F"/>
                </a:solidFill>
              </a:rPr>
              <a:t>несоответствие документов и информации требованиям ДоА*</a:t>
            </a:r>
            <a:endParaRPr lang="ru-RU"/>
          </a:p>
          <a:p>
            <a:pPr marL="925513" lvl="1" indent="-455613">
              <a:spcBef>
                <a:spcPts val="175"/>
              </a:spcBef>
              <a:buClr>
                <a:srgbClr val="006284"/>
              </a:buClr>
              <a:buFontTx/>
              <a:buAutoNum type="arabicParenR"/>
              <a:tabLst>
                <a:tab pos="377825" algn="l"/>
              </a:tabLst>
            </a:pPr>
            <a:r>
              <a:rPr lang="ru-RU">
                <a:solidFill>
                  <a:srgbClr val="221F1F"/>
                </a:solidFill>
              </a:rPr>
              <a:t>наличие в таких документах недостоверных сведений об УЗ*</a:t>
            </a:r>
            <a:endParaRPr lang="ru-RU"/>
          </a:p>
          <a:p>
            <a:pPr marL="925513" lvl="1" indent="-455613">
              <a:spcBef>
                <a:spcPts val="175"/>
              </a:spcBef>
              <a:buClr>
                <a:srgbClr val="006284"/>
              </a:buClr>
              <a:buFontTx/>
              <a:buAutoNum type="arabicParenR"/>
              <a:tabLst>
                <a:tab pos="377825" algn="l"/>
              </a:tabLst>
            </a:pPr>
            <a:r>
              <a:rPr lang="ru-RU">
                <a:solidFill>
                  <a:srgbClr val="221F1F"/>
                </a:solidFill>
              </a:rPr>
              <a:t>несоответствие участника требованиям, установленным в документации</a:t>
            </a:r>
            <a:endParaRPr lang="ru-RU"/>
          </a:p>
          <a:p>
            <a:pPr marL="925513" lvl="1" indent="-455613">
              <a:spcBef>
                <a:spcPts val="163"/>
              </a:spcBef>
              <a:buClr>
                <a:srgbClr val="006284"/>
              </a:buClr>
              <a:buFontTx/>
              <a:buAutoNum type="arabicParenR"/>
              <a:tabLst>
                <a:tab pos="377825" algn="l"/>
              </a:tabLst>
            </a:pPr>
            <a:r>
              <a:rPr lang="ru-RU" b="1">
                <a:solidFill>
                  <a:srgbClr val="FF0000"/>
                </a:solidFill>
              </a:rPr>
              <a:t>в случаях, предусмотренных НПА по ст. 14</a:t>
            </a:r>
            <a:endParaRPr lang="ru-RU"/>
          </a:p>
          <a:p>
            <a:pPr marL="377825" indent="-365125">
              <a:spcBef>
                <a:spcPts val="175"/>
              </a:spcBef>
              <a:tabLst>
                <a:tab pos="377825" algn="l"/>
              </a:tabLst>
            </a:pPr>
            <a:r>
              <a:rPr lang="ru-RU">
                <a:solidFill>
                  <a:srgbClr val="221F1F"/>
                </a:solidFill>
              </a:rPr>
              <a:t>* определяется на дату и время окончания срока подачи заявок</a:t>
            </a:r>
            <a:endParaRPr lang="ru-RU"/>
          </a:p>
          <a:p>
            <a:pPr marL="377825" indent="-365125">
              <a:spcBef>
                <a:spcPts val="38"/>
              </a:spcBef>
              <a:tabLst>
                <a:tab pos="377825" algn="l"/>
              </a:tabLst>
            </a:pPr>
            <a:endParaRPr lang="ru-RU">
              <a:latin typeface="Times New Roman" pitchFamily="18" charset="0"/>
              <a:cs typeface="Times New Roman" pitchFamily="18" charset="0"/>
            </a:endParaRPr>
          </a:p>
          <a:p>
            <a:pPr marL="377825" indent="-365125" algn="just">
              <a:tabLst>
                <a:tab pos="377825" algn="l"/>
              </a:tabLst>
            </a:pPr>
            <a:r>
              <a:rPr lang="ru-RU" b="1">
                <a:solidFill>
                  <a:srgbClr val="FF0000"/>
                </a:solidFill>
              </a:rPr>
              <a:t>С 01.07.2018: Заявка НЕ может быть признана не соответствующей требованиям,  установленным документацией, в связи с отсутствием в ней информации и  электронных документов, предусмотренных п. 5 ч. 5 ст. 66 (преимущества ОИ и  УИС), а также п. 6 ч. 5 ст. 66 (ограничения и условия по нац. режим по ст. 14), за  исключением случая закупки товаров, работ, услуг, в отношении которых  установлен </a:t>
            </a:r>
            <a:r>
              <a:rPr lang="ru-RU" b="1" u="sng">
                <a:solidFill>
                  <a:srgbClr val="FF0000"/>
                </a:solidFill>
              </a:rPr>
              <a:t>запрет</a:t>
            </a:r>
            <a:r>
              <a:rPr lang="ru-RU" b="1">
                <a:solidFill>
                  <a:srgbClr val="FF0000"/>
                </a:solidFill>
              </a:rPr>
              <a:t>, предусмотренный ст. 14.</a:t>
            </a:r>
            <a:endParaRPr lang="ru-RU"/>
          </a:p>
          <a:p>
            <a:pPr marL="377825" indent="-365125">
              <a:spcBef>
                <a:spcPts val="25"/>
              </a:spcBef>
              <a:tabLst>
                <a:tab pos="377825" algn="l"/>
              </a:tabLst>
            </a:pPr>
            <a:endParaRPr lang="ru-RU" sz="2000">
              <a:latin typeface="Times New Roman" pitchFamily="18" charset="0"/>
              <a:cs typeface="Times New Roman" pitchFamily="18" charset="0"/>
            </a:endParaRPr>
          </a:p>
          <a:p>
            <a:pPr marL="377825" indent="-365125">
              <a:buClr>
                <a:srgbClr val="006284"/>
              </a:buClr>
              <a:buFont typeface="DejaVu Sans" pitchFamily="34" charset="0"/>
              <a:buChar char="➢"/>
              <a:tabLst>
                <a:tab pos="377825" algn="l"/>
              </a:tabLst>
            </a:pPr>
            <a:r>
              <a:rPr lang="ru-RU">
                <a:solidFill>
                  <a:srgbClr val="221F1F"/>
                </a:solidFill>
              </a:rPr>
              <a:t>Задача Заказчика: выявление 5 заявок соответствующих требованиям ДоА</a:t>
            </a:r>
            <a:endParaRPr lang="ru-RU"/>
          </a:p>
          <a:p>
            <a:pPr marL="377825" indent="-365125">
              <a:spcBef>
                <a:spcPts val="175"/>
              </a:spcBef>
              <a:buClr>
                <a:srgbClr val="006284"/>
              </a:buClr>
              <a:buFont typeface="DejaVu Sans" pitchFamily="34" charset="0"/>
              <a:buChar char="➢"/>
              <a:tabLst>
                <a:tab pos="377825" algn="l"/>
              </a:tabLst>
            </a:pPr>
            <a:r>
              <a:rPr lang="ru-RU">
                <a:solidFill>
                  <a:srgbClr val="221F1F"/>
                </a:solidFill>
              </a:rPr>
              <a:t>Результаты рассмотрения оформляются протоколом подведения итогов</a:t>
            </a:r>
            <a:endParaRPr lang="ru-RU"/>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5" name="object 2"/>
          <p:cNvSpPr>
            <a:spLocks/>
          </p:cNvSpPr>
          <p:nvPr/>
        </p:nvSpPr>
        <p:spPr bwMode="auto">
          <a:xfrm>
            <a:off x="479425" y="1495425"/>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7994">
            <a:solidFill>
              <a:srgbClr val="006284"/>
            </a:solidFill>
            <a:round/>
            <a:headEnd/>
            <a:tailEnd/>
          </a:ln>
        </p:spPr>
        <p:txBody>
          <a:bodyPr lIns="0" tIns="0" rIns="0" bIns="0"/>
          <a:lstStyle/>
          <a:p>
            <a:endParaRPr lang="ru-RU"/>
          </a:p>
        </p:txBody>
      </p:sp>
      <p:sp>
        <p:nvSpPr>
          <p:cNvPr id="3" name="object 3"/>
          <p:cNvSpPr txBox="1">
            <a:spLocks noGrp="1"/>
          </p:cNvSpPr>
          <p:nvPr>
            <p:ph type="title"/>
          </p:nvPr>
        </p:nvSpPr>
        <p:spPr>
          <a:xfrm>
            <a:off x="1917700" y="617538"/>
            <a:ext cx="7580313" cy="452437"/>
          </a:xfrm>
        </p:spPr>
        <p:txBody>
          <a:bodyPr tIns="12065" rtlCol="0"/>
          <a:lstStyle/>
          <a:p>
            <a:pPr marL="12700" eaLnBrk="1" fontAlgn="auto" hangingPunct="1">
              <a:spcBef>
                <a:spcPts val="95"/>
              </a:spcBef>
              <a:spcAft>
                <a:spcPts val="0"/>
              </a:spcAft>
              <a:defRPr/>
            </a:pPr>
            <a:r>
              <a:rPr sz="2800" spc="-10" dirty="0">
                <a:solidFill>
                  <a:srgbClr val="006284"/>
                </a:solidFill>
              </a:rPr>
              <a:t>СЛУЧАИ НЕСОСТОЯВШЕГОСЯ</a:t>
            </a:r>
            <a:r>
              <a:rPr sz="2800" spc="45" dirty="0">
                <a:solidFill>
                  <a:srgbClr val="006284"/>
                </a:solidFill>
              </a:rPr>
              <a:t> </a:t>
            </a:r>
            <a:r>
              <a:rPr sz="2800" spc="-10" dirty="0">
                <a:solidFill>
                  <a:srgbClr val="006284"/>
                </a:solidFill>
              </a:rPr>
              <a:t>АУКЦИОНА</a:t>
            </a:r>
            <a:endParaRPr sz="2800"/>
          </a:p>
        </p:txBody>
      </p:sp>
      <p:graphicFrame>
        <p:nvGraphicFramePr>
          <p:cNvPr id="4" name="object 4"/>
          <p:cNvGraphicFramePr>
            <a:graphicFrameLocks noGrp="1"/>
          </p:cNvGraphicFramePr>
          <p:nvPr/>
        </p:nvGraphicFramePr>
        <p:xfrm>
          <a:off x="469900" y="1557338"/>
          <a:ext cx="9831388" cy="5446712"/>
        </p:xfrm>
        <a:graphic>
          <a:graphicData uri="http://schemas.openxmlformats.org/drawingml/2006/table">
            <a:tbl>
              <a:tblPr/>
              <a:tblGrid>
                <a:gridCol w="903288"/>
                <a:gridCol w="1612900"/>
                <a:gridCol w="1084262"/>
                <a:gridCol w="1547813"/>
                <a:gridCol w="4683125"/>
              </a:tblGrid>
              <a:tr h="593725">
                <a:tc>
                  <a:txBody>
                    <a:bodyPr/>
                    <a:lstStyle/>
                    <a:p>
                      <a:pPr marL="177800" marR="0" lvl="0" indent="0" algn="l" defTabSz="914400" rtl="0" eaLnBrk="1" fontAlgn="base" latinLnBrk="0" hangingPunct="1">
                        <a:lnSpc>
                          <a:spcPct val="100000"/>
                        </a:lnSpc>
                        <a:spcBef>
                          <a:spcPts val="325"/>
                        </a:spcBef>
                        <a:spcAft>
                          <a:spcPct val="0"/>
                        </a:spcAft>
                        <a:buClrTx/>
                        <a:buSzTx/>
                        <a:buFontTx/>
                        <a:buNone/>
                        <a:tabLst/>
                      </a:pPr>
                      <a:r>
                        <a:rPr kumimoji="0" lang="ru-RU" sz="1500" b="1" i="0" u="none" strike="noStrike" cap="none" normalizeH="0" baseline="0" smtClean="0">
                          <a:ln>
                            <a:noFill/>
                          </a:ln>
                          <a:solidFill>
                            <a:schemeClr val="tx1"/>
                          </a:solidFill>
                          <a:effectLst/>
                          <a:latin typeface="Arial" charset="0"/>
                          <a:cs typeface="Arial" charset="0"/>
                        </a:rPr>
                        <a:t>Всего</a:t>
                      </a:r>
                      <a:endParaRPr kumimoji="0" lang="ru-RU" sz="1500" b="0" i="0" u="none" strike="noStrike" cap="none" normalizeH="0" baseline="0" smtClean="0">
                        <a:ln>
                          <a:noFill/>
                        </a:ln>
                        <a:solidFill>
                          <a:schemeClr val="tx1"/>
                        </a:solidFill>
                        <a:effectLst/>
                        <a:latin typeface="Arial" charset="0"/>
                        <a:cs typeface="Arial" charset="0"/>
                      </a:endParaRPr>
                    </a:p>
                    <a:p>
                      <a:pPr marL="177800" marR="0" lvl="0" indent="0" algn="l" defTabSz="914400" rtl="0" eaLnBrk="1" fontAlgn="base" latinLnBrk="0" hangingPunct="1">
                        <a:lnSpc>
                          <a:spcPct val="100000"/>
                        </a:lnSpc>
                        <a:spcBef>
                          <a:spcPts val="363"/>
                        </a:spcBef>
                        <a:spcAft>
                          <a:spcPct val="0"/>
                        </a:spcAft>
                        <a:buClrTx/>
                        <a:buSzTx/>
                        <a:buFontTx/>
                        <a:buNone/>
                        <a:tabLst/>
                      </a:pPr>
                      <a:r>
                        <a:rPr kumimoji="0" lang="ru-RU" sz="1500" b="1" i="0" u="none" strike="noStrike" cap="none" normalizeH="0" baseline="0" smtClean="0">
                          <a:ln>
                            <a:noFill/>
                          </a:ln>
                          <a:solidFill>
                            <a:schemeClr val="tx1"/>
                          </a:solidFill>
                          <a:effectLst/>
                          <a:latin typeface="Arial" charset="0"/>
                          <a:cs typeface="Arial" charset="0"/>
                        </a:rPr>
                        <a:t>заявок</a:t>
                      </a:r>
                      <a:endParaRPr kumimoji="0" lang="ru-RU" sz="1500" b="0" i="0" u="none" strike="noStrike" cap="none" normalizeH="0" baseline="0" smtClean="0">
                        <a:ln>
                          <a:noFill/>
                        </a:ln>
                        <a:solidFill>
                          <a:schemeClr val="tx1"/>
                        </a:solidFill>
                        <a:effectLst/>
                        <a:latin typeface="Arial" charset="0"/>
                        <a:cs typeface="Arial" charset="0"/>
                      </a:endParaRPr>
                    </a:p>
                  </a:txBody>
                  <a:tcPr marL="0" marR="0" marT="41275" marB="0" horzOverflow="overflow">
                    <a:lnL>
                      <a:noFill/>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B9CB4"/>
                    </a:solidFill>
                  </a:tcPr>
                </a:tc>
                <a:tc>
                  <a:txBody>
                    <a:bodyPr/>
                    <a:lstStyle/>
                    <a:p>
                      <a:pPr marL="0" marR="0" lvl="0" indent="0" algn="ctr" defTabSz="914400" rtl="0" eaLnBrk="1" fontAlgn="base" latinLnBrk="0" hangingPunct="1">
                        <a:lnSpc>
                          <a:spcPct val="100000"/>
                        </a:lnSpc>
                        <a:spcBef>
                          <a:spcPts val="325"/>
                        </a:spcBef>
                        <a:spcAft>
                          <a:spcPct val="0"/>
                        </a:spcAft>
                        <a:buClrTx/>
                        <a:buSzTx/>
                        <a:buFontTx/>
                        <a:buNone/>
                        <a:tabLst/>
                      </a:pPr>
                      <a:r>
                        <a:rPr kumimoji="0" lang="ru-RU" sz="1500" b="1" i="0" u="none" strike="noStrike" cap="none" normalizeH="0" baseline="0" smtClean="0">
                          <a:ln>
                            <a:noFill/>
                          </a:ln>
                          <a:solidFill>
                            <a:schemeClr val="tx1"/>
                          </a:solidFill>
                          <a:effectLst/>
                          <a:latin typeface="Arial" charset="0"/>
                          <a:cs typeface="Arial" charset="0"/>
                        </a:rPr>
                        <a:t>Рассмотрение</a:t>
                      </a:r>
                      <a:endParaRPr kumimoji="0" lang="ru-RU" sz="1500" b="0" i="0" u="none" strike="noStrike" cap="none" normalizeH="0" baseline="0" smtClean="0">
                        <a:ln>
                          <a:noFill/>
                        </a:ln>
                        <a:solidFill>
                          <a:schemeClr val="tx1"/>
                        </a:solidFill>
                        <a:effectLst/>
                        <a:latin typeface="Arial" charset="0"/>
                        <a:cs typeface="Arial" charset="0"/>
                      </a:endParaRPr>
                    </a:p>
                    <a:p>
                      <a:pPr marL="0" marR="0" lvl="0" indent="0" algn="ctr" defTabSz="914400" rtl="0" eaLnBrk="1" fontAlgn="base" latinLnBrk="0" hangingPunct="1">
                        <a:lnSpc>
                          <a:spcPct val="100000"/>
                        </a:lnSpc>
                        <a:spcBef>
                          <a:spcPts val="363"/>
                        </a:spcBef>
                        <a:spcAft>
                          <a:spcPct val="0"/>
                        </a:spcAft>
                        <a:buClrTx/>
                        <a:buSzTx/>
                        <a:buFontTx/>
                        <a:buNone/>
                        <a:tabLst/>
                      </a:pPr>
                      <a:r>
                        <a:rPr kumimoji="0" lang="ru-RU" sz="1500" b="1" i="0" u="none" strike="noStrike" cap="none" normalizeH="0" baseline="0" smtClean="0">
                          <a:ln>
                            <a:noFill/>
                          </a:ln>
                          <a:solidFill>
                            <a:schemeClr val="tx1"/>
                          </a:solidFill>
                          <a:effectLst/>
                          <a:latin typeface="Arial" charset="0"/>
                          <a:cs typeface="Arial" charset="0"/>
                        </a:rPr>
                        <a:t>1-х частей</a:t>
                      </a:r>
                      <a:endParaRPr kumimoji="0" lang="ru-RU" sz="1500" b="0" i="0" u="none" strike="noStrike" cap="none" normalizeH="0" baseline="0" smtClean="0">
                        <a:ln>
                          <a:noFill/>
                        </a:ln>
                        <a:solidFill>
                          <a:schemeClr val="tx1"/>
                        </a:solidFill>
                        <a:effectLst/>
                        <a:latin typeface="Arial" charset="0"/>
                        <a:cs typeface="Arial" charset="0"/>
                      </a:endParaRPr>
                    </a:p>
                  </a:txBody>
                  <a:tcPr marL="0" marR="0" marT="4127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B9CB4"/>
                    </a:solidFill>
                  </a:tcPr>
                </a:tc>
                <a:tc>
                  <a:txBody>
                    <a:bodyPr/>
                    <a:lstStyle/>
                    <a:p>
                      <a:pPr marL="0" marR="0" lvl="0" indent="0" algn="ctr" defTabSz="914400" rtl="0" eaLnBrk="1" fontAlgn="base" latinLnBrk="0" hangingPunct="1">
                        <a:lnSpc>
                          <a:spcPct val="100000"/>
                        </a:lnSpc>
                        <a:spcBef>
                          <a:spcPts val="325"/>
                        </a:spcBef>
                        <a:spcAft>
                          <a:spcPct val="0"/>
                        </a:spcAft>
                        <a:buClrTx/>
                        <a:buSzTx/>
                        <a:buFontTx/>
                        <a:buNone/>
                        <a:tabLst/>
                      </a:pPr>
                      <a:r>
                        <a:rPr kumimoji="0" lang="ru-RU" sz="1500" b="1" i="0" u="none" strike="noStrike" cap="none" normalizeH="0" baseline="0" smtClean="0">
                          <a:ln>
                            <a:noFill/>
                          </a:ln>
                          <a:solidFill>
                            <a:schemeClr val="tx1"/>
                          </a:solidFill>
                          <a:effectLst/>
                          <a:latin typeface="Arial" charset="0"/>
                          <a:cs typeface="Arial" charset="0"/>
                        </a:rPr>
                        <a:t>Аукцион</a:t>
                      </a:r>
                      <a:endParaRPr kumimoji="0" lang="ru-RU" sz="1500" b="0" i="0" u="none" strike="noStrike" cap="none" normalizeH="0" baseline="0" smtClean="0">
                        <a:ln>
                          <a:noFill/>
                        </a:ln>
                        <a:solidFill>
                          <a:schemeClr val="tx1"/>
                        </a:solidFill>
                        <a:effectLst/>
                        <a:latin typeface="Arial" charset="0"/>
                        <a:cs typeface="Arial" charset="0"/>
                      </a:endParaRPr>
                    </a:p>
                  </a:txBody>
                  <a:tcPr marL="0" marR="0" marT="4127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B9CB4"/>
                    </a:solidFill>
                  </a:tcPr>
                </a:tc>
                <a:tc>
                  <a:txBody>
                    <a:bodyPr/>
                    <a:lstStyle/>
                    <a:p>
                      <a:pPr marL="0" marR="0" lvl="0" indent="0" algn="ctr" defTabSz="914400" rtl="0" eaLnBrk="1" fontAlgn="base" latinLnBrk="0" hangingPunct="1">
                        <a:lnSpc>
                          <a:spcPct val="100000"/>
                        </a:lnSpc>
                        <a:spcBef>
                          <a:spcPts val="325"/>
                        </a:spcBef>
                        <a:spcAft>
                          <a:spcPct val="0"/>
                        </a:spcAft>
                        <a:buClrTx/>
                        <a:buSzTx/>
                        <a:buFontTx/>
                        <a:buNone/>
                        <a:tabLst/>
                      </a:pPr>
                      <a:r>
                        <a:rPr kumimoji="0" lang="ru-RU" sz="1500" b="1" i="0" u="none" strike="noStrike" cap="none" normalizeH="0" baseline="0" smtClean="0">
                          <a:ln>
                            <a:noFill/>
                          </a:ln>
                          <a:solidFill>
                            <a:schemeClr val="tx1"/>
                          </a:solidFill>
                          <a:effectLst/>
                          <a:latin typeface="Arial" charset="0"/>
                          <a:cs typeface="Arial" charset="0"/>
                        </a:rPr>
                        <a:t>Рассмотрение</a:t>
                      </a:r>
                      <a:endParaRPr kumimoji="0" lang="ru-RU" sz="1500" b="0" i="0" u="none" strike="noStrike" cap="none" normalizeH="0" baseline="0" smtClean="0">
                        <a:ln>
                          <a:noFill/>
                        </a:ln>
                        <a:solidFill>
                          <a:schemeClr val="tx1"/>
                        </a:solidFill>
                        <a:effectLst/>
                        <a:latin typeface="Arial" charset="0"/>
                        <a:cs typeface="Arial" charset="0"/>
                      </a:endParaRPr>
                    </a:p>
                    <a:p>
                      <a:pPr marL="0" marR="0" lvl="0" indent="0" algn="ctr" defTabSz="914400" rtl="0" eaLnBrk="1" fontAlgn="base" latinLnBrk="0" hangingPunct="1">
                        <a:lnSpc>
                          <a:spcPct val="100000"/>
                        </a:lnSpc>
                        <a:spcBef>
                          <a:spcPts val="363"/>
                        </a:spcBef>
                        <a:spcAft>
                          <a:spcPct val="0"/>
                        </a:spcAft>
                        <a:buClrTx/>
                        <a:buSzTx/>
                        <a:buFontTx/>
                        <a:buNone/>
                        <a:tabLst/>
                      </a:pPr>
                      <a:r>
                        <a:rPr kumimoji="0" lang="ru-RU" sz="1500" b="1" i="0" u="none" strike="noStrike" cap="none" normalizeH="0" baseline="0" smtClean="0">
                          <a:ln>
                            <a:noFill/>
                          </a:ln>
                          <a:solidFill>
                            <a:schemeClr val="tx1"/>
                          </a:solidFill>
                          <a:effectLst/>
                          <a:latin typeface="Arial" charset="0"/>
                          <a:cs typeface="Arial" charset="0"/>
                        </a:rPr>
                        <a:t>2-х частей</a:t>
                      </a:r>
                      <a:endParaRPr kumimoji="0" lang="ru-RU" sz="1500" b="0" i="0" u="none" strike="noStrike" cap="none" normalizeH="0" baseline="0" smtClean="0">
                        <a:ln>
                          <a:noFill/>
                        </a:ln>
                        <a:solidFill>
                          <a:schemeClr val="tx1"/>
                        </a:solidFill>
                        <a:effectLst/>
                        <a:latin typeface="Arial" charset="0"/>
                        <a:cs typeface="Arial" charset="0"/>
                      </a:endParaRPr>
                    </a:p>
                  </a:txBody>
                  <a:tcPr marL="0" marR="0" marT="4127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B9CB4"/>
                    </a:solidFill>
                  </a:tcPr>
                </a:tc>
                <a:tc>
                  <a:txBody>
                    <a:bodyPr/>
                    <a:lstStyle/>
                    <a:p>
                      <a:pPr marL="0" marR="0" lvl="0" indent="0" algn="ctr" defTabSz="914400" rtl="0" eaLnBrk="1" fontAlgn="base" latinLnBrk="0" hangingPunct="1">
                        <a:lnSpc>
                          <a:spcPct val="100000"/>
                        </a:lnSpc>
                        <a:spcBef>
                          <a:spcPts val="325"/>
                        </a:spcBef>
                        <a:spcAft>
                          <a:spcPct val="0"/>
                        </a:spcAft>
                        <a:buClrTx/>
                        <a:buSzTx/>
                        <a:buFontTx/>
                        <a:buNone/>
                        <a:tabLst/>
                      </a:pPr>
                      <a:r>
                        <a:rPr kumimoji="0" lang="ru-RU" sz="1500" b="1" i="0" u="none" strike="noStrike" cap="none" normalizeH="0" baseline="0" smtClean="0">
                          <a:ln>
                            <a:noFill/>
                          </a:ln>
                          <a:solidFill>
                            <a:schemeClr val="tx1"/>
                          </a:solidFill>
                          <a:effectLst/>
                          <a:latin typeface="Arial" charset="0"/>
                          <a:cs typeface="Arial" charset="0"/>
                        </a:rPr>
                        <a:t>Результат</a:t>
                      </a:r>
                      <a:endParaRPr kumimoji="0" lang="ru-RU" sz="1500" b="0" i="0" u="none" strike="noStrike" cap="none" normalizeH="0" baseline="0" smtClean="0">
                        <a:ln>
                          <a:noFill/>
                        </a:ln>
                        <a:solidFill>
                          <a:schemeClr val="tx1"/>
                        </a:solidFill>
                        <a:effectLst/>
                        <a:latin typeface="Arial" charset="0"/>
                        <a:cs typeface="Arial" charset="0"/>
                      </a:endParaRPr>
                    </a:p>
                  </a:txBody>
                  <a:tcPr marL="0" marR="0" marT="41275" marB="0" horzOverflow="overflow">
                    <a:lnL w="12700"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B9CB4"/>
                    </a:solidFill>
                  </a:tcPr>
                </a:tc>
              </a:tr>
              <a:tr h="577850">
                <a:tc>
                  <a:txBody>
                    <a:bodyPr/>
                    <a:lstStyle/>
                    <a:p>
                      <a:pPr marL="0" marR="0" lvl="0" indent="0" algn="ctr" defTabSz="914400" rtl="0" eaLnBrk="1" fontAlgn="base" latinLnBrk="0" hangingPunct="1">
                        <a:lnSpc>
                          <a:spcPct val="100000"/>
                        </a:lnSpc>
                        <a:spcBef>
                          <a:spcPts val="325"/>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0</a:t>
                      </a:r>
                    </a:p>
                  </a:txBody>
                  <a:tcPr marL="0" marR="0" marT="41275" marB="0"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88900" marR="0" lvl="0" indent="0" algn="l" defTabSz="914400" rtl="0" eaLnBrk="1" fontAlgn="base" latinLnBrk="0" hangingPunct="1">
                        <a:lnSpc>
                          <a:spcPct val="100000"/>
                        </a:lnSpc>
                        <a:spcBef>
                          <a:spcPts val="325"/>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Запрос предложений </a:t>
                      </a:r>
                      <a:r>
                        <a:rPr kumimoji="0" lang="ru-RU" sz="1600" b="0" i="0" u="none" strike="noStrike" cap="none" normalizeH="0" baseline="0" smtClean="0">
                          <a:ln>
                            <a:noFill/>
                          </a:ln>
                          <a:solidFill>
                            <a:srgbClr val="FF0000"/>
                          </a:solidFill>
                          <a:effectLst/>
                          <a:latin typeface="Arial" charset="0"/>
                          <a:cs typeface="Arial" charset="0"/>
                        </a:rPr>
                        <a:t>в электронной форме (с  01.07.2018</a:t>
                      </a:r>
                      <a:r>
                        <a:rPr kumimoji="0" lang="ru-RU" sz="1600" b="0" i="0" u="none" strike="noStrike" cap="none" normalizeH="0" baseline="0" smtClean="0">
                          <a:ln>
                            <a:noFill/>
                          </a:ln>
                          <a:solidFill>
                            <a:srgbClr val="974707"/>
                          </a:solidFill>
                          <a:effectLst/>
                          <a:latin typeface="Arial" charset="0"/>
                          <a:cs typeface="Arial" charset="0"/>
                        </a:rPr>
                        <a:t>) </a:t>
                      </a:r>
                      <a:r>
                        <a:rPr kumimoji="0" lang="ru-RU" sz="1600" b="0" i="0" u="none" strike="noStrike" cap="none" normalizeH="0" baseline="0" smtClean="0">
                          <a:ln>
                            <a:noFill/>
                          </a:ln>
                          <a:solidFill>
                            <a:schemeClr val="tx1"/>
                          </a:solidFill>
                          <a:effectLst/>
                          <a:latin typeface="Arial" charset="0"/>
                          <a:cs typeface="Arial" charset="0"/>
                        </a:rPr>
                        <a:t>(или иной способ)</a:t>
                      </a:r>
                    </a:p>
                  </a:txBody>
                  <a:tcPr marL="0" marR="0" marT="41275" marB="0"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3063">
                <a:tc>
                  <a:txBody>
                    <a:bodyPr/>
                    <a:lstStyle/>
                    <a:p>
                      <a:pPr marL="0" marR="0" lvl="0" indent="0" algn="ctr" defTabSz="914400" rtl="0" eaLnBrk="1" fontAlgn="base" latinLnBrk="0" hangingPunct="1">
                        <a:lnSpc>
                          <a:spcPct val="100000"/>
                        </a:lnSpc>
                        <a:spcBef>
                          <a:spcPts val="325"/>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1</a:t>
                      </a:r>
                    </a:p>
                  </a:txBody>
                  <a:tcPr marL="0" marR="0" marT="40640" marB="0"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c>
                  <a:txBody>
                    <a:bodyPr/>
                    <a:lstStyle/>
                    <a:p>
                      <a:pPr marL="88900" marR="0" lvl="0" indent="0" algn="l" defTabSz="914400" rtl="0" eaLnBrk="1" fontAlgn="base" latinLnBrk="0" hangingPunct="1">
                        <a:lnSpc>
                          <a:spcPct val="100000"/>
                        </a:lnSpc>
                        <a:spcBef>
                          <a:spcPts val="325"/>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Закупка у ед. поставщика по п. 25.</a:t>
                      </a:r>
                      <a:r>
                        <a:rPr kumimoji="0" lang="ru-RU" sz="1600" b="0" i="0" u="none" strike="noStrike" cap="none" normalizeH="0" baseline="0" smtClean="0">
                          <a:ln>
                            <a:noFill/>
                          </a:ln>
                          <a:solidFill>
                            <a:srgbClr val="974707"/>
                          </a:solidFill>
                          <a:effectLst/>
                          <a:latin typeface="Arial" charset="0"/>
                          <a:cs typeface="Arial" charset="0"/>
                        </a:rPr>
                        <a:t>1 </a:t>
                      </a:r>
                      <a:r>
                        <a:rPr kumimoji="0" lang="ru-RU" sz="1600" b="0" i="0" u="none" strike="noStrike" cap="none" normalizeH="0" baseline="0" smtClean="0">
                          <a:ln>
                            <a:noFill/>
                          </a:ln>
                          <a:solidFill>
                            <a:schemeClr val="tx1"/>
                          </a:solidFill>
                          <a:effectLst/>
                          <a:latin typeface="Arial" charset="0"/>
                          <a:cs typeface="Arial" charset="0"/>
                        </a:rPr>
                        <a:t>ч. 1 ст.93</a:t>
                      </a:r>
                    </a:p>
                  </a:txBody>
                  <a:tcPr marL="0" marR="0" marT="40640" marB="0"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r>
              <a:tr h="577850">
                <a:tc>
                  <a:txBody>
                    <a:bodyPr/>
                    <a:lstStyle/>
                    <a:p>
                      <a:pPr marL="0" marR="0" lvl="0" indent="0" algn="ctr" defTabSz="914400" rtl="0" eaLnBrk="1" fontAlgn="base" latinLnBrk="0" hangingPunct="1">
                        <a:lnSpc>
                          <a:spcPct val="100000"/>
                        </a:lnSpc>
                        <a:spcBef>
                          <a:spcPts val="325"/>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&gt;1</a:t>
                      </a:r>
                    </a:p>
                  </a:txBody>
                  <a:tcPr marL="0" marR="0" marT="41275" marB="0"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325"/>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0</a:t>
                      </a:r>
                    </a:p>
                  </a:txBody>
                  <a:tcPr marL="0" marR="0" marT="4127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88900" marR="0" lvl="0" indent="0" algn="l" defTabSz="914400" rtl="0" eaLnBrk="1" fontAlgn="base" latinLnBrk="0" hangingPunct="1">
                        <a:lnSpc>
                          <a:spcPct val="100000"/>
                        </a:lnSpc>
                        <a:spcBef>
                          <a:spcPts val="325"/>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Запрос предложений </a:t>
                      </a:r>
                      <a:r>
                        <a:rPr kumimoji="0" lang="ru-RU" sz="1600" b="0" i="0" u="none" strike="noStrike" cap="none" normalizeH="0" baseline="0" smtClean="0">
                          <a:ln>
                            <a:noFill/>
                          </a:ln>
                          <a:solidFill>
                            <a:srgbClr val="FF0000"/>
                          </a:solidFill>
                          <a:effectLst/>
                          <a:latin typeface="Arial" charset="0"/>
                          <a:cs typeface="Arial" charset="0"/>
                        </a:rPr>
                        <a:t>в электронной форме (с  01.07.2018) </a:t>
                      </a:r>
                      <a:r>
                        <a:rPr kumimoji="0" lang="ru-RU" sz="1600" b="0" i="0" u="none" strike="noStrike" cap="none" normalizeH="0" baseline="0" smtClean="0">
                          <a:ln>
                            <a:noFill/>
                          </a:ln>
                          <a:solidFill>
                            <a:schemeClr val="tx1"/>
                          </a:solidFill>
                          <a:effectLst/>
                          <a:latin typeface="Arial" charset="0"/>
                          <a:cs typeface="Arial" charset="0"/>
                        </a:rPr>
                        <a:t>(или иной способ)</a:t>
                      </a:r>
                    </a:p>
                  </a:txBody>
                  <a:tcPr marL="0" marR="0" marT="41275" marB="0"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4013">
                <a:tc>
                  <a:txBody>
                    <a:bodyPr/>
                    <a:lstStyle/>
                    <a:p>
                      <a:pPr marL="0" marR="0" lvl="0" indent="0" algn="ctr" defTabSz="914400" rtl="0" eaLnBrk="1" fontAlgn="base" latinLnBrk="0" hangingPunct="1">
                        <a:lnSpc>
                          <a:spcPct val="100000"/>
                        </a:lnSpc>
                        <a:spcBef>
                          <a:spcPts val="325"/>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&gt;1</a:t>
                      </a:r>
                    </a:p>
                  </a:txBody>
                  <a:tcPr marL="0" marR="0" marT="41275" marB="0"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914400" rtl="0" eaLnBrk="1" fontAlgn="base" latinLnBrk="0" hangingPunct="1">
                        <a:lnSpc>
                          <a:spcPct val="100000"/>
                        </a:lnSpc>
                        <a:spcBef>
                          <a:spcPts val="325"/>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1</a:t>
                      </a:r>
                    </a:p>
                  </a:txBody>
                  <a:tcPr marL="0" marR="0" marT="4127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c>
                  <a:txBody>
                    <a:bodyPr/>
                    <a:lstStyle/>
                    <a:p>
                      <a:pPr marL="88900" marR="0" lvl="0" indent="0" algn="l" defTabSz="914400" rtl="0" eaLnBrk="1" fontAlgn="base" latinLnBrk="0" hangingPunct="1">
                        <a:lnSpc>
                          <a:spcPct val="100000"/>
                        </a:lnSpc>
                        <a:spcBef>
                          <a:spcPts val="325"/>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Закупка у ед. поставщика по п. 25.</a:t>
                      </a:r>
                      <a:r>
                        <a:rPr kumimoji="0" lang="ru-RU" sz="1600" b="0" i="0" u="none" strike="noStrike" cap="none" normalizeH="0" baseline="0" smtClean="0">
                          <a:ln>
                            <a:noFill/>
                          </a:ln>
                          <a:solidFill>
                            <a:srgbClr val="FF0000"/>
                          </a:solidFill>
                          <a:effectLst/>
                          <a:latin typeface="Arial" charset="0"/>
                          <a:cs typeface="Arial" charset="0"/>
                        </a:rPr>
                        <a:t>1 </a:t>
                      </a:r>
                      <a:r>
                        <a:rPr kumimoji="0" lang="ru-RU" sz="1600" b="0" i="0" u="none" strike="noStrike" cap="none" normalizeH="0" baseline="0" smtClean="0">
                          <a:ln>
                            <a:noFill/>
                          </a:ln>
                          <a:solidFill>
                            <a:schemeClr val="tx1"/>
                          </a:solidFill>
                          <a:effectLst/>
                          <a:latin typeface="Arial" charset="0"/>
                          <a:cs typeface="Arial" charset="0"/>
                        </a:rPr>
                        <a:t>ч. 1 ст.93</a:t>
                      </a:r>
                    </a:p>
                  </a:txBody>
                  <a:tcPr marL="0" marR="0" marT="41275" marB="0"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r>
              <a:tr h="1066800">
                <a:tc>
                  <a:txBody>
                    <a:bodyPr/>
                    <a:lstStyle/>
                    <a:p>
                      <a:pPr marL="0" marR="0" lvl="0" indent="0" algn="ctr" defTabSz="914400" rtl="0" eaLnBrk="1" fontAlgn="base" latinLnBrk="0" hangingPunct="1">
                        <a:lnSpc>
                          <a:spcPct val="100000"/>
                        </a:lnSpc>
                        <a:spcBef>
                          <a:spcPts val="325"/>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&gt;1</a:t>
                      </a:r>
                    </a:p>
                  </a:txBody>
                  <a:tcPr marL="0" marR="0" marT="41275" marB="0"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325"/>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&gt;1</a:t>
                      </a:r>
                    </a:p>
                  </a:txBody>
                  <a:tcPr marL="0" marR="0" marT="4127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325"/>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0</a:t>
                      </a:r>
                    </a:p>
                  </a:txBody>
                  <a:tcPr marL="0" marR="0" marT="4127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88900" marR="0" lvl="0" indent="0" algn="l" defTabSz="914400" rtl="0" eaLnBrk="1" fontAlgn="base" latinLnBrk="0" hangingPunct="1">
                        <a:lnSpc>
                          <a:spcPct val="100000"/>
                        </a:lnSpc>
                        <a:spcBef>
                          <a:spcPts val="325"/>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Закупка у ед. поставщика по п. 25.</a:t>
                      </a:r>
                      <a:r>
                        <a:rPr kumimoji="0" lang="ru-RU" sz="1600" b="0" i="0" u="none" strike="noStrike" cap="none" normalizeH="0" baseline="0" smtClean="0">
                          <a:ln>
                            <a:noFill/>
                          </a:ln>
                          <a:solidFill>
                            <a:srgbClr val="FF0000"/>
                          </a:solidFill>
                          <a:effectLst/>
                          <a:latin typeface="Arial" charset="0"/>
                          <a:cs typeface="Arial" charset="0"/>
                        </a:rPr>
                        <a:t>1 </a:t>
                      </a:r>
                      <a:r>
                        <a:rPr kumimoji="0" lang="ru-RU" sz="1600" b="0" i="0" u="none" strike="noStrike" cap="none" normalizeH="0" baseline="0" smtClean="0">
                          <a:ln>
                            <a:noFill/>
                          </a:ln>
                          <a:solidFill>
                            <a:schemeClr val="tx1"/>
                          </a:solidFill>
                          <a:effectLst/>
                          <a:latin typeface="Arial" charset="0"/>
                          <a:cs typeface="Arial" charset="0"/>
                        </a:rPr>
                        <a:t>ч. 1 ст.93  с ед. участником, признанным  соответствующим, или тем, кто раньше других  подал заявку</a:t>
                      </a:r>
                    </a:p>
                  </a:txBody>
                  <a:tcPr marL="0" marR="0" marT="41275" marB="0"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5288">
                <a:tc>
                  <a:txBody>
                    <a:bodyPr/>
                    <a:lstStyle/>
                    <a:p>
                      <a:pPr marL="0" marR="0" lvl="0" indent="0" algn="ctr" defTabSz="914400" rtl="0" eaLnBrk="1" fontAlgn="base" latinLnBrk="0" hangingPunct="1">
                        <a:lnSpc>
                          <a:spcPct val="100000"/>
                        </a:lnSpc>
                        <a:spcBef>
                          <a:spcPts val="325"/>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&gt;1</a:t>
                      </a:r>
                    </a:p>
                  </a:txBody>
                  <a:tcPr marL="0" marR="0" marT="41910" marB="0"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914400" rtl="0" eaLnBrk="1" fontAlgn="base" latinLnBrk="0" hangingPunct="1">
                        <a:lnSpc>
                          <a:spcPct val="100000"/>
                        </a:lnSpc>
                        <a:spcBef>
                          <a:spcPts val="325"/>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&gt;1</a:t>
                      </a:r>
                    </a:p>
                  </a:txBody>
                  <a:tcPr marL="0" marR="0" marT="4191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914400" rtl="0" eaLnBrk="1" fontAlgn="base" latinLnBrk="0" hangingPunct="1">
                        <a:lnSpc>
                          <a:spcPct val="100000"/>
                        </a:lnSpc>
                        <a:spcBef>
                          <a:spcPts val="325"/>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1</a:t>
                      </a:r>
                    </a:p>
                  </a:txBody>
                  <a:tcPr marL="0" marR="0" marT="4191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c>
                  <a:txBody>
                    <a:bodyPr/>
                    <a:lstStyle/>
                    <a:p>
                      <a:pPr marL="88900" marR="0" lvl="0" indent="0" algn="l" defTabSz="914400" rtl="0" eaLnBrk="1" fontAlgn="base" latinLnBrk="0" hangingPunct="1">
                        <a:lnSpc>
                          <a:spcPct val="100000"/>
                        </a:lnSpc>
                        <a:spcBef>
                          <a:spcPts val="325"/>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Закупка у ед. поставщика по п. 25.</a:t>
                      </a:r>
                      <a:r>
                        <a:rPr kumimoji="0" lang="ru-RU" sz="1600" b="0" i="0" u="none" strike="noStrike" cap="none" normalizeH="0" baseline="0" smtClean="0">
                          <a:ln>
                            <a:noFill/>
                          </a:ln>
                          <a:solidFill>
                            <a:srgbClr val="FF0000"/>
                          </a:solidFill>
                          <a:effectLst/>
                          <a:latin typeface="Arial" charset="0"/>
                          <a:cs typeface="Arial" charset="0"/>
                        </a:rPr>
                        <a:t>1 </a:t>
                      </a:r>
                      <a:r>
                        <a:rPr kumimoji="0" lang="ru-RU" sz="1600" b="0" i="0" u="none" strike="noStrike" cap="none" normalizeH="0" baseline="0" smtClean="0">
                          <a:ln>
                            <a:noFill/>
                          </a:ln>
                          <a:solidFill>
                            <a:schemeClr val="tx1"/>
                          </a:solidFill>
                          <a:effectLst/>
                          <a:latin typeface="Arial" charset="0"/>
                          <a:cs typeface="Arial" charset="0"/>
                        </a:rPr>
                        <a:t>ч. 1 ст.93</a:t>
                      </a:r>
                    </a:p>
                  </a:txBody>
                  <a:tcPr marL="0" marR="0" marT="41910" marB="0"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r>
              <a:tr h="579438">
                <a:tc>
                  <a:txBody>
                    <a:bodyPr/>
                    <a:lstStyle/>
                    <a:p>
                      <a:pPr marL="0" marR="0" lvl="0" indent="0" algn="ctr" defTabSz="914400" rtl="0" eaLnBrk="1" fontAlgn="base" latinLnBrk="0" hangingPunct="1">
                        <a:lnSpc>
                          <a:spcPct val="100000"/>
                        </a:lnSpc>
                        <a:spcBef>
                          <a:spcPts val="325"/>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&gt;1</a:t>
                      </a:r>
                    </a:p>
                  </a:txBody>
                  <a:tcPr marL="0" marR="0" marT="41910" marB="0"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325"/>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&gt;1</a:t>
                      </a:r>
                    </a:p>
                  </a:txBody>
                  <a:tcPr marL="0" marR="0" marT="4191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325"/>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&gt;1</a:t>
                      </a:r>
                    </a:p>
                  </a:txBody>
                  <a:tcPr marL="0" marR="0" marT="4191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17550" marR="0" lvl="0" indent="0" algn="l" defTabSz="914400" rtl="0" eaLnBrk="1" fontAlgn="base" latinLnBrk="0" hangingPunct="1">
                        <a:lnSpc>
                          <a:spcPct val="100000"/>
                        </a:lnSpc>
                        <a:spcBef>
                          <a:spcPts val="325"/>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0</a:t>
                      </a:r>
                    </a:p>
                  </a:txBody>
                  <a:tcPr marL="0" marR="0" marT="4191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88900" marR="0" lvl="0" indent="0" algn="l" defTabSz="914400" rtl="0" eaLnBrk="1" fontAlgn="base" latinLnBrk="0" hangingPunct="1">
                        <a:lnSpc>
                          <a:spcPct val="100000"/>
                        </a:lnSpc>
                        <a:spcBef>
                          <a:spcPts val="325"/>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Запрос предложений </a:t>
                      </a:r>
                      <a:r>
                        <a:rPr kumimoji="0" lang="ru-RU" sz="1600" b="0" i="0" u="none" strike="noStrike" cap="none" normalizeH="0" baseline="0" smtClean="0">
                          <a:ln>
                            <a:noFill/>
                          </a:ln>
                          <a:solidFill>
                            <a:srgbClr val="FF0000"/>
                          </a:solidFill>
                          <a:effectLst/>
                          <a:latin typeface="Arial" charset="0"/>
                          <a:cs typeface="Arial" charset="0"/>
                        </a:rPr>
                        <a:t>в электронной форме (с  01.07.2018) </a:t>
                      </a:r>
                      <a:r>
                        <a:rPr kumimoji="0" lang="ru-RU" sz="1600" b="0" i="0" u="none" strike="noStrike" cap="none" normalizeH="0" baseline="0" smtClean="0">
                          <a:ln>
                            <a:noFill/>
                          </a:ln>
                          <a:solidFill>
                            <a:schemeClr val="tx1"/>
                          </a:solidFill>
                          <a:effectLst/>
                          <a:latin typeface="Arial" charset="0"/>
                          <a:cs typeface="Arial" charset="0"/>
                        </a:rPr>
                        <a:t>(или иной способ)</a:t>
                      </a:r>
                    </a:p>
                  </a:txBody>
                  <a:tcPr marL="0" marR="0" marT="41910" marB="0"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4013">
                <a:tc>
                  <a:txBody>
                    <a:bodyPr/>
                    <a:lstStyle/>
                    <a:p>
                      <a:pPr marL="0" marR="0" lvl="0" indent="0" algn="ctr" defTabSz="914400" rtl="0" eaLnBrk="1" fontAlgn="base" latinLnBrk="0" hangingPunct="1">
                        <a:lnSpc>
                          <a:spcPct val="100000"/>
                        </a:lnSpc>
                        <a:spcBef>
                          <a:spcPts val="325"/>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&gt;1</a:t>
                      </a:r>
                    </a:p>
                  </a:txBody>
                  <a:tcPr marL="0" marR="0" marT="41910" marB="0"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914400" rtl="0" eaLnBrk="1" fontAlgn="base" latinLnBrk="0" hangingPunct="1">
                        <a:lnSpc>
                          <a:spcPct val="100000"/>
                        </a:lnSpc>
                        <a:spcBef>
                          <a:spcPts val="325"/>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&gt;1</a:t>
                      </a:r>
                    </a:p>
                  </a:txBody>
                  <a:tcPr marL="0" marR="0" marT="4191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914400" rtl="0" eaLnBrk="1" fontAlgn="base" latinLnBrk="0" hangingPunct="1">
                        <a:lnSpc>
                          <a:spcPct val="100000"/>
                        </a:lnSpc>
                        <a:spcBef>
                          <a:spcPts val="325"/>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&gt;1</a:t>
                      </a:r>
                    </a:p>
                  </a:txBody>
                  <a:tcPr marL="0" marR="0" marT="4191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c>
                  <a:txBody>
                    <a:bodyPr/>
                    <a:lstStyle/>
                    <a:p>
                      <a:pPr marL="717550" marR="0" lvl="0" indent="0" algn="l" defTabSz="914400" rtl="0" eaLnBrk="1" fontAlgn="base" latinLnBrk="0" hangingPunct="1">
                        <a:lnSpc>
                          <a:spcPct val="100000"/>
                        </a:lnSpc>
                        <a:spcBef>
                          <a:spcPts val="325"/>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1</a:t>
                      </a:r>
                    </a:p>
                  </a:txBody>
                  <a:tcPr marL="0" marR="0" marT="4191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c>
                  <a:txBody>
                    <a:bodyPr/>
                    <a:lstStyle/>
                    <a:p>
                      <a:pPr marL="88900" marR="0" lvl="0" indent="0" algn="l" defTabSz="914400" rtl="0" eaLnBrk="1" fontAlgn="base" latinLnBrk="0" hangingPunct="1">
                        <a:lnSpc>
                          <a:spcPct val="100000"/>
                        </a:lnSpc>
                        <a:spcBef>
                          <a:spcPts val="325"/>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Закупка у ед. поставщика по п. 25.</a:t>
                      </a:r>
                      <a:r>
                        <a:rPr kumimoji="0" lang="ru-RU" sz="1600" b="0" i="0" u="none" strike="noStrike" cap="none" normalizeH="0" baseline="0" smtClean="0">
                          <a:ln>
                            <a:noFill/>
                          </a:ln>
                          <a:solidFill>
                            <a:srgbClr val="974707"/>
                          </a:solidFill>
                          <a:effectLst/>
                          <a:latin typeface="Arial" charset="0"/>
                          <a:cs typeface="Arial" charset="0"/>
                        </a:rPr>
                        <a:t>1 </a:t>
                      </a:r>
                      <a:r>
                        <a:rPr kumimoji="0" lang="ru-RU" sz="1600" b="0" i="0" u="none" strike="noStrike" cap="none" normalizeH="0" baseline="0" smtClean="0">
                          <a:ln>
                            <a:noFill/>
                          </a:ln>
                          <a:solidFill>
                            <a:schemeClr val="tx1"/>
                          </a:solidFill>
                          <a:effectLst/>
                          <a:latin typeface="Arial" charset="0"/>
                          <a:cs typeface="Arial" charset="0"/>
                        </a:rPr>
                        <a:t>ч. 1 ст. 93</a:t>
                      </a:r>
                    </a:p>
                  </a:txBody>
                  <a:tcPr marL="0" marR="0" marT="41910" marB="0"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r>
              <a:tr h="574675">
                <a:tc gridSpan="4">
                  <a:txBody>
                    <a:bodyPr/>
                    <a:lstStyle/>
                    <a:p>
                      <a:pPr marL="1520825" marR="0" lvl="0" indent="-1397000" algn="l" defTabSz="914400" rtl="0" eaLnBrk="1" fontAlgn="base" latinLnBrk="0" hangingPunct="1">
                        <a:lnSpc>
                          <a:spcPct val="100000"/>
                        </a:lnSpc>
                        <a:spcBef>
                          <a:spcPts val="325"/>
                        </a:spcBef>
                        <a:spcAft>
                          <a:spcPct val="0"/>
                        </a:spcAft>
                        <a:buClrTx/>
                        <a:buSzTx/>
                        <a:buFontTx/>
                        <a:buNone/>
                        <a:tabLst/>
                      </a:pPr>
                      <a:r>
                        <a:rPr kumimoji="0" lang="ru-RU" sz="1600" b="0" i="0" u="none" strike="noStrike" cap="none" normalizeH="0" baseline="0" smtClean="0">
                          <a:ln>
                            <a:noFill/>
                          </a:ln>
                          <a:solidFill>
                            <a:srgbClr val="FF0000"/>
                          </a:solidFill>
                          <a:effectLst/>
                          <a:latin typeface="Arial" charset="0"/>
                          <a:cs typeface="Arial" charset="0"/>
                        </a:rPr>
                        <a:t>Победитель и </a:t>
                      </a:r>
                      <a:r>
                        <a:rPr kumimoji="0" lang="ru-RU" sz="1600" b="0" i="0" u="none" strike="noStrike" cap="none" normalizeH="0" baseline="0" smtClean="0">
                          <a:ln>
                            <a:noFill/>
                          </a:ln>
                          <a:solidFill>
                            <a:schemeClr val="tx1"/>
                          </a:solidFill>
                          <a:effectLst/>
                          <a:latin typeface="Arial" charset="0"/>
                          <a:cs typeface="Arial" charset="0"/>
                        </a:rPr>
                        <a:t>«второй» победитель уклонились от  заключения контракта</a:t>
                      </a:r>
                    </a:p>
                  </a:txBody>
                  <a:tcPr marL="0" marR="0" marT="41910" marB="0"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tc hMerge="1">
                  <a:txBody>
                    <a:bodyPr/>
                    <a:lstStyle/>
                    <a:p>
                      <a:endParaRPr lang="ru-RU"/>
                    </a:p>
                  </a:txBody>
                  <a:tcPr/>
                </a:tc>
                <a:tc>
                  <a:txBody>
                    <a:bodyPr/>
                    <a:lstStyle/>
                    <a:p>
                      <a:pPr marL="88900" marR="0" lvl="0" indent="0" algn="l" defTabSz="914400" rtl="0" eaLnBrk="1" fontAlgn="base" latinLnBrk="0" hangingPunct="1">
                        <a:lnSpc>
                          <a:spcPct val="100000"/>
                        </a:lnSpc>
                        <a:spcBef>
                          <a:spcPts val="325"/>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Запрос предложений </a:t>
                      </a:r>
                      <a:r>
                        <a:rPr kumimoji="0" lang="ru-RU" sz="1600" b="0" i="0" u="none" strike="noStrike" cap="none" normalizeH="0" baseline="0" smtClean="0">
                          <a:ln>
                            <a:noFill/>
                          </a:ln>
                          <a:solidFill>
                            <a:srgbClr val="FF0000"/>
                          </a:solidFill>
                          <a:effectLst/>
                          <a:latin typeface="Arial" charset="0"/>
                          <a:cs typeface="Arial" charset="0"/>
                        </a:rPr>
                        <a:t>в электронной форме (с  01.07.2018) </a:t>
                      </a:r>
                      <a:r>
                        <a:rPr kumimoji="0" lang="ru-RU" sz="1600" b="0" i="0" u="none" strike="noStrike" cap="none" normalizeH="0" baseline="0" smtClean="0">
                          <a:ln>
                            <a:noFill/>
                          </a:ln>
                          <a:solidFill>
                            <a:schemeClr val="tx1"/>
                          </a:solidFill>
                          <a:effectLst/>
                          <a:latin typeface="Arial" charset="0"/>
                          <a:cs typeface="Arial" charset="0"/>
                        </a:rPr>
                        <a:t>(или иной способ)</a:t>
                      </a:r>
                    </a:p>
                  </a:txBody>
                  <a:tcPr marL="0" marR="0" marT="41910" marB="0"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1810" name="object 6"/>
          <p:cNvSpPr>
            <a:spLocks noGrp="1"/>
          </p:cNvSpPr>
          <p:nvPr>
            <p:ph type="sldNum" sz="quarter" idx="12"/>
          </p:nvPr>
        </p:nvSpPr>
        <p:spPr bwMode="auto">
          <a:noFill/>
          <a:ln>
            <a:miter lim="800000"/>
            <a:headEnd/>
            <a:tailEnd/>
          </a:ln>
        </p:spPr>
        <p:txBody>
          <a:bodyPr/>
          <a:lstStyle/>
          <a:p>
            <a:pPr marL="25400"/>
            <a:fld id="{834C3A00-283D-48B5-8C52-2EEB5517F26F}" type="slidenum">
              <a:rPr lang="ru-RU" smtClean="0"/>
              <a:pPr marL="25400"/>
              <a:t>25</a:t>
            </a:fld>
            <a:endParaRPr lang="ru-RU"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69" name="object 2"/>
          <p:cNvSpPr>
            <a:spLocks/>
          </p:cNvSpPr>
          <p:nvPr/>
        </p:nvSpPr>
        <p:spPr bwMode="auto">
          <a:xfrm>
            <a:off x="479425" y="6992938"/>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0795">
            <a:solidFill>
              <a:srgbClr val="E6E7E8"/>
            </a:solidFill>
            <a:round/>
            <a:headEnd/>
            <a:tailEnd/>
          </a:ln>
        </p:spPr>
        <p:txBody>
          <a:bodyPr lIns="0" tIns="0" rIns="0" bIns="0"/>
          <a:lstStyle/>
          <a:p>
            <a:endParaRPr lang="ru-RU"/>
          </a:p>
        </p:txBody>
      </p:sp>
      <p:sp>
        <p:nvSpPr>
          <p:cNvPr id="32770" name="object 3"/>
          <p:cNvSpPr>
            <a:spLocks/>
          </p:cNvSpPr>
          <p:nvPr/>
        </p:nvSpPr>
        <p:spPr bwMode="auto">
          <a:xfrm>
            <a:off x="479425" y="1495425"/>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7994">
            <a:solidFill>
              <a:srgbClr val="006284"/>
            </a:solidFill>
            <a:round/>
            <a:headEnd/>
            <a:tailEnd/>
          </a:ln>
        </p:spPr>
        <p:txBody>
          <a:bodyPr lIns="0" tIns="0" rIns="0" bIns="0"/>
          <a:lstStyle/>
          <a:p>
            <a:endParaRPr lang="ru-RU"/>
          </a:p>
        </p:txBody>
      </p:sp>
      <p:sp>
        <p:nvSpPr>
          <p:cNvPr id="32771" name="object 5"/>
          <p:cNvSpPr>
            <a:spLocks noGrp="1"/>
          </p:cNvSpPr>
          <p:nvPr>
            <p:ph type="title"/>
          </p:nvPr>
        </p:nvSpPr>
        <p:spPr>
          <a:xfrm>
            <a:off x="1917700" y="404813"/>
            <a:ext cx="4818063" cy="879475"/>
          </a:xfrm>
        </p:spPr>
        <p:txBody>
          <a:bodyPr tIns="12065"/>
          <a:lstStyle/>
          <a:p>
            <a:pPr marL="12700" eaLnBrk="1" hangingPunct="1">
              <a:spcBef>
                <a:spcPts val="100"/>
              </a:spcBef>
            </a:pPr>
            <a:r>
              <a:rPr lang="ru-RU" sz="2800" smtClean="0">
                <a:solidFill>
                  <a:srgbClr val="006284"/>
                </a:solidFill>
                <a:latin typeface="Arial" charset="0"/>
                <a:cs typeface="Arial" charset="0"/>
              </a:rPr>
              <a:t>ЗАКЛЮЧЕНИЕ КОНТРАКТА  ПРИ РАЗНОГЛАСИЯХ</a:t>
            </a:r>
            <a:endParaRPr lang="ru-RU" sz="2800" smtClean="0">
              <a:latin typeface="Arial" charset="0"/>
              <a:cs typeface="Arial" charset="0"/>
            </a:endParaRPr>
          </a:p>
        </p:txBody>
      </p:sp>
      <p:sp>
        <p:nvSpPr>
          <p:cNvPr id="32772" name="object 6"/>
          <p:cNvSpPr>
            <a:spLocks/>
          </p:cNvSpPr>
          <p:nvPr/>
        </p:nvSpPr>
        <p:spPr bwMode="auto">
          <a:xfrm>
            <a:off x="1612900" y="6453188"/>
            <a:ext cx="7696200" cy="525462"/>
          </a:xfrm>
          <a:custGeom>
            <a:avLst/>
            <a:gdLst>
              <a:gd name="T0" fmla="*/ 0 w 7696200"/>
              <a:gd name="T1" fmla="*/ 526402 h 526415"/>
              <a:gd name="T2" fmla="*/ 7696200 w 7696200"/>
              <a:gd name="T3" fmla="*/ 526402 h 526415"/>
              <a:gd name="T4" fmla="*/ 7696200 w 7696200"/>
              <a:gd name="T5" fmla="*/ 0 h 526415"/>
              <a:gd name="T6" fmla="*/ 0 w 7696200"/>
              <a:gd name="T7" fmla="*/ 0 h 526415"/>
              <a:gd name="T8" fmla="*/ 0 w 7696200"/>
              <a:gd name="T9" fmla="*/ 526402 h 526415"/>
              <a:gd name="T10" fmla="*/ 0 60000 65536"/>
              <a:gd name="T11" fmla="*/ 0 60000 65536"/>
              <a:gd name="T12" fmla="*/ 0 60000 65536"/>
              <a:gd name="T13" fmla="*/ 0 60000 65536"/>
              <a:gd name="T14" fmla="*/ 0 60000 65536"/>
              <a:gd name="T15" fmla="*/ 0 w 7696200"/>
              <a:gd name="T16" fmla="*/ 0 h 526415"/>
              <a:gd name="T17" fmla="*/ 7696200 w 7696200"/>
              <a:gd name="T18" fmla="*/ 526415 h 526415"/>
            </a:gdLst>
            <a:ahLst/>
            <a:cxnLst>
              <a:cxn ang="T10">
                <a:pos x="T0" y="T1"/>
              </a:cxn>
              <a:cxn ang="T11">
                <a:pos x="T2" y="T3"/>
              </a:cxn>
              <a:cxn ang="T12">
                <a:pos x="T4" y="T5"/>
              </a:cxn>
              <a:cxn ang="T13">
                <a:pos x="T6" y="T7"/>
              </a:cxn>
              <a:cxn ang="T14">
                <a:pos x="T8" y="T9"/>
              </a:cxn>
            </a:cxnLst>
            <a:rect l="T15" t="T16" r="T17" b="T18"/>
            <a:pathLst>
              <a:path w="7696200" h="526415">
                <a:moveTo>
                  <a:pt x="0" y="526402"/>
                </a:moveTo>
                <a:lnTo>
                  <a:pt x="7696200" y="526402"/>
                </a:lnTo>
                <a:lnTo>
                  <a:pt x="7696200" y="0"/>
                </a:lnTo>
                <a:lnTo>
                  <a:pt x="0" y="0"/>
                </a:lnTo>
                <a:lnTo>
                  <a:pt x="0" y="526402"/>
                </a:lnTo>
                <a:close/>
              </a:path>
            </a:pathLst>
          </a:custGeom>
          <a:noFill/>
          <a:ln w="25399">
            <a:solidFill>
              <a:srgbClr val="4674AB"/>
            </a:solidFill>
            <a:round/>
            <a:headEnd/>
            <a:tailEnd/>
          </a:ln>
        </p:spPr>
        <p:txBody>
          <a:bodyPr lIns="0" tIns="0" rIns="0" bIns="0"/>
          <a:lstStyle/>
          <a:p>
            <a:endParaRPr lang="ru-RU"/>
          </a:p>
        </p:txBody>
      </p:sp>
      <p:sp>
        <p:nvSpPr>
          <p:cNvPr id="32773" name="object 7"/>
          <p:cNvSpPr>
            <a:spLocks/>
          </p:cNvSpPr>
          <p:nvPr/>
        </p:nvSpPr>
        <p:spPr bwMode="auto">
          <a:xfrm>
            <a:off x="1612900" y="5651500"/>
            <a:ext cx="7696200" cy="809625"/>
          </a:xfrm>
          <a:custGeom>
            <a:avLst/>
            <a:gdLst>
              <a:gd name="T0" fmla="*/ 4050538 w 7696200"/>
              <a:gd name="T1" fmla="*/ 607314 h 810260"/>
              <a:gd name="T2" fmla="*/ 3645662 w 7696200"/>
              <a:gd name="T3" fmla="*/ 607314 h 810260"/>
              <a:gd name="T4" fmla="*/ 3848100 w 7696200"/>
              <a:gd name="T5" fmla="*/ 809663 h 810260"/>
              <a:gd name="T6" fmla="*/ 4050538 w 7696200"/>
              <a:gd name="T7" fmla="*/ 607314 h 810260"/>
              <a:gd name="T8" fmla="*/ 3949319 w 7696200"/>
              <a:gd name="T9" fmla="*/ 526161 h 810260"/>
              <a:gd name="T10" fmla="*/ 3746880 w 7696200"/>
              <a:gd name="T11" fmla="*/ 526161 h 810260"/>
              <a:gd name="T12" fmla="*/ 3746880 w 7696200"/>
              <a:gd name="T13" fmla="*/ 607314 h 810260"/>
              <a:gd name="T14" fmla="*/ 3949319 w 7696200"/>
              <a:gd name="T15" fmla="*/ 607314 h 810260"/>
              <a:gd name="T16" fmla="*/ 3949319 w 7696200"/>
              <a:gd name="T17" fmla="*/ 526161 h 810260"/>
              <a:gd name="T18" fmla="*/ 7696200 w 7696200"/>
              <a:gd name="T19" fmla="*/ 0 h 810260"/>
              <a:gd name="T20" fmla="*/ 0 w 7696200"/>
              <a:gd name="T21" fmla="*/ 0 h 810260"/>
              <a:gd name="T22" fmla="*/ 0 w 7696200"/>
              <a:gd name="T23" fmla="*/ 526161 h 810260"/>
              <a:gd name="T24" fmla="*/ 7696200 w 7696200"/>
              <a:gd name="T25" fmla="*/ 526161 h 810260"/>
              <a:gd name="T26" fmla="*/ 7696200 w 7696200"/>
              <a:gd name="T27" fmla="*/ 0 h 81026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696200"/>
              <a:gd name="T43" fmla="*/ 0 h 810260"/>
              <a:gd name="T44" fmla="*/ 7696200 w 7696200"/>
              <a:gd name="T45" fmla="*/ 810260 h 81026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696200" h="810260">
                <a:moveTo>
                  <a:pt x="4050538" y="607314"/>
                </a:moveTo>
                <a:lnTo>
                  <a:pt x="3645662" y="607314"/>
                </a:lnTo>
                <a:lnTo>
                  <a:pt x="3848100" y="809663"/>
                </a:lnTo>
                <a:lnTo>
                  <a:pt x="4050538" y="607314"/>
                </a:lnTo>
                <a:close/>
              </a:path>
              <a:path w="7696200" h="810260">
                <a:moveTo>
                  <a:pt x="3949319" y="526161"/>
                </a:moveTo>
                <a:lnTo>
                  <a:pt x="3746880" y="526161"/>
                </a:lnTo>
                <a:lnTo>
                  <a:pt x="3746880" y="607314"/>
                </a:lnTo>
                <a:lnTo>
                  <a:pt x="3949319" y="607314"/>
                </a:lnTo>
                <a:lnTo>
                  <a:pt x="3949319" y="526161"/>
                </a:lnTo>
                <a:close/>
              </a:path>
              <a:path w="7696200" h="810260">
                <a:moveTo>
                  <a:pt x="7696200" y="0"/>
                </a:moveTo>
                <a:lnTo>
                  <a:pt x="0" y="0"/>
                </a:lnTo>
                <a:lnTo>
                  <a:pt x="0" y="526161"/>
                </a:lnTo>
                <a:lnTo>
                  <a:pt x="7696200" y="526161"/>
                </a:lnTo>
                <a:lnTo>
                  <a:pt x="7696200" y="0"/>
                </a:lnTo>
                <a:close/>
              </a:path>
            </a:pathLst>
          </a:custGeom>
          <a:solidFill>
            <a:srgbClr val="FFFFFF"/>
          </a:solidFill>
          <a:ln w="9525">
            <a:noFill/>
            <a:round/>
            <a:headEnd/>
            <a:tailEnd/>
          </a:ln>
        </p:spPr>
        <p:txBody>
          <a:bodyPr lIns="0" tIns="0" rIns="0" bIns="0"/>
          <a:lstStyle/>
          <a:p>
            <a:endParaRPr lang="ru-RU"/>
          </a:p>
        </p:txBody>
      </p:sp>
      <p:sp>
        <p:nvSpPr>
          <p:cNvPr id="32774" name="object 8"/>
          <p:cNvSpPr>
            <a:spLocks/>
          </p:cNvSpPr>
          <p:nvPr/>
        </p:nvSpPr>
        <p:spPr bwMode="auto">
          <a:xfrm>
            <a:off x="1612900" y="5651500"/>
            <a:ext cx="7696200" cy="809625"/>
          </a:xfrm>
          <a:custGeom>
            <a:avLst/>
            <a:gdLst>
              <a:gd name="T0" fmla="*/ 7696200 w 7696200"/>
              <a:gd name="T1" fmla="*/ 526161 h 810260"/>
              <a:gd name="T2" fmla="*/ 3949319 w 7696200"/>
              <a:gd name="T3" fmla="*/ 526161 h 810260"/>
              <a:gd name="T4" fmla="*/ 3949319 w 7696200"/>
              <a:gd name="T5" fmla="*/ 607314 h 810260"/>
              <a:gd name="T6" fmla="*/ 4050538 w 7696200"/>
              <a:gd name="T7" fmla="*/ 607314 h 810260"/>
              <a:gd name="T8" fmla="*/ 3848100 w 7696200"/>
              <a:gd name="T9" fmla="*/ 809663 h 810260"/>
              <a:gd name="T10" fmla="*/ 3645662 w 7696200"/>
              <a:gd name="T11" fmla="*/ 607314 h 810260"/>
              <a:gd name="T12" fmla="*/ 3746880 w 7696200"/>
              <a:gd name="T13" fmla="*/ 607314 h 810260"/>
              <a:gd name="T14" fmla="*/ 3746880 w 7696200"/>
              <a:gd name="T15" fmla="*/ 526161 h 810260"/>
              <a:gd name="T16" fmla="*/ 0 w 7696200"/>
              <a:gd name="T17" fmla="*/ 526161 h 810260"/>
              <a:gd name="T18" fmla="*/ 0 w 7696200"/>
              <a:gd name="T19" fmla="*/ 0 h 810260"/>
              <a:gd name="T20" fmla="*/ 7696200 w 7696200"/>
              <a:gd name="T21" fmla="*/ 0 h 810260"/>
              <a:gd name="T22" fmla="*/ 7696200 w 7696200"/>
              <a:gd name="T23" fmla="*/ 526161 h 81026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696200"/>
              <a:gd name="T37" fmla="*/ 0 h 810260"/>
              <a:gd name="T38" fmla="*/ 7696200 w 7696200"/>
              <a:gd name="T39" fmla="*/ 810260 h 81026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696200" h="810260">
                <a:moveTo>
                  <a:pt x="7696200" y="526161"/>
                </a:moveTo>
                <a:lnTo>
                  <a:pt x="3949319" y="526161"/>
                </a:lnTo>
                <a:lnTo>
                  <a:pt x="3949319" y="607314"/>
                </a:lnTo>
                <a:lnTo>
                  <a:pt x="4050538" y="607314"/>
                </a:lnTo>
                <a:lnTo>
                  <a:pt x="3848100" y="809663"/>
                </a:lnTo>
                <a:lnTo>
                  <a:pt x="3645662" y="607314"/>
                </a:lnTo>
                <a:lnTo>
                  <a:pt x="3746880" y="607314"/>
                </a:lnTo>
                <a:lnTo>
                  <a:pt x="3746880" y="526161"/>
                </a:lnTo>
                <a:lnTo>
                  <a:pt x="0" y="526161"/>
                </a:lnTo>
                <a:lnTo>
                  <a:pt x="0" y="0"/>
                </a:lnTo>
                <a:lnTo>
                  <a:pt x="7696200" y="0"/>
                </a:lnTo>
                <a:lnTo>
                  <a:pt x="7696200" y="526161"/>
                </a:lnTo>
                <a:close/>
              </a:path>
            </a:pathLst>
          </a:custGeom>
          <a:noFill/>
          <a:ln w="25399">
            <a:solidFill>
              <a:srgbClr val="4674AB"/>
            </a:solidFill>
            <a:round/>
            <a:headEnd/>
            <a:tailEnd/>
          </a:ln>
        </p:spPr>
        <p:txBody>
          <a:bodyPr lIns="0" tIns="0" rIns="0" bIns="0"/>
          <a:lstStyle/>
          <a:p>
            <a:endParaRPr lang="ru-RU"/>
          </a:p>
        </p:txBody>
      </p:sp>
      <p:sp>
        <p:nvSpPr>
          <p:cNvPr id="32775" name="object 9"/>
          <p:cNvSpPr>
            <a:spLocks/>
          </p:cNvSpPr>
          <p:nvPr/>
        </p:nvSpPr>
        <p:spPr bwMode="auto">
          <a:xfrm>
            <a:off x="1612900" y="4849813"/>
            <a:ext cx="7696200" cy="809625"/>
          </a:xfrm>
          <a:custGeom>
            <a:avLst/>
            <a:gdLst>
              <a:gd name="T0" fmla="*/ 4050538 w 7696200"/>
              <a:gd name="T1" fmla="*/ 607187 h 809625"/>
              <a:gd name="T2" fmla="*/ 3645662 w 7696200"/>
              <a:gd name="T3" fmla="*/ 607187 h 809625"/>
              <a:gd name="T4" fmla="*/ 3848100 w 7696200"/>
              <a:gd name="T5" fmla="*/ 809625 h 809625"/>
              <a:gd name="T6" fmla="*/ 4050538 w 7696200"/>
              <a:gd name="T7" fmla="*/ 607187 h 809625"/>
              <a:gd name="T8" fmla="*/ 3949319 w 7696200"/>
              <a:gd name="T9" fmla="*/ 526034 h 809625"/>
              <a:gd name="T10" fmla="*/ 3746880 w 7696200"/>
              <a:gd name="T11" fmla="*/ 526034 h 809625"/>
              <a:gd name="T12" fmla="*/ 3746880 w 7696200"/>
              <a:gd name="T13" fmla="*/ 607187 h 809625"/>
              <a:gd name="T14" fmla="*/ 3949319 w 7696200"/>
              <a:gd name="T15" fmla="*/ 607187 h 809625"/>
              <a:gd name="T16" fmla="*/ 3949319 w 7696200"/>
              <a:gd name="T17" fmla="*/ 526034 h 809625"/>
              <a:gd name="T18" fmla="*/ 7696200 w 7696200"/>
              <a:gd name="T19" fmla="*/ 0 h 809625"/>
              <a:gd name="T20" fmla="*/ 0 w 7696200"/>
              <a:gd name="T21" fmla="*/ 0 h 809625"/>
              <a:gd name="T22" fmla="*/ 0 w 7696200"/>
              <a:gd name="T23" fmla="*/ 526034 h 809625"/>
              <a:gd name="T24" fmla="*/ 7696200 w 7696200"/>
              <a:gd name="T25" fmla="*/ 526034 h 809625"/>
              <a:gd name="T26" fmla="*/ 7696200 w 7696200"/>
              <a:gd name="T27" fmla="*/ 0 h 8096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696200"/>
              <a:gd name="T43" fmla="*/ 0 h 809625"/>
              <a:gd name="T44" fmla="*/ 7696200 w 7696200"/>
              <a:gd name="T45" fmla="*/ 809625 h 80962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696200" h="809625">
                <a:moveTo>
                  <a:pt x="4050538" y="607187"/>
                </a:moveTo>
                <a:lnTo>
                  <a:pt x="3645662" y="607187"/>
                </a:lnTo>
                <a:lnTo>
                  <a:pt x="3848100" y="809625"/>
                </a:lnTo>
                <a:lnTo>
                  <a:pt x="4050538" y="607187"/>
                </a:lnTo>
                <a:close/>
              </a:path>
              <a:path w="7696200" h="809625">
                <a:moveTo>
                  <a:pt x="3949319" y="526034"/>
                </a:moveTo>
                <a:lnTo>
                  <a:pt x="3746880" y="526034"/>
                </a:lnTo>
                <a:lnTo>
                  <a:pt x="3746880" y="607187"/>
                </a:lnTo>
                <a:lnTo>
                  <a:pt x="3949319" y="607187"/>
                </a:lnTo>
                <a:lnTo>
                  <a:pt x="3949319" y="526034"/>
                </a:lnTo>
                <a:close/>
              </a:path>
              <a:path w="7696200" h="809625">
                <a:moveTo>
                  <a:pt x="7696200" y="0"/>
                </a:moveTo>
                <a:lnTo>
                  <a:pt x="0" y="0"/>
                </a:lnTo>
                <a:lnTo>
                  <a:pt x="0" y="526034"/>
                </a:lnTo>
                <a:lnTo>
                  <a:pt x="7696200" y="526034"/>
                </a:lnTo>
                <a:lnTo>
                  <a:pt x="7696200" y="0"/>
                </a:lnTo>
                <a:close/>
              </a:path>
            </a:pathLst>
          </a:custGeom>
          <a:solidFill>
            <a:srgbClr val="FFFFFF"/>
          </a:solidFill>
          <a:ln w="9525">
            <a:noFill/>
            <a:round/>
            <a:headEnd/>
            <a:tailEnd/>
          </a:ln>
        </p:spPr>
        <p:txBody>
          <a:bodyPr lIns="0" tIns="0" rIns="0" bIns="0"/>
          <a:lstStyle/>
          <a:p>
            <a:endParaRPr lang="ru-RU"/>
          </a:p>
        </p:txBody>
      </p:sp>
      <p:sp>
        <p:nvSpPr>
          <p:cNvPr id="32776" name="object 10"/>
          <p:cNvSpPr>
            <a:spLocks/>
          </p:cNvSpPr>
          <p:nvPr/>
        </p:nvSpPr>
        <p:spPr bwMode="auto">
          <a:xfrm>
            <a:off x="1612900" y="4849813"/>
            <a:ext cx="7696200" cy="809625"/>
          </a:xfrm>
          <a:custGeom>
            <a:avLst/>
            <a:gdLst>
              <a:gd name="T0" fmla="*/ 7696200 w 7696200"/>
              <a:gd name="T1" fmla="*/ 526034 h 809625"/>
              <a:gd name="T2" fmla="*/ 3949319 w 7696200"/>
              <a:gd name="T3" fmla="*/ 526034 h 809625"/>
              <a:gd name="T4" fmla="*/ 3949319 w 7696200"/>
              <a:gd name="T5" fmla="*/ 607187 h 809625"/>
              <a:gd name="T6" fmla="*/ 4050538 w 7696200"/>
              <a:gd name="T7" fmla="*/ 607187 h 809625"/>
              <a:gd name="T8" fmla="*/ 3848100 w 7696200"/>
              <a:gd name="T9" fmla="*/ 809625 h 809625"/>
              <a:gd name="T10" fmla="*/ 3645662 w 7696200"/>
              <a:gd name="T11" fmla="*/ 607187 h 809625"/>
              <a:gd name="T12" fmla="*/ 3746880 w 7696200"/>
              <a:gd name="T13" fmla="*/ 607187 h 809625"/>
              <a:gd name="T14" fmla="*/ 3746880 w 7696200"/>
              <a:gd name="T15" fmla="*/ 526034 h 809625"/>
              <a:gd name="T16" fmla="*/ 0 w 7696200"/>
              <a:gd name="T17" fmla="*/ 526034 h 809625"/>
              <a:gd name="T18" fmla="*/ 0 w 7696200"/>
              <a:gd name="T19" fmla="*/ 0 h 809625"/>
              <a:gd name="T20" fmla="*/ 7696200 w 7696200"/>
              <a:gd name="T21" fmla="*/ 0 h 809625"/>
              <a:gd name="T22" fmla="*/ 7696200 w 7696200"/>
              <a:gd name="T23" fmla="*/ 526034 h 8096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696200"/>
              <a:gd name="T37" fmla="*/ 0 h 809625"/>
              <a:gd name="T38" fmla="*/ 7696200 w 7696200"/>
              <a:gd name="T39" fmla="*/ 809625 h 80962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696200" h="809625">
                <a:moveTo>
                  <a:pt x="7696200" y="526034"/>
                </a:moveTo>
                <a:lnTo>
                  <a:pt x="3949319" y="526034"/>
                </a:lnTo>
                <a:lnTo>
                  <a:pt x="3949319" y="607187"/>
                </a:lnTo>
                <a:lnTo>
                  <a:pt x="4050538" y="607187"/>
                </a:lnTo>
                <a:lnTo>
                  <a:pt x="3848100" y="809625"/>
                </a:lnTo>
                <a:lnTo>
                  <a:pt x="3645662" y="607187"/>
                </a:lnTo>
                <a:lnTo>
                  <a:pt x="3746880" y="607187"/>
                </a:lnTo>
                <a:lnTo>
                  <a:pt x="3746880" y="526034"/>
                </a:lnTo>
                <a:lnTo>
                  <a:pt x="0" y="526034"/>
                </a:lnTo>
                <a:lnTo>
                  <a:pt x="0" y="0"/>
                </a:lnTo>
                <a:lnTo>
                  <a:pt x="7696200" y="0"/>
                </a:lnTo>
                <a:lnTo>
                  <a:pt x="7696200" y="526034"/>
                </a:lnTo>
                <a:close/>
              </a:path>
            </a:pathLst>
          </a:custGeom>
          <a:noFill/>
          <a:ln w="25400">
            <a:solidFill>
              <a:srgbClr val="4674AB"/>
            </a:solidFill>
            <a:round/>
            <a:headEnd/>
            <a:tailEnd/>
          </a:ln>
        </p:spPr>
        <p:txBody>
          <a:bodyPr lIns="0" tIns="0" rIns="0" bIns="0"/>
          <a:lstStyle/>
          <a:p>
            <a:endParaRPr lang="ru-RU"/>
          </a:p>
        </p:txBody>
      </p:sp>
      <p:sp>
        <p:nvSpPr>
          <p:cNvPr id="32777" name="object 11"/>
          <p:cNvSpPr>
            <a:spLocks/>
          </p:cNvSpPr>
          <p:nvPr/>
        </p:nvSpPr>
        <p:spPr bwMode="auto">
          <a:xfrm>
            <a:off x="1612900" y="3903663"/>
            <a:ext cx="7696200" cy="954087"/>
          </a:xfrm>
          <a:custGeom>
            <a:avLst/>
            <a:gdLst>
              <a:gd name="T0" fmla="*/ 4086605 w 7696200"/>
              <a:gd name="T1" fmla="*/ 715518 h 954404"/>
              <a:gd name="T2" fmla="*/ 3609594 w 7696200"/>
              <a:gd name="T3" fmla="*/ 715518 h 954404"/>
              <a:gd name="T4" fmla="*/ 3848100 w 7696200"/>
              <a:gd name="T5" fmla="*/ 954024 h 954404"/>
              <a:gd name="T6" fmla="*/ 4086605 w 7696200"/>
              <a:gd name="T7" fmla="*/ 715518 h 954404"/>
              <a:gd name="T8" fmla="*/ 3967353 w 7696200"/>
              <a:gd name="T9" fmla="*/ 619887 h 954404"/>
              <a:gd name="T10" fmla="*/ 3728847 w 7696200"/>
              <a:gd name="T11" fmla="*/ 619887 h 954404"/>
              <a:gd name="T12" fmla="*/ 3728847 w 7696200"/>
              <a:gd name="T13" fmla="*/ 715518 h 954404"/>
              <a:gd name="T14" fmla="*/ 3967353 w 7696200"/>
              <a:gd name="T15" fmla="*/ 715518 h 954404"/>
              <a:gd name="T16" fmla="*/ 3967353 w 7696200"/>
              <a:gd name="T17" fmla="*/ 619887 h 954404"/>
              <a:gd name="T18" fmla="*/ 7696200 w 7696200"/>
              <a:gd name="T19" fmla="*/ 0 h 954404"/>
              <a:gd name="T20" fmla="*/ 0 w 7696200"/>
              <a:gd name="T21" fmla="*/ 0 h 954404"/>
              <a:gd name="T22" fmla="*/ 0 w 7696200"/>
              <a:gd name="T23" fmla="*/ 619887 h 954404"/>
              <a:gd name="T24" fmla="*/ 7696200 w 7696200"/>
              <a:gd name="T25" fmla="*/ 619887 h 954404"/>
              <a:gd name="T26" fmla="*/ 7696200 w 7696200"/>
              <a:gd name="T27" fmla="*/ 0 h 95440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696200"/>
              <a:gd name="T43" fmla="*/ 0 h 954404"/>
              <a:gd name="T44" fmla="*/ 7696200 w 7696200"/>
              <a:gd name="T45" fmla="*/ 954404 h 95440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696200" h="954404">
                <a:moveTo>
                  <a:pt x="4086605" y="715518"/>
                </a:moveTo>
                <a:lnTo>
                  <a:pt x="3609594" y="715518"/>
                </a:lnTo>
                <a:lnTo>
                  <a:pt x="3848100" y="954024"/>
                </a:lnTo>
                <a:lnTo>
                  <a:pt x="4086605" y="715518"/>
                </a:lnTo>
                <a:close/>
              </a:path>
              <a:path w="7696200" h="954404">
                <a:moveTo>
                  <a:pt x="3967353" y="619887"/>
                </a:moveTo>
                <a:lnTo>
                  <a:pt x="3728847" y="619887"/>
                </a:lnTo>
                <a:lnTo>
                  <a:pt x="3728847" y="715518"/>
                </a:lnTo>
                <a:lnTo>
                  <a:pt x="3967353" y="715518"/>
                </a:lnTo>
                <a:lnTo>
                  <a:pt x="3967353" y="619887"/>
                </a:lnTo>
                <a:close/>
              </a:path>
              <a:path w="7696200" h="954404">
                <a:moveTo>
                  <a:pt x="7696200" y="0"/>
                </a:moveTo>
                <a:lnTo>
                  <a:pt x="0" y="0"/>
                </a:lnTo>
                <a:lnTo>
                  <a:pt x="0" y="619887"/>
                </a:lnTo>
                <a:lnTo>
                  <a:pt x="7696200" y="619887"/>
                </a:lnTo>
                <a:lnTo>
                  <a:pt x="7696200" y="0"/>
                </a:lnTo>
                <a:close/>
              </a:path>
            </a:pathLst>
          </a:custGeom>
          <a:solidFill>
            <a:srgbClr val="FFFFFF"/>
          </a:solidFill>
          <a:ln w="9525">
            <a:noFill/>
            <a:round/>
            <a:headEnd/>
            <a:tailEnd/>
          </a:ln>
        </p:spPr>
        <p:txBody>
          <a:bodyPr lIns="0" tIns="0" rIns="0" bIns="0"/>
          <a:lstStyle/>
          <a:p>
            <a:endParaRPr lang="ru-RU"/>
          </a:p>
        </p:txBody>
      </p:sp>
      <p:sp>
        <p:nvSpPr>
          <p:cNvPr id="32778" name="object 12"/>
          <p:cNvSpPr>
            <a:spLocks/>
          </p:cNvSpPr>
          <p:nvPr/>
        </p:nvSpPr>
        <p:spPr bwMode="auto">
          <a:xfrm>
            <a:off x="1612900" y="3903663"/>
            <a:ext cx="7696200" cy="954087"/>
          </a:xfrm>
          <a:custGeom>
            <a:avLst/>
            <a:gdLst>
              <a:gd name="T0" fmla="*/ 7696200 w 7696200"/>
              <a:gd name="T1" fmla="*/ 619887 h 954404"/>
              <a:gd name="T2" fmla="*/ 3967353 w 7696200"/>
              <a:gd name="T3" fmla="*/ 619887 h 954404"/>
              <a:gd name="T4" fmla="*/ 3967353 w 7696200"/>
              <a:gd name="T5" fmla="*/ 715518 h 954404"/>
              <a:gd name="T6" fmla="*/ 4086605 w 7696200"/>
              <a:gd name="T7" fmla="*/ 715518 h 954404"/>
              <a:gd name="T8" fmla="*/ 3848100 w 7696200"/>
              <a:gd name="T9" fmla="*/ 954024 h 954404"/>
              <a:gd name="T10" fmla="*/ 3609594 w 7696200"/>
              <a:gd name="T11" fmla="*/ 715518 h 954404"/>
              <a:gd name="T12" fmla="*/ 3728847 w 7696200"/>
              <a:gd name="T13" fmla="*/ 715518 h 954404"/>
              <a:gd name="T14" fmla="*/ 3728847 w 7696200"/>
              <a:gd name="T15" fmla="*/ 619887 h 954404"/>
              <a:gd name="T16" fmla="*/ 0 w 7696200"/>
              <a:gd name="T17" fmla="*/ 619887 h 954404"/>
              <a:gd name="T18" fmla="*/ 0 w 7696200"/>
              <a:gd name="T19" fmla="*/ 0 h 954404"/>
              <a:gd name="T20" fmla="*/ 7696200 w 7696200"/>
              <a:gd name="T21" fmla="*/ 0 h 954404"/>
              <a:gd name="T22" fmla="*/ 7696200 w 7696200"/>
              <a:gd name="T23" fmla="*/ 619887 h 9544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696200"/>
              <a:gd name="T37" fmla="*/ 0 h 954404"/>
              <a:gd name="T38" fmla="*/ 7696200 w 7696200"/>
              <a:gd name="T39" fmla="*/ 954404 h 9544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696200" h="954404">
                <a:moveTo>
                  <a:pt x="7696200" y="619887"/>
                </a:moveTo>
                <a:lnTo>
                  <a:pt x="3967353" y="619887"/>
                </a:lnTo>
                <a:lnTo>
                  <a:pt x="3967353" y="715518"/>
                </a:lnTo>
                <a:lnTo>
                  <a:pt x="4086605" y="715518"/>
                </a:lnTo>
                <a:lnTo>
                  <a:pt x="3848100" y="954024"/>
                </a:lnTo>
                <a:lnTo>
                  <a:pt x="3609594" y="715518"/>
                </a:lnTo>
                <a:lnTo>
                  <a:pt x="3728847" y="715518"/>
                </a:lnTo>
                <a:lnTo>
                  <a:pt x="3728847" y="619887"/>
                </a:lnTo>
                <a:lnTo>
                  <a:pt x="0" y="619887"/>
                </a:lnTo>
                <a:lnTo>
                  <a:pt x="0" y="0"/>
                </a:lnTo>
                <a:lnTo>
                  <a:pt x="7696200" y="0"/>
                </a:lnTo>
                <a:lnTo>
                  <a:pt x="7696200" y="619887"/>
                </a:lnTo>
                <a:close/>
              </a:path>
            </a:pathLst>
          </a:custGeom>
          <a:noFill/>
          <a:ln w="25400">
            <a:solidFill>
              <a:srgbClr val="4674AB"/>
            </a:solidFill>
            <a:round/>
            <a:headEnd/>
            <a:tailEnd/>
          </a:ln>
        </p:spPr>
        <p:txBody>
          <a:bodyPr lIns="0" tIns="0" rIns="0" bIns="0"/>
          <a:lstStyle/>
          <a:p>
            <a:endParaRPr lang="ru-RU"/>
          </a:p>
        </p:txBody>
      </p:sp>
      <p:sp>
        <p:nvSpPr>
          <p:cNvPr id="32779" name="object 13"/>
          <p:cNvSpPr>
            <a:spLocks/>
          </p:cNvSpPr>
          <p:nvPr/>
        </p:nvSpPr>
        <p:spPr bwMode="auto">
          <a:xfrm>
            <a:off x="1612900" y="3101975"/>
            <a:ext cx="7696200" cy="809625"/>
          </a:xfrm>
          <a:custGeom>
            <a:avLst/>
            <a:gdLst>
              <a:gd name="T0" fmla="*/ 4050538 w 7696200"/>
              <a:gd name="T1" fmla="*/ 607187 h 809625"/>
              <a:gd name="T2" fmla="*/ 3645662 w 7696200"/>
              <a:gd name="T3" fmla="*/ 607187 h 809625"/>
              <a:gd name="T4" fmla="*/ 3848100 w 7696200"/>
              <a:gd name="T5" fmla="*/ 809625 h 809625"/>
              <a:gd name="T6" fmla="*/ 4050538 w 7696200"/>
              <a:gd name="T7" fmla="*/ 607187 h 809625"/>
              <a:gd name="T8" fmla="*/ 3949319 w 7696200"/>
              <a:gd name="T9" fmla="*/ 526161 h 809625"/>
              <a:gd name="T10" fmla="*/ 3746880 w 7696200"/>
              <a:gd name="T11" fmla="*/ 526161 h 809625"/>
              <a:gd name="T12" fmla="*/ 3746880 w 7696200"/>
              <a:gd name="T13" fmla="*/ 607187 h 809625"/>
              <a:gd name="T14" fmla="*/ 3949319 w 7696200"/>
              <a:gd name="T15" fmla="*/ 607187 h 809625"/>
              <a:gd name="T16" fmla="*/ 3949319 w 7696200"/>
              <a:gd name="T17" fmla="*/ 526161 h 809625"/>
              <a:gd name="T18" fmla="*/ 7696200 w 7696200"/>
              <a:gd name="T19" fmla="*/ 0 h 809625"/>
              <a:gd name="T20" fmla="*/ 0 w 7696200"/>
              <a:gd name="T21" fmla="*/ 0 h 809625"/>
              <a:gd name="T22" fmla="*/ 0 w 7696200"/>
              <a:gd name="T23" fmla="*/ 526161 h 809625"/>
              <a:gd name="T24" fmla="*/ 7696200 w 7696200"/>
              <a:gd name="T25" fmla="*/ 526161 h 809625"/>
              <a:gd name="T26" fmla="*/ 7696200 w 7696200"/>
              <a:gd name="T27" fmla="*/ 0 h 8096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696200"/>
              <a:gd name="T43" fmla="*/ 0 h 809625"/>
              <a:gd name="T44" fmla="*/ 7696200 w 7696200"/>
              <a:gd name="T45" fmla="*/ 809625 h 80962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696200" h="809625">
                <a:moveTo>
                  <a:pt x="4050538" y="607187"/>
                </a:moveTo>
                <a:lnTo>
                  <a:pt x="3645662" y="607187"/>
                </a:lnTo>
                <a:lnTo>
                  <a:pt x="3848100" y="809625"/>
                </a:lnTo>
                <a:lnTo>
                  <a:pt x="4050538" y="607187"/>
                </a:lnTo>
                <a:close/>
              </a:path>
              <a:path w="7696200" h="809625">
                <a:moveTo>
                  <a:pt x="3949319" y="526161"/>
                </a:moveTo>
                <a:lnTo>
                  <a:pt x="3746880" y="526161"/>
                </a:lnTo>
                <a:lnTo>
                  <a:pt x="3746880" y="607187"/>
                </a:lnTo>
                <a:lnTo>
                  <a:pt x="3949319" y="607187"/>
                </a:lnTo>
                <a:lnTo>
                  <a:pt x="3949319" y="526161"/>
                </a:lnTo>
                <a:close/>
              </a:path>
              <a:path w="7696200" h="809625">
                <a:moveTo>
                  <a:pt x="7696200" y="0"/>
                </a:moveTo>
                <a:lnTo>
                  <a:pt x="0" y="0"/>
                </a:lnTo>
                <a:lnTo>
                  <a:pt x="0" y="526161"/>
                </a:lnTo>
                <a:lnTo>
                  <a:pt x="7696200" y="526161"/>
                </a:lnTo>
                <a:lnTo>
                  <a:pt x="7696200" y="0"/>
                </a:lnTo>
                <a:close/>
              </a:path>
            </a:pathLst>
          </a:custGeom>
          <a:solidFill>
            <a:srgbClr val="FFFFFF"/>
          </a:solidFill>
          <a:ln w="9525">
            <a:noFill/>
            <a:round/>
            <a:headEnd/>
            <a:tailEnd/>
          </a:ln>
        </p:spPr>
        <p:txBody>
          <a:bodyPr lIns="0" tIns="0" rIns="0" bIns="0"/>
          <a:lstStyle/>
          <a:p>
            <a:endParaRPr lang="ru-RU"/>
          </a:p>
        </p:txBody>
      </p:sp>
      <p:sp>
        <p:nvSpPr>
          <p:cNvPr id="32780" name="object 14"/>
          <p:cNvSpPr>
            <a:spLocks/>
          </p:cNvSpPr>
          <p:nvPr/>
        </p:nvSpPr>
        <p:spPr bwMode="auto">
          <a:xfrm>
            <a:off x="1612900" y="3101975"/>
            <a:ext cx="7696200" cy="809625"/>
          </a:xfrm>
          <a:custGeom>
            <a:avLst/>
            <a:gdLst>
              <a:gd name="T0" fmla="*/ 7696200 w 7696200"/>
              <a:gd name="T1" fmla="*/ 526161 h 809625"/>
              <a:gd name="T2" fmla="*/ 3949319 w 7696200"/>
              <a:gd name="T3" fmla="*/ 526161 h 809625"/>
              <a:gd name="T4" fmla="*/ 3949319 w 7696200"/>
              <a:gd name="T5" fmla="*/ 607187 h 809625"/>
              <a:gd name="T6" fmla="*/ 4050538 w 7696200"/>
              <a:gd name="T7" fmla="*/ 607187 h 809625"/>
              <a:gd name="T8" fmla="*/ 3848100 w 7696200"/>
              <a:gd name="T9" fmla="*/ 809625 h 809625"/>
              <a:gd name="T10" fmla="*/ 3645662 w 7696200"/>
              <a:gd name="T11" fmla="*/ 607187 h 809625"/>
              <a:gd name="T12" fmla="*/ 3746880 w 7696200"/>
              <a:gd name="T13" fmla="*/ 607187 h 809625"/>
              <a:gd name="T14" fmla="*/ 3746880 w 7696200"/>
              <a:gd name="T15" fmla="*/ 526161 h 809625"/>
              <a:gd name="T16" fmla="*/ 0 w 7696200"/>
              <a:gd name="T17" fmla="*/ 526161 h 809625"/>
              <a:gd name="T18" fmla="*/ 0 w 7696200"/>
              <a:gd name="T19" fmla="*/ 0 h 809625"/>
              <a:gd name="T20" fmla="*/ 7696200 w 7696200"/>
              <a:gd name="T21" fmla="*/ 0 h 809625"/>
              <a:gd name="T22" fmla="*/ 7696200 w 7696200"/>
              <a:gd name="T23" fmla="*/ 526161 h 8096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696200"/>
              <a:gd name="T37" fmla="*/ 0 h 809625"/>
              <a:gd name="T38" fmla="*/ 7696200 w 7696200"/>
              <a:gd name="T39" fmla="*/ 809625 h 80962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696200" h="809625">
                <a:moveTo>
                  <a:pt x="7696200" y="526161"/>
                </a:moveTo>
                <a:lnTo>
                  <a:pt x="3949319" y="526161"/>
                </a:lnTo>
                <a:lnTo>
                  <a:pt x="3949319" y="607187"/>
                </a:lnTo>
                <a:lnTo>
                  <a:pt x="4050538" y="607187"/>
                </a:lnTo>
                <a:lnTo>
                  <a:pt x="3848100" y="809625"/>
                </a:lnTo>
                <a:lnTo>
                  <a:pt x="3645662" y="607187"/>
                </a:lnTo>
                <a:lnTo>
                  <a:pt x="3746880" y="607187"/>
                </a:lnTo>
                <a:lnTo>
                  <a:pt x="3746880" y="526161"/>
                </a:lnTo>
                <a:lnTo>
                  <a:pt x="0" y="526161"/>
                </a:lnTo>
                <a:lnTo>
                  <a:pt x="0" y="0"/>
                </a:lnTo>
                <a:lnTo>
                  <a:pt x="7696200" y="0"/>
                </a:lnTo>
                <a:lnTo>
                  <a:pt x="7696200" y="526161"/>
                </a:lnTo>
                <a:close/>
              </a:path>
            </a:pathLst>
          </a:custGeom>
          <a:noFill/>
          <a:ln w="25400">
            <a:solidFill>
              <a:srgbClr val="4674AB"/>
            </a:solidFill>
            <a:round/>
            <a:headEnd/>
            <a:tailEnd/>
          </a:ln>
        </p:spPr>
        <p:txBody>
          <a:bodyPr lIns="0" tIns="0" rIns="0" bIns="0"/>
          <a:lstStyle/>
          <a:p>
            <a:endParaRPr lang="ru-RU"/>
          </a:p>
        </p:txBody>
      </p:sp>
      <p:sp>
        <p:nvSpPr>
          <p:cNvPr id="32781" name="object 15"/>
          <p:cNvSpPr>
            <a:spLocks/>
          </p:cNvSpPr>
          <p:nvPr/>
        </p:nvSpPr>
        <p:spPr bwMode="auto">
          <a:xfrm>
            <a:off x="1612900" y="2235200"/>
            <a:ext cx="7696200" cy="809625"/>
          </a:xfrm>
          <a:custGeom>
            <a:avLst/>
            <a:gdLst>
              <a:gd name="T0" fmla="*/ 7696200 w 7696200"/>
              <a:gd name="T1" fmla="*/ 526161 h 809625"/>
              <a:gd name="T2" fmla="*/ 3949319 w 7696200"/>
              <a:gd name="T3" fmla="*/ 526161 h 809625"/>
              <a:gd name="T4" fmla="*/ 3949319 w 7696200"/>
              <a:gd name="T5" fmla="*/ 607313 h 809625"/>
              <a:gd name="T6" fmla="*/ 4050538 w 7696200"/>
              <a:gd name="T7" fmla="*/ 607313 h 809625"/>
              <a:gd name="T8" fmla="*/ 3848100 w 7696200"/>
              <a:gd name="T9" fmla="*/ 809625 h 809625"/>
              <a:gd name="T10" fmla="*/ 3645662 w 7696200"/>
              <a:gd name="T11" fmla="*/ 607313 h 809625"/>
              <a:gd name="T12" fmla="*/ 3746880 w 7696200"/>
              <a:gd name="T13" fmla="*/ 607313 h 809625"/>
              <a:gd name="T14" fmla="*/ 3746880 w 7696200"/>
              <a:gd name="T15" fmla="*/ 526161 h 809625"/>
              <a:gd name="T16" fmla="*/ 0 w 7696200"/>
              <a:gd name="T17" fmla="*/ 526161 h 809625"/>
              <a:gd name="T18" fmla="*/ 0 w 7696200"/>
              <a:gd name="T19" fmla="*/ 0 h 809625"/>
              <a:gd name="T20" fmla="*/ 7696200 w 7696200"/>
              <a:gd name="T21" fmla="*/ 0 h 809625"/>
              <a:gd name="T22" fmla="*/ 7696200 w 7696200"/>
              <a:gd name="T23" fmla="*/ 526161 h 8096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696200"/>
              <a:gd name="T37" fmla="*/ 0 h 809625"/>
              <a:gd name="T38" fmla="*/ 7696200 w 7696200"/>
              <a:gd name="T39" fmla="*/ 809625 h 80962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696200" h="809625">
                <a:moveTo>
                  <a:pt x="7696200" y="526161"/>
                </a:moveTo>
                <a:lnTo>
                  <a:pt x="3949319" y="526161"/>
                </a:lnTo>
                <a:lnTo>
                  <a:pt x="3949319" y="607313"/>
                </a:lnTo>
                <a:lnTo>
                  <a:pt x="4050538" y="607313"/>
                </a:lnTo>
                <a:lnTo>
                  <a:pt x="3848100" y="809625"/>
                </a:lnTo>
                <a:lnTo>
                  <a:pt x="3645662" y="607313"/>
                </a:lnTo>
                <a:lnTo>
                  <a:pt x="3746880" y="607313"/>
                </a:lnTo>
                <a:lnTo>
                  <a:pt x="3746880" y="526161"/>
                </a:lnTo>
                <a:lnTo>
                  <a:pt x="0" y="526161"/>
                </a:lnTo>
                <a:lnTo>
                  <a:pt x="0" y="0"/>
                </a:lnTo>
                <a:lnTo>
                  <a:pt x="7696200" y="0"/>
                </a:lnTo>
                <a:lnTo>
                  <a:pt x="7696200" y="526161"/>
                </a:lnTo>
                <a:close/>
              </a:path>
            </a:pathLst>
          </a:custGeom>
          <a:noFill/>
          <a:ln w="25400">
            <a:solidFill>
              <a:srgbClr val="4674AB"/>
            </a:solidFill>
            <a:round/>
            <a:headEnd/>
            <a:tailEnd/>
          </a:ln>
        </p:spPr>
        <p:txBody>
          <a:bodyPr lIns="0" tIns="0" rIns="0" bIns="0"/>
          <a:lstStyle/>
          <a:p>
            <a:endParaRPr lang="ru-RU"/>
          </a:p>
        </p:txBody>
      </p:sp>
      <p:sp>
        <p:nvSpPr>
          <p:cNvPr id="32782" name="object 16"/>
          <p:cNvSpPr>
            <a:spLocks/>
          </p:cNvSpPr>
          <p:nvPr/>
        </p:nvSpPr>
        <p:spPr bwMode="auto">
          <a:xfrm>
            <a:off x="1612900" y="1498600"/>
            <a:ext cx="7696200" cy="809625"/>
          </a:xfrm>
          <a:custGeom>
            <a:avLst/>
            <a:gdLst>
              <a:gd name="T0" fmla="*/ 4050538 w 7696200"/>
              <a:gd name="T1" fmla="*/ 607187 h 809625"/>
              <a:gd name="T2" fmla="*/ 3645662 w 7696200"/>
              <a:gd name="T3" fmla="*/ 607187 h 809625"/>
              <a:gd name="T4" fmla="*/ 3848100 w 7696200"/>
              <a:gd name="T5" fmla="*/ 809625 h 809625"/>
              <a:gd name="T6" fmla="*/ 4050538 w 7696200"/>
              <a:gd name="T7" fmla="*/ 607187 h 809625"/>
              <a:gd name="T8" fmla="*/ 3949319 w 7696200"/>
              <a:gd name="T9" fmla="*/ 526034 h 809625"/>
              <a:gd name="T10" fmla="*/ 3746880 w 7696200"/>
              <a:gd name="T11" fmla="*/ 526034 h 809625"/>
              <a:gd name="T12" fmla="*/ 3746880 w 7696200"/>
              <a:gd name="T13" fmla="*/ 607187 h 809625"/>
              <a:gd name="T14" fmla="*/ 3949319 w 7696200"/>
              <a:gd name="T15" fmla="*/ 607187 h 809625"/>
              <a:gd name="T16" fmla="*/ 3949319 w 7696200"/>
              <a:gd name="T17" fmla="*/ 526034 h 809625"/>
              <a:gd name="T18" fmla="*/ 7696200 w 7696200"/>
              <a:gd name="T19" fmla="*/ 0 h 809625"/>
              <a:gd name="T20" fmla="*/ 0 w 7696200"/>
              <a:gd name="T21" fmla="*/ 0 h 809625"/>
              <a:gd name="T22" fmla="*/ 0 w 7696200"/>
              <a:gd name="T23" fmla="*/ 526034 h 809625"/>
              <a:gd name="T24" fmla="*/ 7696200 w 7696200"/>
              <a:gd name="T25" fmla="*/ 526034 h 809625"/>
              <a:gd name="T26" fmla="*/ 7696200 w 7696200"/>
              <a:gd name="T27" fmla="*/ 0 h 8096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696200"/>
              <a:gd name="T43" fmla="*/ 0 h 809625"/>
              <a:gd name="T44" fmla="*/ 7696200 w 7696200"/>
              <a:gd name="T45" fmla="*/ 809625 h 80962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696200" h="809625">
                <a:moveTo>
                  <a:pt x="4050538" y="607187"/>
                </a:moveTo>
                <a:lnTo>
                  <a:pt x="3645662" y="607187"/>
                </a:lnTo>
                <a:lnTo>
                  <a:pt x="3848100" y="809625"/>
                </a:lnTo>
                <a:lnTo>
                  <a:pt x="4050538" y="607187"/>
                </a:lnTo>
                <a:close/>
              </a:path>
              <a:path w="7696200" h="809625">
                <a:moveTo>
                  <a:pt x="3949319" y="526034"/>
                </a:moveTo>
                <a:lnTo>
                  <a:pt x="3746880" y="526034"/>
                </a:lnTo>
                <a:lnTo>
                  <a:pt x="3746880" y="607187"/>
                </a:lnTo>
                <a:lnTo>
                  <a:pt x="3949319" y="607187"/>
                </a:lnTo>
                <a:lnTo>
                  <a:pt x="3949319" y="526034"/>
                </a:lnTo>
                <a:close/>
              </a:path>
              <a:path w="7696200" h="809625">
                <a:moveTo>
                  <a:pt x="7696200" y="0"/>
                </a:moveTo>
                <a:lnTo>
                  <a:pt x="0" y="0"/>
                </a:lnTo>
                <a:lnTo>
                  <a:pt x="0" y="526034"/>
                </a:lnTo>
                <a:lnTo>
                  <a:pt x="7696200" y="526034"/>
                </a:lnTo>
                <a:lnTo>
                  <a:pt x="7696200" y="0"/>
                </a:lnTo>
                <a:close/>
              </a:path>
            </a:pathLst>
          </a:custGeom>
          <a:solidFill>
            <a:srgbClr val="FFFFFF"/>
          </a:solidFill>
          <a:ln w="9525">
            <a:noFill/>
            <a:round/>
            <a:headEnd/>
            <a:tailEnd/>
          </a:ln>
        </p:spPr>
        <p:txBody>
          <a:bodyPr lIns="0" tIns="0" rIns="0" bIns="0"/>
          <a:lstStyle/>
          <a:p>
            <a:endParaRPr lang="ru-RU"/>
          </a:p>
        </p:txBody>
      </p:sp>
      <p:sp>
        <p:nvSpPr>
          <p:cNvPr id="32783" name="object 17"/>
          <p:cNvSpPr>
            <a:spLocks/>
          </p:cNvSpPr>
          <p:nvPr/>
        </p:nvSpPr>
        <p:spPr bwMode="auto">
          <a:xfrm>
            <a:off x="1612900" y="1498600"/>
            <a:ext cx="7696200" cy="809625"/>
          </a:xfrm>
          <a:custGeom>
            <a:avLst/>
            <a:gdLst>
              <a:gd name="T0" fmla="*/ 7696200 w 7696200"/>
              <a:gd name="T1" fmla="*/ 526034 h 809625"/>
              <a:gd name="T2" fmla="*/ 3949319 w 7696200"/>
              <a:gd name="T3" fmla="*/ 526034 h 809625"/>
              <a:gd name="T4" fmla="*/ 3949319 w 7696200"/>
              <a:gd name="T5" fmla="*/ 607187 h 809625"/>
              <a:gd name="T6" fmla="*/ 4050538 w 7696200"/>
              <a:gd name="T7" fmla="*/ 607187 h 809625"/>
              <a:gd name="T8" fmla="*/ 3848100 w 7696200"/>
              <a:gd name="T9" fmla="*/ 809625 h 809625"/>
              <a:gd name="T10" fmla="*/ 3645662 w 7696200"/>
              <a:gd name="T11" fmla="*/ 607187 h 809625"/>
              <a:gd name="T12" fmla="*/ 3746880 w 7696200"/>
              <a:gd name="T13" fmla="*/ 607187 h 809625"/>
              <a:gd name="T14" fmla="*/ 3746880 w 7696200"/>
              <a:gd name="T15" fmla="*/ 526034 h 809625"/>
              <a:gd name="T16" fmla="*/ 0 w 7696200"/>
              <a:gd name="T17" fmla="*/ 526034 h 809625"/>
              <a:gd name="T18" fmla="*/ 0 w 7696200"/>
              <a:gd name="T19" fmla="*/ 0 h 809625"/>
              <a:gd name="T20" fmla="*/ 7696200 w 7696200"/>
              <a:gd name="T21" fmla="*/ 0 h 809625"/>
              <a:gd name="T22" fmla="*/ 7696200 w 7696200"/>
              <a:gd name="T23" fmla="*/ 526034 h 8096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696200"/>
              <a:gd name="T37" fmla="*/ 0 h 809625"/>
              <a:gd name="T38" fmla="*/ 7696200 w 7696200"/>
              <a:gd name="T39" fmla="*/ 809625 h 80962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696200" h="809625">
                <a:moveTo>
                  <a:pt x="7696200" y="526034"/>
                </a:moveTo>
                <a:lnTo>
                  <a:pt x="3949319" y="526034"/>
                </a:lnTo>
                <a:lnTo>
                  <a:pt x="3949319" y="607187"/>
                </a:lnTo>
                <a:lnTo>
                  <a:pt x="4050538" y="607187"/>
                </a:lnTo>
                <a:lnTo>
                  <a:pt x="3848100" y="809625"/>
                </a:lnTo>
                <a:lnTo>
                  <a:pt x="3645662" y="607187"/>
                </a:lnTo>
                <a:lnTo>
                  <a:pt x="3746880" y="607187"/>
                </a:lnTo>
                <a:lnTo>
                  <a:pt x="3746880" y="526034"/>
                </a:lnTo>
                <a:lnTo>
                  <a:pt x="0" y="526034"/>
                </a:lnTo>
                <a:lnTo>
                  <a:pt x="0" y="0"/>
                </a:lnTo>
                <a:lnTo>
                  <a:pt x="7696200" y="0"/>
                </a:lnTo>
                <a:lnTo>
                  <a:pt x="7696200" y="526034"/>
                </a:lnTo>
                <a:close/>
              </a:path>
            </a:pathLst>
          </a:custGeom>
          <a:noFill/>
          <a:ln w="25400">
            <a:solidFill>
              <a:srgbClr val="4674AB"/>
            </a:solidFill>
            <a:round/>
            <a:headEnd/>
            <a:tailEnd/>
          </a:ln>
        </p:spPr>
        <p:txBody>
          <a:bodyPr lIns="0" tIns="0" rIns="0" bIns="0"/>
          <a:lstStyle/>
          <a:p>
            <a:endParaRPr lang="ru-RU"/>
          </a:p>
        </p:txBody>
      </p:sp>
      <p:sp>
        <p:nvSpPr>
          <p:cNvPr id="18" name="object 18"/>
          <p:cNvSpPr txBox="1"/>
          <p:nvPr/>
        </p:nvSpPr>
        <p:spPr>
          <a:xfrm>
            <a:off x="1625600" y="1433448"/>
            <a:ext cx="7670800" cy="5676425"/>
          </a:xfrm>
          <a:prstGeom prst="rect">
            <a:avLst/>
          </a:prstGeom>
        </p:spPr>
        <p:txBody>
          <a:bodyPr lIns="0" tIns="58419" rIns="0" bIns="0">
            <a:spAutoFit/>
          </a:bodyPr>
          <a:lstStyle/>
          <a:p>
            <a:pPr algn="ctr" fontAlgn="auto">
              <a:spcBef>
                <a:spcPts val="459"/>
              </a:spcBef>
              <a:spcAft>
                <a:spcPts val="0"/>
              </a:spcAft>
              <a:defRPr/>
            </a:pPr>
            <a:r>
              <a:rPr sz="1500" b="1" dirty="0">
                <a:latin typeface="Arial"/>
                <a:cs typeface="Arial"/>
              </a:rPr>
              <a:t>5 </a:t>
            </a:r>
            <a:r>
              <a:rPr sz="1500" b="1" spc="-5" dirty="0">
                <a:latin typeface="Arial"/>
                <a:cs typeface="Arial"/>
              </a:rPr>
              <a:t>дней </a:t>
            </a:r>
            <a:r>
              <a:rPr sz="1500" dirty="0">
                <a:latin typeface="Arial"/>
                <a:cs typeface="Arial"/>
              </a:rPr>
              <a:t>с </a:t>
            </a:r>
            <a:r>
              <a:rPr sz="1500" spc="-10" dirty="0">
                <a:latin typeface="Arial"/>
                <a:cs typeface="Arial"/>
              </a:rPr>
              <a:t>даты </a:t>
            </a:r>
            <a:r>
              <a:rPr sz="1500" spc="-5" dirty="0">
                <a:latin typeface="Arial"/>
                <a:cs typeface="Arial"/>
              </a:rPr>
              <a:t>размещения </a:t>
            </a:r>
            <a:r>
              <a:rPr sz="1500" spc="-15" dirty="0">
                <a:latin typeface="Arial"/>
                <a:cs typeface="Arial"/>
              </a:rPr>
              <a:t>итогового</a:t>
            </a:r>
            <a:r>
              <a:rPr sz="1500" spc="-75" dirty="0">
                <a:latin typeface="Arial"/>
                <a:cs typeface="Arial"/>
              </a:rPr>
              <a:t> </a:t>
            </a:r>
            <a:r>
              <a:rPr sz="1500" spc="-10" dirty="0">
                <a:latin typeface="Arial"/>
                <a:cs typeface="Arial"/>
              </a:rPr>
              <a:t>протокола:</a:t>
            </a:r>
            <a:endParaRPr sz="1500" dirty="0">
              <a:latin typeface="Arial"/>
              <a:cs typeface="Arial"/>
            </a:endParaRPr>
          </a:p>
          <a:p>
            <a:pPr marL="48260" algn="ctr" fontAlgn="auto">
              <a:spcBef>
                <a:spcPts val="365"/>
              </a:spcBef>
              <a:spcAft>
                <a:spcPts val="0"/>
              </a:spcAft>
              <a:defRPr/>
            </a:pPr>
            <a:r>
              <a:rPr sz="1500" spc="-5" dirty="0">
                <a:latin typeface="Arial"/>
                <a:cs typeface="Arial"/>
              </a:rPr>
              <a:t>Заказчик </a:t>
            </a:r>
            <a:r>
              <a:rPr sz="1500" spc="-10" dirty="0">
                <a:latin typeface="Arial"/>
                <a:cs typeface="Arial"/>
              </a:rPr>
              <a:t>составляет </a:t>
            </a:r>
            <a:r>
              <a:rPr sz="1500" dirty="0">
                <a:latin typeface="Arial"/>
                <a:cs typeface="Arial"/>
              </a:rPr>
              <a:t>и </a:t>
            </a:r>
            <a:r>
              <a:rPr sz="1500" spc="-10" dirty="0">
                <a:latin typeface="Arial"/>
                <a:cs typeface="Arial"/>
              </a:rPr>
              <a:t>размещает </a:t>
            </a:r>
            <a:r>
              <a:rPr sz="1500" dirty="0">
                <a:latin typeface="Arial"/>
                <a:cs typeface="Arial"/>
              </a:rPr>
              <a:t>в ЕИС проект </a:t>
            </a:r>
            <a:r>
              <a:rPr sz="1500" spc="-5" dirty="0">
                <a:latin typeface="Arial"/>
                <a:cs typeface="Arial"/>
              </a:rPr>
              <a:t>контракта </a:t>
            </a:r>
            <a:r>
              <a:rPr sz="1500" spc="-15" dirty="0">
                <a:latin typeface="Arial"/>
                <a:cs typeface="Arial"/>
              </a:rPr>
              <a:t>без </a:t>
            </a:r>
            <a:r>
              <a:rPr sz="1500" spc="-5" dirty="0">
                <a:latin typeface="Arial"/>
                <a:cs typeface="Arial"/>
              </a:rPr>
              <a:t>своей</a:t>
            </a:r>
            <a:r>
              <a:rPr sz="1500" spc="-140" dirty="0">
                <a:latin typeface="Arial"/>
                <a:cs typeface="Arial"/>
              </a:rPr>
              <a:t> </a:t>
            </a:r>
            <a:r>
              <a:rPr sz="1500" spc="-5" dirty="0">
                <a:latin typeface="Arial"/>
                <a:cs typeface="Arial"/>
              </a:rPr>
              <a:t>подписи</a:t>
            </a:r>
            <a:endParaRPr sz="1500" dirty="0">
              <a:latin typeface="Arial"/>
              <a:cs typeface="Arial"/>
            </a:endParaRPr>
          </a:p>
          <a:p>
            <a:pPr fontAlgn="auto">
              <a:spcBef>
                <a:spcPts val="5"/>
              </a:spcBef>
              <a:spcAft>
                <a:spcPts val="0"/>
              </a:spcAft>
              <a:defRPr/>
            </a:pPr>
            <a:endParaRPr sz="1600" dirty="0">
              <a:latin typeface="Times New Roman"/>
              <a:cs typeface="Times New Roman"/>
            </a:endParaRPr>
          </a:p>
          <a:p>
            <a:pPr algn="ctr" fontAlgn="auto">
              <a:spcBef>
                <a:spcPts val="0"/>
              </a:spcBef>
              <a:spcAft>
                <a:spcPts val="0"/>
              </a:spcAft>
              <a:defRPr/>
            </a:pPr>
            <a:r>
              <a:rPr sz="1500" b="1" dirty="0">
                <a:latin typeface="Arial"/>
                <a:cs typeface="Arial"/>
              </a:rPr>
              <a:t>5 </a:t>
            </a:r>
            <a:r>
              <a:rPr sz="1500" b="1" spc="-5" dirty="0">
                <a:latin typeface="Arial"/>
                <a:cs typeface="Arial"/>
              </a:rPr>
              <a:t>дней </a:t>
            </a:r>
            <a:r>
              <a:rPr sz="1500" dirty="0">
                <a:latin typeface="Arial"/>
                <a:cs typeface="Arial"/>
              </a:rPr>
              <a:t>с </a:t>
            </a:r>
            <a:r>
              <a:rPr sz="1500" spc="-10" dirty="0">
                <a:latin typeface="Arial"/>
                <a:cs typeface="Arial"/>
              </a:rPr>
              <a:t>даты </a:t>
            </a:r>
            <a:r>
              <a:rPr sz="1500" spc="-5" dirty="0">
                <a:latin typeface="Arial"/>
                <a:cs typeface="Arial"/>
              </a:rPr>
              <a:t>размещения заказчиком </a:t>
            </a:r>
            <a:r>
              <a:rPr sz="1500" dirty="0">
                <a:latin typeface="Arial"/>
                <a:cs typeface="Arial"/>
              </a:rPr>
              <a:t>проекта</a:t>
            </a:r>
            <a:r>
              <a:rPr sz="1500" spc="-95" dirty="0">
                <a:latin typeface="Arial"/>
                <a:cs typeface="Arial"/>
              </a:rPr>
              <a:t> </a:t>
            </a:r>
            <a:r>
              <a:rPr sz="1500" spc="-5" dirty="0">
                <a:latin typeface="Arial"/>
                <a:cs typeface="Arial"/>
              </a:rPr>
              <a:t>контракта:</a:t>
            </a:r>
            <a:endParaRPr sz="1500" dirty="0">
              <a:latin typeface="Arial"/>
              <a:cs typeface="Arial"/>
            </a:endParaRPr>
          </a:p>
          <a:p>
            <a:pPr algn="ctr" fontAlgn="auto">
              <a:spcBef>
                <a:spcPts val="360"/>
              </a:spcBef>
              <a:spcAft>
                <a:spcPts val="0"/>
              </a:spcAft>
              <a:defRPr/>
            </a:pPr>
            <a:r>
              <a:rPr sz="1500" spc="-15" dirty="0">
                <a:latin typeface="Arial"/>
                <a:cs typeface="Arial"/>
              </a:rPr>
              <a:t>победитель </a:t>
            </a:r>
            <a:r>
              <a:rPr sz="1500" spc="-10" dirty="0">
                <a:latin typeface="Arial"/>
                <a:cs typeface="Arial"/>
              </a:rPr>
              <a:t>размещает </a:t>
            </a:r>
            <a:r>
              <a:rPr sz="1500" b="1" spc="-10" dirty="0">
                <a:latin typeface="Arial"/>
                <a:cs typeface="Arial"/>
              </a:rPr>
              <a:t>протокол </a:t>
            </a:r>
            <a:r>
              <a:rPr sz="1500" b="1" spc="-5" dirty="0">
                <a:latin typeface="Arial"/>
                <a:cs typeface="Arial"/>
              </a:rPr>
              <a:t>разногласий </a:t>
            </a:r>
            <a:r>
              <a:rPr sz="1500" b="1" spc="-25" dirty="0">
                <a:solidFill>
                  <a:srgbClr val="FF0000"/>
                </a:solidFill>
                <a:latin typeface="Arial"/>
                <a:cs typeface="Arial"/>
              </a:rPr>
              <a:t>ВСЕГО </a:t>
            </a:r>
            <a:r>
              <a:rPr sz="1500" b="1" dirty="0">
                <a:solidFill>
                  <a:srgbClr val="FF0000"/>
                </a:solidFill>
                <a:latin typeface="Arial"/>
                <a:cs typeface="Arial"/>
              </a:rPr>
              <a:t>1 </a:t>
            </a:r>
            <a:r>
              <a:rPr sz="1500" b="1" spc="-65" dirty="0">
                <a:solidFill>
                  <a:srgbClr val="FF0000"/>
                </a:solidFill>
                <a:latin typeface="Arial"/>
                <a:cs typeface="Arial"/>
              </a:rPr>
              <a:t>РАЗ </a:t>
            </a:r>
            <a:r>
              <a:rPr sz="1500" b="1" dirty="0">
                <a:solidFill>
                  <a:srgbClr val="FF0000"/>
                </a:solidFill>
                <a:latin typeface="Arial"/>
                <a:cs typeface="Arial"/>
              </a:rPr>
              <a:t>(с</a:t>
            </a:r>
            <a:r>
              <a:rPr sz="1500" b="1" spc="-290" dirty="0">
                <a:solidFill>
                  <a:srgbClr val="FF0000"/>
                </a:solidFill>
                <a:latin typeface="Arial"/>
                <a:cs typeface="Arial"/>
              </a:rPr>
              <a:t> </a:t>
            </a:r>
            <a:r>
              <a:rPr sz="1500" b="1" dirty="0">
                <a:solidFill>
                  <a:srgbClr val="FF0000"/>
                </a:solidFill>
                <a:latin typeface="Arial"/>
                <a:cs typeface="Arial"/>
              </a:rPr>
              <a:t>01.07.2018)</a:t>
            </a:r>
            <a:endParaRPr sz="1500" dirty="0">
              <a:latin typeface="Arial"/>
              <a:cs typeface="Arial"/>
            </a:endParaRPr>
          </a:p>
          <a:p>
            <a:pPr fontAlgn="auto">
              <a:spcBef>
                <a:spcPts val="0"/>
              </a:spcBef>
              <a:spcAft>
                <a:spcPts val="0"/>
              </a:spcAft>
              <a:defRPr/>
            </a:pPr>
            <a:endParaRPr sz="1700" dirty="0">
              <a:latin typeface="Times New Roman"/>
              <a:cs typeface="Times New Roman"/>
            </a:endParaRPr>
          </a:p>
          <a:p>
            <a:pPr marL="109220" marR="104139" indent="-4445" algn="ctr" fontAlgn="auto">
              <a:lnSpc>
                <a:spcPts val="1550"/>
              </a:lnSpc>
              <a:spcBef>
                <a:spcPts val="1470"/>
              </a:spcBef>
              <a:spcAft>
                <a:spcPts val="0"/>
              </a:spcAft>
              <a:defRPr/>
            </a:pPr>
            <a:r>
              <a:rPr sz="1500" b="1" dirty="0">
                <a:latin typeface="Arial"/>
                <a:cs typeface="Arial"/>
              </a:rPr>
              <a:t>3 </a:t>
            </a:r>
            <a:r>
              <a:rPr sz="1500" b="1" spc="-5" dirty="0">
                <a:latin typeface="Arial"/>
                <a:cs typeface="Arial"/>
              </a:rPr>
              <a:t>раб. </a:t>
            </a:r>
            <a:r>
              <a:rPr sz="1500" b="1" dirty="0">
                <a:latin typeface="Arial"/>
                <a:cs typeface="Arial"/>
              </a:rPr>
              <a:t>дня: </a:t>
            </a:r>
            <a:r>
              <a:rPr sz="1500" spc="-5" dirty="0">
                <a:latin typeface="Arial"/>
                <a:cs typeface="Arial"/>
              </a:rPr>
              <a:t>Заказчик </a:t>
            </a:r>
            <a:r>
              <a:rPr sz="1500" spc="-10" dirty="0">
                <a:latin typeface="Arial"/>
                <a:cs typeface="Arial"/>
              </a:rPr>
              <a:t>размещает </a:t>
            </a:r>
            <a:r>
              <a:rPr sz="1500" spc="-5" dirty="0">
                <a:latin typeface="Arial"/>
                <a:cs typeface="Arial"/>
              </a:rPr>
              <a:t>исправленный </a:t>
            </a:r>
            <a:r>
              <a:rPr sz="1500" dirty="0">
                <a:latin typeface="Arial"/>
                <a:cs typeface="Arial"/>
              </a:rPr>
              <a:t>контракт или </a:t>
            </a:r>
            <a:r>
              <a:rPr sz="1500" spc="-5" dirty="0">
                <a:latin typeface="Arial"/>
                <a:cs typeface="Arial"/>
              </a:rPr>
              <a:t>прежний </a:t>
            </a:r>
            <a:r>
              <a:rPr sz="1500" dirty="0">
                <a:latin typeface="Arial"/>
                <a:cs typeface="Arial"/>
              </a:rPr>
              <a:t>контракт с  </a:t>
            </a:r>
            <a:r>
              <a:rPr sz="1500" spc="-5" dirty="0">
                <a:latin typeface="Arial"/>
                <a:cs typeface="Arial"/>
              </a:rPr>
              <a:t>возражениями на </a:t>
            </a:r>
            <a:r>
              <a:rPr sz="1500" spc="-10" dirty="0">
                <a:latin typeface="Arial"/>
                <a:cs typeface="Arial"/>
              </a:rPr>
              <a:t>замечания </a:t>
            </a:r>
            <a:r>
              <a:rPr sz="1500" b="1" spc="-5" dirty="0">
                <a:solidFill>
                  <a:srgbClr val="FF0000"/>
                </a:solidFill>
                <a:latin typeface="Arial"/>
                <a:cs typeface="Arial"/>
              </a:rPr>
              <a:t>НО </a:t>
            </a:r>
            <a:r>
              <a:rPr sz="1500" b="1" dirty="0">
                <a:solidFill>
                  <a:srgbClr val="FF0000"/>
                </a:solidFill>
                <a:latin typeface="Arial"/>
                <a:cs typeface="Arial"/>
              </a:rPr>
              <a:t>не </a:t>
            </a:r>
            <a:r>
              <a:rPr sz="1500" b="1" spc="-5" dirty="0">
                <a:solidFill>
                  <a:srgbClr val="FF0000"/>
                </a:solidFill>
                <a:latin typeface="Arial"/>
                <a:cs typeface="Arial"/>
              </a:rPr>
              <a:t>имеет </a:t>
            </a:r>
            <a:r>
              <a:rPr sz="1500" b="1" spc="-10" dirty="0">
                <a:solidFill>
                  <a:srgbClr val="FF0000"/>
                </a:solidFill>
                <a:latin typeface="Arial"/>
                <a:cs typeface="Arial"/>
              </a:rPr>
              <a:t>права </a:t>
            </a:r>
            <a:r>
              <a:rPr sz="1500" b="1" spc="5" dirty="0">
                <a:solidFill>
                  <a:srgbClr val="FF0000"/>
                </a:solidFill>
                <a:latin typeface="Arial"/>
                <a:cs typeface="Arial"/>
              </a:rPr>
              <a:t>сам </a:t>
            </a:r>
            <a:r>
              <a:rPr sz="1500" b="1" spc="-5" dirty="0">
                <a:solidFill>
                  <a:srgbClr val="FF0000"/>
                </a:solidFill>
                <a:latin typeface="Arial"/>
                <a:cs typeface="Arial"/>
              </a:rPr>
              <a:t>инициировать</a:t>
            </a:r>
            <a:r>
              <a:rPr sz="1500" b="1" spc="-35" dirty="0">
                <a:solidFill>
                  <a:srgbClr val="FF0000"/>
                </a:solidFill>
                <a:latin typeface="Arial"/>
                <a:cs typeface="Arial"/>
              </a:rPr>
              <a:t> </a:t>
            </a:r>
            <a:r>
              <a:rPr sz="1500" b="1" spc="-5" dirty="0">
                <a:solidFill>
                  <a:srgbClr val="FF0000"/>
                </a:solidFill>
                <a:latin typeface="Arial"/>
                <a:cs typeface="Arial"/>
              </a:rPr>
              <a:t>разногласия</a:t>
            </a:r>
            <a:endParaRPr sz="1500" dirty="0">
              <a:latin typeface="Arial"/>
              <a:cs typeface="Arial"/>
            </a:endParaRPr>
          </a:p>
          <a:p>
            <a:pPr fontAlgn="auto">
              <a:spcBef>
                <a:spcPts val="30"/>
              </a:spcBef>
              <a:spcAft>
                <a:spcPts val="0"/>
              </a:spcAft>
              <a:defRPr/>
            </a:pPr>
            <a:endParaRPr sz="2400" dirty="0">
              <a:latin typeface="Times New Roman"/>
              <a:cs typeface="Times New Roman"/>
            </a:endParaRPr>
          </a:p>
          <a:p>
            <a:pPr marL="225425" marR="224154" algn="ctr" fontAlgn="auto">
              <a:lnSpc>
                <a:spcPct val="86400"/>
              </a:lnSpc>
              <a:spcBef>
                <a:spcPts val="0"/>
              </a:spcBef>
              <a:spcAft>
                <a:spcPts val="0"/>
              </a:spcAft>
              <a:defRPr/>
            </a:pPr>
            <a:r>
              <a:rPr sz="1500" spc="-5" dirty="0">
                <a:latin typeface="Arial"/>
                <a:cs typeface="Arial"/>
              </a:rPr>
              <a:t>Участник </a:t>
            </a:r>
            <a:r>
              <a:rPr sz="1500" spc="-10" dirty="0">
                <a:latin typeface="Arial"/>
                <a:cs typeface="Arial"/>
              </a:rPr>
              <a:t>подписывает </a:t>
            </a:r>
            <a:r>
              <a:rPr sz="1500" spc="-20" dirty="0">
                <a:latin typeface="Arial"/>
                <a:cs typeface="Arial"/>
              </a:rPr>
              <a:t>контракт, </a:t>
            </a:r>
            <a:r>
              <a:rPr sz="1500" spc="-10" dirty="0">
                <a:latin typeface="Arial"/>
                <a:cs typeface="Arial"/>
              </a:rPr>
              <a:t>размещает </a:t>
            </a:r>
            <a:r>
              <a:rPr sz="1500" spc="-15" dirty="0">
                <a:latin typeface="Arial"/>
                <a:cs typeface="Arial"/>
              </a:rPr>
              <a:t>его </a:t>
            </a:r>
            <a:r>
              <a:rPr sz="1500" spc="-5" dirty="0">
                <a:latin typeface="Arial"/>
                <a:cs typeface="Arial"/>
              </a:rPr>
              <a:t>вместе </a:t>
            </a:r>
            <a:r>
              <a:rPr sz="1500" dirty="0">
                <a:latin typeface="Arial"/>
                <a:cs typeface="Arial"/>
              </a:rPr>
              <a:t>с </a:t>
            </a:r>
            <a:r>
              <a:rPr sz="1500" spc="-10" dirty="0">
                <a:latin typeface="Arial"/>
                <a:cs typeface="Arial"/>
              </a:rPr>
              <a:t>обеспечения </a:t>
            </a:r>
            <a:r>
              <a:rPr sz="1500" spc="-5" dirty="0">
                <a:latin typeface="Arial"/>
                <a:cs typeface="Arial"/>
              </a:rPr>
              <a:t>контракта  </a:t>
            </a:r>
            <a:r>
              <a:rPr sz="1500" strike="sngStrike" spc="-5" dirty="0">
                <a:solidFill>
                  <a:srgbClr val="FF0000"/>
                </a:solidFill>
                <a:latin typeface="Arial"/>
                <a:cs typeface="Arial"/>
              </a:rPr>
              <a:t>либо снова </a:t>
            </a:r>
            <a:r>
              <a:rPr sz="1500" strike="sngStrike" spc="-10" dirty="0">
                <a:solidFill>
                  <a:srgbClr val="FF0000"/>
                </a:solidFill>
                <a:latin typeface="Arial"/>
                <a:cs typeface="Arial"/>
              </a:rPr>
              <a:t>направляет протокол </a:t>
            </a:r>
            <a:r>
              <a:rPr sz="1500" strike="sngStrike" spc="-5" dirty="0">
                <a:solidFill>
                  <a:srgbClr val="FF0000"/>
                </a:solidFill>
                <a:latin typeface="Arial"/>
                <a:cs typeface="Arial"/>
              </a:rPr>
              <a:t>разногласий </a:t>
            </a:r>
            <a:r>
              <a:rPr sz="1500" b="1" strike="sngStrike" dirty="0">
                <a:solidFill>
                  <a:srgbClr val="FF0000"/>
                </a:solidFill>
                <a:latin typeface="Arial"/>
                <a:cs typeface="Arial"/>
              </a:rPr>
              <a:t>(не </a:t>
            </a:r>
            <a:r>
              <a:rPr sz="1500" b="1" strike="sngStrike" spc="-5" dirty="0">
                <a:solidFill>
                  <a:srgbClr val="FF0000"/>
                </a:solidFill>
                <a:latin typeface="Arial"/>
                <a:cs typeface="Arial"/>
              </a:rPr>
              <a:t>позднее </a:t>
            </a:r>
            <a:r>
              <a:rPr sz="1500" b="1" strike="sngStrike" dirty="0">
                <a:solidFill>
                  <a:srgbClr val="FF0000"/>
                </a:solidFill>
                <a:latin typeface="Arial"/>
                <a:cs typeface="Arial"/>
              </a:rPr>
              <a:t>13 </a:t>
            </a:r>
            <a:r>
              <a:rPr sz="1500" b="1" strike="sngStrike" spc="-5" dirty="0">
                <a:solidFill>
                  <a:srgbClr val="FF0000"/>
                </a:solidFill>
                <a:latin typeface="Arial"/>
                <a:cs typeface="Arial"/>
              </a:rPr>
              <a:t>дней </a:t>
            </a:r>
            <a:r>
              <a:rPr sz="1500" b="1" strike="sngStrike" dirty="0">
                <a:solidFill>
                  <a:srgbClr val="FF0000"/>
                </a:solidFill>
                <a:latin typeface="Arial"/>
                <a:cs typeface="Arial"/>
              </a:rPr>
              <a:t>со </a:t>
            </a:r>
            <a:r>
              <a:rPr sz="1500" b="1" strike="sngStrike" spc="-5" dirty="0">
                <a:solidFill>
                  <a:srgbClr val="FF0000"/>
                </a:solidFill>
                <a:latin typeface="Arial"/>
                <a:cs typeface="Arial"/>
              </a:rPr>
              <a:t>дня </a:t>
            </a:r>
            <a:r>
              <a:rPr sz="1500" b="1" spc="-5" dirty="0">
                <a:solidFill>
                  <a:srgbClr val="FF0000"/>
                </a:solidFill>
                <a:latin typeface="Arial"/>
                <a:cs typeface="Arial"/>
              </a:rPr>
              <a:t> </a:t>
            </a:r>
            <a:r>
              <a:rPr sz="1500" b="1" strike="sngStrike" spc="-5" dirty="0">
                <a:solidFill>
                  <a:srgbClr val="FF0000"/>
                </a:solidFill>
                <a:latin typeface="Arial"/>
                <a:cs typeface="Arial"/>
              </a:rPr>
              <a:t>размещения </a:t>
            </a:r>
            <a:r>
              <a:rPr sz="1500" b="1" strike="sngStrike" spc="-20" dirty="0">
                <a:solidFill>
                  <a:srgbClr val="FF0000"/>
                </a:solidFill>
                <a:latin typeface="Arial"/>
                <a:cs typeface="Arial"/>
              </a:rPr>
              <a:t>протокола </a:t>
            </a:r>
            <a:r>
              <a:rPr sz="1500" b="1" strike="sngStrike" spc="-10" dirty="0">
                <a:solidFill>
                  <a:srgbClr val="FF0000"/>
                </a:solidFill>
                <a:latin typeface="Arial"/>
                <a:cs typeface="Arial"/>
              </a:rPr>
              <a:t>подведения </a:t>
            </a:r>
            <a:r>
              <a:rPr sz="1500" b="1" strike="sngStrike" spc="-15" dirty="0">
                <a:solidFill>
                  <a:srgbClr val="FF0000"/>
                </a:solidFill>
                <a:latin typeface="Arial"/>
                <a:cs typeface="Arial"/>
              </a:rPr>
              <a:t>итогов</a:t>
            </a:r>
            <a:r>
              <a:rPr sz="1500" b="1" strike="sngStrike" spc="100" dirty="0">
                <a:solidFill>
                  <a:srgbClr val="FF0000"/>
                </a:solidFill>
                <a:latin typeface="Arial"/>
                <a:cs typeface="Arial"/>
              </a:rPr>
              <a:t> </a:t>
            </a:r>
            <a:r>
              <a:rPr sz="1500" b="1" strike="sngStrike" spc="-10" dirty="0">
                <a:solidFill>
                  <a:srgbClr val="FF0000"/>
                </a:solidFill>
                <a:latin typeface="Arial"/>
                <a:cs typeface="Arial"/>
              </a:rPr>
              <a:t>аукциона)</a:t>
            </a:r>
            <a:endParaRPr sz="1500" dirty="0">
              <a:latin typeface="Arial"/>
              <a:cs typeface="Arial"/>
            </a:endParaRPr>
          </a:p>
          <a:p>
            <a:pPr fontAlgn="auto">
              <a:spcBef>
                <a:spcPts val="0"/>
              </a:spcBef>
              <a:spcAft>
                <a:spcPts val="0"/>
              </a:spcAft>
              <a:defRPr/>
            </a:pPr>
            <a:endParaRPr sz="1700" dirty="0">
              <a:latin typeface="Times New Roman"/>
              <a:cs typeface="Times New Roman"/>
            </a:endParaRPr>
          </a:p>
          <a:p>
            <a:pPr marL="1011555" marR="1007744" algn="ctr" fontAlgn="auto">
              <a:lnSpc>
                <a:spcPts val="1550"/>
              </a:lnSpc>
              <a:spcBef>
                <a:spcPts val="1255"/>
              </a:spcBef>
              <a:spcAft>
                <a:spcPts val="0"/>
              </a:spcAft>
              <a:defRPr/>
            </a:pPr>
            <a:r>
              <a:rPr sz="1500" b="1" strike="sngStrike" dirty="0">
                <a:solidFill>
                  <a:srgbClr val="FF0000"/>
                </a:solidFill>
                <a:latin typeface="Arial"/>
                <a:cs typeface="Arial"/>
              </a:rPr>
              <a:t>3 </a:t>
            </a:r>
            <a:r>
              <a:rPr sz="1500" b="1" strike="sngStrike" spc="-5" dirty="0" err="1">
                <a:solidFill>
                  <a:srgbClr val="FF0000"/>
                </a:solidFill>
                <a:latin typeface="Arial"/>
                <a:cs typeface="Arial"/>
              </a:rPr>
              <a:t>раб</a:t>
            </a:r>
            <a:r>
              <a:rPr sz="1500" b="1" strike="sngStrike" spc="-5" dirty="0">
                <a:solidFill>
                  <a:srgbClr val="FF0000"/>
                </a:solidFill>
                <a:latin typeface="Arial"/>
                <a:cs typeface="Arial"/>
              </a:rPr>
              <a:t>. </a:t>
            </a:r>
            <a:r>
              <a:rPr sz="1500" b="1" strike="sngStrike" dirty="0" err="1">
                <a:solidFill>
                  <a:srgbClr val="FF0000"/>
                </a:solidFill>
                <a:latin typeface="Arial"/>
                <a:cs typeface="Arial"/>
              </a:rPr>
              <a:t>дня</a:t>
            </a:r>
            <a:r>
              <a:rPr sz="1500" b="1" strike="sngStrike" dirty="0">
                <a:solidFill>
                  <a:srgbClr val="FF0000"/>
                </a:solidFill>
                <a:latin typeface="Arial"/>
                <a:cs typeface="Arial"/>
              </a:rPr>
              <a:t>: </a:t>
            </a:r>
            <a:r>
              <a:rPr sz="1500" strike="sngStrike" spc="-5" dirty="0" err="1">
                <a:solidFill>
                  <a:srgbClr val="FF0000"/>
                </a:solidFill>
                <a:latin typeface="Arial"/>
                <a:cs typeface="Arial"/>
              </a:rPr>
              <a:t>заказчик</a:t>
            </a:r>
            <a:r>
              <a:rPr sz="1500" strike="sngStrike" spc="-5" dirty="0">
                <a:solidFill>
                  <a:srgbClr val="FF0000"/>
                </a:solidFill>
                <a:latin typeface="Arial"/>
                <a:cs typeface="Arial"/>
              </a:rPr>
              <a:t> </a:t>
            </a:r>
            <a:r>
              <a:rPr sz="1500" strike="sngStrike" spc="-10" dirty="0" err="1">
                <a:solidFill>
                  <a:srgbClr val="FF0000"/>
                </a:solidFill>
                <a:latin typeface="Arial"/>
                <a:cs typeface="Arial"/>
              </a:rPr>
              <a:t>размещает</a:t>
            </a:r>
            <a:r>
              <a:rPr sz="1500" strike="sngStrike" spc="-10" dirty="0">
                <a:solidFill>
                  <a:srgbClr val="FF0000"/>
                </a:solidFill>
                <a:latin typeface="Arial"/>
                <a:cs typeface="Arial"/>
              </a:rPr>
              <a:t> </a:t>
            </a:r>
            <a:r>
              <a:rPr sz="1500" strike="sngStrike" spc="-5" dirty="0" err="1">
                <a:solidFill>
                  <a:srgbClr val="FF0000"/>
                </a:solidFill>
                <a:latin typeface="Arial"/>
                <a:cs typeface="Arial"/>
              </a:rPr>
              <a:t>исправленный</a:t>
            </a:r>
            <a:r>
              <a:rPr sz="1500" strike="sngStrike" spc="-5" dirty="0">
                <a:solidFill>
                  <a:srgbClr val="FF0000"/>
                </a:solidFill>
                <a:latin typeface="Arial"/>
                <a:cs typeface="Arial"/>
              </a:rPr>
              <a:t> </a:t>
            </a:r>
            <a:r>
              <a:rPr sz="1500" strike="sngStrike" dirty="0" err="1">
                <a:solidFill>
                  <a:srgbClr val="FF0000"/>
                </a:solidFill>
                <a:latin typeface="Arial"/>
                <a:cs typeface="Arial"/>
              </a:rPr>
              <a:t>контракт</a:t>
            </a:r>
            <a:r>
              <a:rPr sz="1500" strike="sngStrike" dirty="0">
                <a:solidFill>
                  <a:srgbClr val="FF0000"/>
                </a:solidFill>
                <a:latin typeface="Arial"/>
                <a:cs typeface="Arial"/>
              </a:rPr>
              <a:t> </a:t>
            </a:r>
            <a:r>
              <a:rPr sz="1500" strike="sngStrike" dirty="0" err="1">
                <a:solidFill>
                  <a:srgbClr val="FF0000"/>
                </a:solidFill>
                <a:latin typeface="Arial"/>
                <a:cs typeface="Arial"/>
              </a:rPr>
              <a:t>или</a:t>
            </a:r>
            <a:r>
              <a:rPr sz="1500" strike="sngStrike" dirty="0">
                <a:solidFill>
                  <a:srgbClr val="FF0000"/>
                </a:solidFill>
                <a:latin typeface="Arial"/>
                <a:cs typeface="Arial"/>
              </a:rPr>
              <a:t>  </a:t>
            </a:r>
            <a:r>
              <a:rPr sz="1500" strike="sngStrike" spc="-5" dirty="0" err="1">
                <a:solidFill>
                  <a:srgbClr val="FF0000"/>
                </a:solidFill>
                <a:latin typeface="Arial"/>
                <a:cs typeface="Arial"/>
              </a:rPr>
              <a:t>прежний</a:t>
            </a:r>
            <a:r>
              <a:rPr sz="1500" strike="sngStrike" spc="-5" dirty="0">
                <a:solidFill>
                  <a:srgbClr val="FF0000"/>
                </a:solidFill>
                <a:latin typeface="Arial"/>
                <a:cs typeface="Arial"/>
              </a:rPr>
              <a:t> </a:t>
            </a:r>
            <a:r>
              <a:rPr sz="1500" strike="sngStrike" dirty="0" err="1">
                <a:solidFill>
                  <a:srgbClr val="FF0000"/>
                </a:solidFill>
                <a:latin typeface="Arial"/>
                <a:cs typeface="Arial"/>
              </a:rPr>
              <a:t>контракт</a:t>
            </a:r>
            <a:r>
              <a:rPr sz="1500" strike="sngStrike" dirty="0">
                <a:solidFill>
                  <a:srgbClr val="FF0000"/>
                </a:solidFill>
                <a:latin typeface="Arial"/>
                <a:cs typeface="Arial"/>
              </a:rPr>
              <a:t> с </a:t>
            </a:r>
            <a:r>
              <a:rPr sz="1500" strike="sngStrike" spc="-5" dirty="0" err="1">
                <a:solidFill>
                  <a:srgbClr val="FF0000"/>
                </a:solidFill>
                <a:latin typeface="Arial"/>
                <a:cs typeface="Arial"/>
              </a:rPr>
              <a:t>возражениями</a:t>
            </a:r>
            <a:r>
              <a:rPr sz="1500" strike="sngStrike" spc="-5" dirty="0">
                <a:solidFill>
                  <a:srgbClr val="FF0000"/>
                </a:solidFill>
                <a:latin typeface="Arial"/>
                <a:cs typeface="Arial"/>
              </a:rPr>
              <a:t> </a:t>
            </a:r>
            <a:r>
              <a:rPr sz="1500" strike="sngStrike" spc="-5" dirty="0" err="1">
                <a:solidFill>
                  <a:srgbClr val="FF0000"/>
                </a:solidFill>
                <a:latin typeface="Arial"/>
                <a:cs typeface="Arial"/>
              </a:rPr>
              <a:t>на</a:t>
            </a:r>
            <a:r>
              <a:rPr sz="1500" strike="sngStrike" spc="-5" dirty="0">
                <a:solidFill>
                  <a:srgbClr val="FF0000"/>
                </a:solidFill>
                <a:latin typeface="Arial"/>
                <a:cs typeface="Arial"/>
              </a:rPr>
              <a:t> </a:t>
            </a:r>
            <a:r>
              <a:rPr sz="1500" strike="sngStrike" spc="-10" dirty="0" err="1">
                <a:solidFill>
                  <a:srgbClr val="FF0000"/>
                </a:solidFill>
                <a:latin typeface="Arial"/>
                <a:cs typeface="Arial"/>
              </a:rPr>
              <a:t>замечания</a:t>
            </a:r>
            <a:r>
              <a:rPr sz="1500" strike="sngStrike" spc="-90" dirty="0">
                <a:solidFill>
                  <a:srgbClr val="FF0000"/>
                </a:solidFill>
                <a:latin typeface="Arial"/>
                <a:cs typeface="Arial"/>
              </a:rPr>
              <a:t> </a:t>
            </a:r>
            <a:r>
              <a:rPr sz="1500" strike="sngStrike" dirty="0" err="1">
                <a:solidFill>
                  <a:srgbClr val="FF0000"/>
                </a:solidFill>
                <a:latin typeface="Arial"/>
                <a:cs typeface="Arial"/>
              </a:rPr>
              <a:t>участника</a:t>
            </a:r>
            <a:endParaRPr sz="1500" dirty="0">
              <a:latin typeface="Arial"/>
              <a:cs typeface="Arial"/>
            </a:endParaRPr>
          </a:p>
          <a:p>
            <a:pPr fontAlgn="auto">
              <a:spcBef>
                <a:spcPts val="0"/>
              </a:spcBef>
              <a:spcAft>
                <a:spcPts val="0"/>
              </a:spcAft>
              <a:defRPr/>
            </a:pPr>
            <a:endParaRPr sz="1700" dirty="0">
              <a:latin typeface="Times New Roman"/>
              <a:cs typeface="Times New Roman"/>
            </a:endParaRPr>
          </a:p>
          <a:p>
            <a:pPr marL="1857375" fontAlgn="auto">
              <a:lnSpc>
                <a:spcPts val="1675"/>
              </a:lnSpc>
              <a:spcBef>
                <a:spcPts val="994"/>
              </a:spcBef>
              <a:spcAft>
                <a:spcPts val="0"/>
              </a:spcAft>
              <a:defRPr/>
            </a:pPr>
            <a:r>
              <a:rPr sz="1500" b="1" strike="sngStrike" dirty="0">
                <a:solidFill>
                  <a:srgbClr val="FF0000"/>
                </a:solidFill>
                <a:latin typeface="Arial"/>
                <a:cs typeface="Arial"/>
              </a:rPr>
              <a:t>3 </a:t>
            </a:r>
            <a:r>
              <a:rPr sz="1500" b="1" strike="sngStrike" spc="-5" dirty="0" err="1">
                <a:solidFill>
                  <a:srgbClr val="FF0000"/>
                </a:solidFill>
                <a:latin typeface="Arial"/>
                <a:cs typeface="Arial"/>
              </a:rPr>
              <a:t>раб</a:t>
            </a:r>
            <a:r>
              <a:rPr sz="1500" b="1" strike="sngStrike" spc="-5" dirty="0">
                <a:solidFill>
                  <a:srgbClr val="FF0000"/>
                </a:solidFill>
                <a:latin typeface="Arial"/>
                <a:cs typeface="Arial"/>
              </a:rPr>
              <a:t>. </a:t>
            </a:r>
            <a:r>
              <a:rPr sz="1500" b="1" strike="sngStrike" spc="-5" dirty="0" err="1">
                <a:solidFill>
                  <a:srgbClr val="FF0000"/>
                </a:solidFill>
                <a:latin typeface="Arial"/>
                <a:cs typeface="Arial"/>
              </a:rPr>
              <a:t>дня</a:t>
            </a:r>
            <a:r>
              <a:rPr sz="1500" b="1" strike="sngStrike" spc="-5" dirty="0">
                <a:solidFill>
                  <a:srgbClr val="FF0000"/>
                </a:solidFill>
                <a:latin typeface="Arial"/>
                <a:cs typeface="Arial"/>
              </a:rPr>
              <a:t>: </a:t>
            </a:r>
            <a:r>
              <a:rPr sz="1500" strike="sngStrike" spc="-5" dirty="0" err="1">
                <a:solidFill>
                  <a:srgbClr val="FF0000"/>
                </a:solidFill>
                <a:latin typeface="Arial"/>
                <a:cs typeface="Arial"/>
              </a:rPr>
              <a:t>участник</a:t>
            </a:r>
            <a:r>
              <a:rPr sz="1500" strike="sngStrike" spc="-5" dirty="0">
                <a:solidFill>
                  <a:srgbClr val="FF0000"/>
                </a:solidFill>
                <a:latin typeface="Arial"/>
                <a:cs typeface="Arial"/>
              </a:rPr>
              <a:t> </a:t>
            </a:r>
            <a:r>
              <a:rPr sz="1500" strike="sngStrike" spc="-10" dirty="0" err="1">
                <a:solidFill>
                  <a:srgbClr val="FF0000"/>
                </a:solidFill>
                <a:latin typeface="Arial"/>
                <a:cs typeface="Arial"/>
              </a:rPr>
              <a:t>подписывает</a:t>
            </a:r>
            <a:r>
              <a:rPr sz="1500" strike="sngStrike" spc="-30" dirty="0">
                <a:solidFill>
                  <a:srgbClr val="FF0000"/>
                </a:solidFill>
                <a:latin typeface="Arial"/>
                <a:cs typeface="Arial"/>
              </a:rPr>
              <a:t> </a:t>
            </a:r>
            <a:r>
              <a:rPr sz="1500" strike="sngStrike" spc="-20" dirty="0" err="1">
                <a:solidFill>
                  <a:srgbClr val="FF0000"/>
                </a:solidFill>
                <a:latin typeface="Arial"/>
                <a:cs typeface="Arial"/>
              </a:rPr>
              <a:t>контракт</a:t>
            </a:r>
            <a:r>
              <a:rPr sz="1500" strike="sngStrike" spc="-20" dirty="0">
                <a:solidFill>
                  <a:srgbClr val="FF0000"/>
                </a:solidFill>
                <a:latin typeface="Arial"/>
                <a:cs typeface="Arial"/>
              </a:rPr>
              <a:t>,</a:t>
            </a:r>
            <a:endParaRPr sz="1500" dirty="0">
              <a:latin typeface="Arial"/>
              <a:cs typeface="Arial"/>
            </a:endParaRPr>
          </a:p>
          <a:p>
            <a:pPr marL="1708150" fontAlgn="auto">
              <a:lnSpc>
                <a:spcPts val="1675"/>
              </a:lnSpc>
              <a:spcBef>
                <a:spcPts val="0"/>
              </a:spcBef>
              <a:spcAft>
                <a:spcPts val="0"/>
              </a:spcAft>
              <a:defRPr/>
            </a:pPr>
            <a:r>
              <a:rPr sz="1500" strike="sngStrike" spc="-10" dirty="0" err="1">
                <a:solidFill>
                  <a:srgbClr val="FF0000"/>
                </a:solidFill>
                <a:latin typeface="Arial"/>
                <a:cs typeface="Arial"/>
              </a:rPr>
              <a:t>размещает</a:t>
            </a:r>
            <a:r>
              <a:rPr sz="1500" strike="sngStrike" spc="-10" dirty="0">
                <a:solidFill>
                  <a:srgbClr val="FF0000"/>
                </a:solidFill>
                <a:latin typeface="Arial"/>
                <a:cs typeface="Arial"/>
              </a:rPr>
              <a:t> </a:t>
            </a:r>
            <a:r>
              <a:rPr sz="1500" strike="sngStrike" spc="-15" dirty="0" err="1">
                <a:solidFill>
                  <a:srgbClr val="FF0000"/>
                </a:solidFill>
                <a:latin typeface="Arial"/>
                <a:cs typeface="Arial"/>
              </a:rPr>
              <a:t>его</a:t>
            </a:r>
            <a:r>
              <a:rPr sz="1500" strike="sngStrike" spc="-15" dirty="0">
                <a:solidFill>
                  <a:srgbClr val="FF0000"/>
                </a:solidFill>
                <a:latin typeface="Arial"/>
                <a:cs typeface="Arial"/>
              </a:rPr>
              <a:t> </a:t>
            </a:r>
            <a:r>
              <a:rPr sz="1500" strike="sngStrike" spc="-5" dirty="0" err="1">
                <a:solidFill>
                  <a:srgbClr val="FF0000"/>
                </a:solidFill>
                <a:latin typeface="Arial"/>
                <a:cs typeface="Arial"/>
              </a:rPr>
              <a:t>вместе</a:t>
            </a:r>
            <a:r>
              <a:rPr sz="1500" strike="sngStrike" spc="-5" dirty="0">
                <a:solidFill>
                  <a:srgbClr val="FF0000"/>
                </a:solidFill>
                <a:latin typeface="Arial"/>
                <a:cs typeface="Arial"/>
              </a:rPr>
              <a:t> </a:t>
            </a:r>
            <a:r>
              <a:rPr sz="1500" strike="sngStrike" dirty="0">
                <a:solidFill>
                  <a:srgbClr val="FF0000"/>
                </a:solidFill>
                <a:latin typeface="Arial"/>
                <a:cs typeface="Arial"/>
              </a:rPr>
              <a:t>с </a:t>
            </a:r>
            <a:r>
              <a:rPr sz="1500" strike="sngStrike" spc="-10" dirty="0" err="1">
                <a:solidFill>
                  <a:srgbClr val="FF0000"/>
                </a:solidFill>
                <a:latin typeface="Arial"/>
                <a:cs typeface="Arial"/>
              </a:rPr>
              <a:t>обеспечения</a:t>
            </a:r>
            <a:r>
              <a:rPr sz="1500" strike="sngStrike" spc="-85" dirty="0">
                <a:solidFill>
                  <a:srgbClr val="FF0000"/>
                </a:solidFill>
                <a:latin typeface="Arial"/>
                <a:cs typeface="Arial"/>
              </a:rPr>
              <a:t> </a:t>
            </a:r>
            <a:r>
              <a:rPr sz="1500" strike="sngStrike" spc="-5" dirty="0" err="1">
                <a:solidFill>
                  <a:srgbClr val="FF0000"/>
                </a:solidFill>
                <a:latin typeface="Arial"/>
                <a:cs typeface="Arial"/>
              </a:rPr>
              <a:t>контракта</a:t>
            </a:r>
            <a:endParaRPr sz="1500" dirty="0">
              <a:latin typeface="Arial"/>
              <a:cs typeface="Arial"/>
            </a:endParaRPr>
          </a:p>
          <a:p>
            <a:pPr fontAlgn="auto">
              <a:spcBef>
                <a:spcPts val="0"/>
              </a:spcBef>
              <a:spcAft>
                <a:spcPts val="0"/>
              </a:spcAft>
              <a:defRPr/>
            </a:pPr>
            <a:endParaRPr sz="1700" dirty="0">
              <a:latin typeface="Times New Roman"/>
              <a:cs typeface="Times New Roman"/>
            </a:endParaRPr>
          </a:p>
          <a:p>
            <a:pPr marL="1644650" marR="1639570" indent="656590" fontAlgn="auto">
              <a:lnSpc>
                <a:spcPts val="1660"/>
              </a:lnSpc>
              <a:spcBef>
                <a:spcPts val="1165"/>
              </a:spcBef>
              <a:spcAft>
                <a:spcPts val="0"/>
              </a:spcAft>
              <a:defRPr/>
            </a:pPr>
            <a:r>
              <a:rPr sz="1600" b="1" spc="-5" dirty="0">
                <a:latin typeface="Arial"/>
                <a:cs typeface="Arial"/>
              </a:rPr>
              <a:t>3 раб. </a:t>
            </a:r>
            <a:r>
              <a:rPr sz="1600" b="1" spc="-5" dirty="0" err="1">
                <a:latin typeface="Arial"/>
                <a:cs typeface="Arial"/>
              </a:rPr>
              <a:t>дня</a:t>
            </a:r>
            <a:r>
              <a:rPr sz="1600" b="1" spc="-5" dirty="0">
                <a:latin typeface="Arial"/>
                <a:cs typeface="Arial"/>
              </a:rPr>
              <a:t> </a:t>
            </a:r>
            <a:r>
              <a:rPr sz="1600" spc="-5" dirty="0">
                <a:latin typeface="Arial"/>
                <a:cs typeface="Arial"/>
              </a:rPr>
              <a:t>- </a:t>
            </a:r>
            <a:r>
              <a:rPr sz="1600" spc="-10" dirty="0" err="1">
                <a:latin typeface="Arial"/>
                <a:cs typeface="Arial"/>
              </a:rPr>
              <a:t>заказчик</a:t>
            </a:r>
            <a:r>
              <a:rPr sz="1600" spc="-10" dirty="0">
                <a:latin typeface="Arial"/>
                <a:cs typeface="Arial"/>
              </a:rPr>
              <a:t> </a:t>
            </a:r>
            <a:r>
              <a:rPr sz="1600" spc="-30" dirty="0">
                <a:latin typeface="Arial"/>
                <a:cs typeface="Arial"/>
              </a:rPr>
              <a:t>проверяет,  </a:t>
            </a:r>
            <a:r>
              <a:rPr sz="1600" spc="-15" dirty="0">
                <a:latin typeface="Arial"/>
                <a:cs typeface="Arial"/>
              </a:rPr>
              <a:t>подписывает </a:t>
            </a:r>
            <a:r>
              <a:rPr sz="1600" spc="-5" dirty="0">
                <a:latin typeface="Arial"/>
                <a:cs typeface="Arial"/>
              </a:rPr>
              <a:t>контракт и </a:t>
            </a:r>
            <a:r>
              <a:rPr sz="1600" spc="-15" dirty="0">
                <a:latin typeface="Arial"/>
                <a:cs typeface="Arial"/>
              </a:rPr>
              <a:t>размещает </a:t>
            </a:r>
            <a:r>
              <a:rPr sz="1600" spc="-20" dirty="0">
                <a:latin typeface="Arial"/>
                <a:cs typeface="Arial"/>
              </a:rPr>
              <a:t>его </a:t>
            </a:r>
            <a:r>
              <a:rPr sz="1600" spc="-5" dirty="0">
                <a:latin typeface="Arial"/>
                <a:cs typeface="Arial"/>
              </a:rPr>
              <a:t>в</a:t>
            </a:r>
            <a:r>
              <a:rPr sz="1600" spc="95" dirty="0">
                <a:latin typeface="Arial"/>
                <a:cs typeface="Arial"/>
              </a:rPr>
              <a:t> </a:t>
            </a:r>
            <a:r>
              <a:rPr sz="1600" spc="-5" dirty="0">
                <a:latin typeface="Arial"/>
                <a:cs typeface="Arial"/>
              </a:rPr>
              <a:t>ЕИС</a:t>
            </a:r>
            <a:endParaRPr sz="1600" dirty="0">
              <a:latin typeface="Arial"/>
              <a:cs typeface="Arial"/>
            </a:endParaRPr>
          </a:p>
        </p:txBody>
      </p:sp>
      <p:sp>
        <p:nvSpPr>
          <p:cNvPr id="32785" name="object 19"/>
          <p:cNvSpPr>
            <a:spLocks noGrp="1"/>
          </p:cNvSpPr>
          <p:nvPr>
            <p:ph type="sldNum" sz="quarter" idx="12"/>
          </p:nvPr>
        </p:nvSpPr>
        <p:spPr bwMode="auto">
          <a:noFill/>
          <a:ln>
            <a:miter lim="800000"/>
            <a:headEnd/>
            <a:tailEnd/>
          </a:ln>
        </p:spPr>
        <p:txBody>
          <a:bodyPr/>
          <a:lstStyle/>
          <a:p>
            <a:pPr marL="25400"/>
            <a:fld id="{AD7FC3DB-F2AC-4E41-8EBB-40FDCC0C89D6}" type="slidenum">
              <a:rPr lang="ru-RU" smtClean="0"/>
              <a:pPr marL="25400"/>
              <a:t>26</a:t>
            </a:fld>
            <a:endParaRPr lang="ru-RU"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3" name="object 3"/>
          <p:cNvSpPr>
            <a:spLocks/>
          </p:cNvSpPr>
          <p:nvPr/>
        </p:nvSpPr>
        <p:spPr bwMode="auto">
          <a:xfrm>
            <a:off x="942975" y="3233738"/>
            <a:ext cx="1446213" cy="1228725"/>
          </a:xfrm>
          <a:custGeom>
            <a:avLst/>
            <a:gdLst>
              <a:gd name="T0" fmla="*/ 403682 w 1445895"/>
              <a:gd name="T1" fmla="*/ 0 h 1229360"/>
              <a:gd name="T2" fmla="*/ 0 w 1445895"/>
              <a:gd name="T3" fmla="*/ 0 h 1229360"/>
              <a:gd name="T4" fmla="*/ 0 w 1445895"/>
              <a:gd name="T5" fmla="*/ 1123949 h 1229360"/>
              <a:gd name="T6" fmla="*/ 1005789 w 1445895"/>
              <a:gd name="T7" fmla="*/ 1123949 h 1229360"/>
              <a:gd name="T8" fmla="*/ 1005789 w 1445895"/>
              <a:gd name="T9" fmla="*/ 1229359 h 1229360"/>
              <a:gd name="T10" fmla="*/ 1445717 w 1445895"/>
              <a:gd name="T11" fmla="*/ 922019 h 1229360"/>
              <a:gd name="T12" fmla="*/ 1156855 w 1445895"/>
              <a:gd name="T13" fmla="*/ 720216 h 1229360"/>
              <a:gd name="T14" fmla="*/ 403682 w 1445895"/>
              <a:gd name="T15" fmla="*/ 720216 h 1229360"/>
              <a:gd name="T16" fmla="*/ 403682 w 1445895"/>
              <a:gd name="T17" fmla="*/ 0 h 1229360"/>
              <a:gd name="T18" fmla="*/ 1005789 w 1445895"/>
              <a:gd name="T19" fmla="*/ 614679 h 1229360"/>
              <a:gd name="T20" fmla="*/ 1005789 w 1445895"/>
              <a:gd name="T21" fmla="*/ 720216 h 1229360"/>
              <a:gd name="T22" fmla="*/ 1156855 w 1445895"/>
              <a:gd name="T23" fmla="*/ 720216 h 1229360"/>
              <a:gd name="T24" fmla="*/ 1005789 w 1445895"/>
              <a:gd name="T25" fmla="*/ 614679 h 12293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45895"/>
              <a:gd name="T40" fmla="*/ 0 h 1229360"/>
              <a:gd name="T41" fmla="*/ 1445895 w 1445895"/>
              <a:gd name="T42" fmla="*/ 1229360 h 122936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45895" h="1229360">
                <a:moveTo>
                  <a:pt x="403682" y="0"/>
                </a:moveTo>
                <a:lnTo>
                  <a:pt x="0" y="0"/>
                </a:lnTo>
                <a:lnTo>
                  <a:pt x="0" y="1123949"/>
                </a:lnTo>
                <a:lnTo>
                  <a:pt x="1005789" y="1123949"/>
                </a:lnTo>
                <a:lnTo>
                  <a:pt x="1005789" y="1229359"/>
                </a:lnTo>
                <a:lnTo>
                  <a:pt x="1445717" y="922019"/>
                </a:lnTo>
                <a:lnTo>
                  <a:pt x="1156855" y="720216"/>
                </a:lnTo>
                <a:lnTo>
                  <a:pt x="403682" y="720216"/>
                </a:lnTo>
                <a:lnTo>
                  <a:pt x="403682" y="0"/>
                </a:lnTo>
                <a:close/>
              </a:path>
              <a:path w="1445895" h="1229360">
                <a:moveTo>
                  <a:pt x="1005789" y="614679"/>
                </a:moveTo>
                <a:lnTo>
                  <a:pt x="1005789" y="720216"/>
                </a:lnTo>
                <a:lnTo>
                  <a:pt x="1156855" y="720216"/>
                </a:lnTo>
                <a:lnTo>
                  <a:pt x="1005789" y="614679"/>
                </a:lnTo>
                <a:close/>
              </a:path>
            </a:pathLst>
          </a:custGeom>
          <a:solidFill>
            <a:srgbClr val="C2CDE0"/>
          </a:solidFill>
          <a:ln w="9525">
            <a:noFill/>
            <a:round/>
            <a:headEnd/>
            <a:tailEnd/>
          </a:ln>
        </p:spPr>
        <p:txBody>
          <a:bodyPr lIns="0" tIns="0" rIns="0" bIns="0"/>
          <a:lstStyle/>
          <a:p>
            <a:endParaRPr lang="ru-RU"/>
          </a:p>
        </p:txBody>
      </p:sp>
      <p:sp>
        <p:nvSpPr>
          <p:cNvPr id="33794" name="object 4"/>
          <p:cNvSpPr>
            <a:spLocks/>
          </p:cNvSpPr>
          <p:nvPr/>
        </p:nvSpPr>
        <p:spPr bwMode="auto">
          <a:xfrm>
            <a:off x="693738" y="1785938"/>
            <a:ext cx="1909762" cy="1449387"/>
          </a:xfrm>
          <a:custGeom>
            <a:avLst/>
            <a:gdLst>
              <a:gd name="T0" fmla="*/ 1686496 w 1909445"/>
              <a:gd name="T1" fmla="*/ 0 h 1449070"/>
              <a:gd name="T2" fmla="*/ 222783 w 1909445"/>
              <a:gd name="T3" fmla="*/ 0 h 1449070"/>
              <a:gd name="T4" fmla="*/ 177885 w 1909445"/>
              <a:gd name="T5" fmla="*/ 4904 h 1449070"/>
              <a:gd name="T6" fmla="*/ 136067 w 1909445"/>
              <a:gd name="T7" fmla="*/ 18970 h 1449070"/>
              <a:gd name="T8" fmla="*/ 98224 w 1909445"/>
              <a:gd name="T9" fmla="*/ 41228 h 1449070"/>
              <a:gd name="T10" fmla="*/ 65252 w 1909445"/>
              <a:gd name="T11" fmla="*/ 70707 h 1449070"/>
              <a:gd name="T12" fmla="*/ 38048 w 1909445"/>
              <a:gd name="T13" fmla="*/ 106436 h 1449070"/>
              <a:gd name="T14" fmla="*/ 17507 w 1909445"/>
              <a:gd name="T15" fmla="*/ 147447 h 1449070"/>
              <a:gd name="T16" fmla="*/ 4526 w 1909445"/>
              <a:gd name="T17" fmla="*/ 192767 h 1449070"/>
              <a:gd name="T18" fmla="*/ 0 w 1909445"/>
              <a:gd name="T19" fmla="*/ 241427 h 1449070"/>
              <a:gd name="T20" fmla="*/ 0 w 1909445"/>
              <a:gd name="T21" fmla="*/ 1207135 h 1449070"/>
              <a:gd name="T22" fmla="*/ 4526 w 1909445"/>
              <a:gd name="T23" fmla="*/ 1255800 h 1449070"/>
              <a:gd name="T24" fmla="*/ 17507 w 1909445"/>
              <a:gd name="T25" fmla="*/ 1301134 h 1449070"/>
              <a:gd name="T26" fmla="*/ 38048 w 1909445"/>
              <a:gd name="T27" fmla="*/ 1342165 h 1449070"/>
              <a:gd name="T28" fmla="*/ 65252 w 1909445"/>
              <a:gd name="T29" fmla="*/ 1377918 h 1449070"/>
              <a:gd name="T30" fmla="*/ 98224 w 1909445"/>
              <a:gd name="T31" fmla="*/ 1407420 h 1449070"/>
              <a:gd name="T32" fmla="*/ 136067 w 1909445"/>
              <a:gd name="T33" fmla="*/ 1429698 h 1449070"/>
              <a:gd name="T34" fmla="*/ 177885 w 1909445"/>
              <a:gd name="T35" fmla="*/ 1443779 h 1449070"/>
              <a:gd name="T36" fmla="*/ 222783 w 1909445"/>
              <a:gd name="T37" fmla="*/ 1448689 h 1449070"/>
              <a:gd name="T38" fmla="*/ 1686496 w 1909445"/>
              <a:gd name="T39" fmla="*/ 1448689 h 1449070"/>
              <a:gd name="T40" fmla="*/ 1731400 w 1909445"/>
              <a:gd name="T41" fmla="*/ 1443779 h 1449070"/>
              <a:gd name="T42" fmla="*/ 1773219 w 1909445"/>
              <a:gd name="T43" fmla="*/ 1429698 h 1449070"/>
              <a:gd name="T44" fmla="*/ 1811058 w 1909445"/>
              <a:gd name="T45" fmla="*/ 1407420 h 1449070"/>
              <a:gd name="T46" fmla="*/ 1844024 w 1909445"/>
              <a:gd name="T47" fmla="*/ 1377918 h 1449070"/>
              <a:gd name="T48" fmla="*/ 1871220 w 1909445"/>
              <a:gd name="T49" fmla="*/ 1342165 h 1449070"/>
              <a:gd name="T50" fmla="*/ 1891754 w 1909445"/>
              <a:gd name="T51" fmla="*/ 1301134 h 1449070"/>
              <a:gd name="T52" fmla="*/ 1904730 w 1909445"/>
              <a:gd name="T53" fmla="*/ 1255800 h 1449070"/>
              <a:gd name="T54" fmla="*/ 1909254 w 1909445"/>
              <a:gd name="T55" fmla="*/ 1207135 h 1449070"/>
              <a:gd name="T56" fmla="*/ 1909254 w 1909445"/>
              <a:gd name="T57" fmla="*/ 241427 h 1449070"/>
              <a:gd name="T58" fmla="*/ 1904730 w 1909445"/>
              <a:gd name="T59" fmla="*/ 192767 h 1449070"/>
              <a:gd name="T60" fmla="*/ 1891754 w 1909445"/>
              <a:gd name="T61" fmla="*/ 147447 h 1449070"/>
              <a:gd name="T62" fmla="*/ 1871220 w 1909445"/>
              <a:gd name="T63" fmla="*/ 106436 h 1449070"/>
              <a:gd name="T64" fmla="*/ 1844024 w 1909445"/>
              <a:gd name="T65" fmla="*/ 70707 h 1449070"/>
              <a:gd name="T66" fmla="*/ 1811058 w 1909445"/>
              <a:gd name="T67" fmla="*/ 41228 h 1449070"/>
              <a:gd name="T68" fmla="*/ 1773219 w 1909445"/>
              <a:gd name="T69" fmla="*/ 18970 h 1449070"/>
              <a:gd name="T70" fmla="*/ 1731400 w 1909445"/>
              <a:gd name="T71" fmla="*/ 4904 h 1449070"/>
              <a:gd name="T72" fmla="*/ 1686496 w 1909445"/>
              <a:gd name="T73" fmla="*/ 0 h 144907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909445"/>
              <a:gd name="T112" fmla="*/ 0 h 1449070"/>
              <a:gd name="T113" fmla="*/ 1909445 w 1909445"/>
              <a:gd name="T114" fmla="*/ 1449070 h 144907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909445" h="1449070">
                <a:moveTo>
                  <a:pt x="1686496" y="0"/>
                </a:moveTo>
                <a:lnTo>
                  <a:pt x="222783" y="0"/>
                </a:lnTo>
                <a:lnTo>
                  <a:pt x="177885" y="4904"/>
                </a:lnTo>
                <a:lnTo>
                  <a:pt x="136067" y="18970"/>
                </a:lnTo>
                <a:lnTo>
                  <a:pt x="98224" y="41228"/>
                </a:lnTo>
                <a:lnTo>
                  <a:pt x="65252" y="70707"/>
                </a:lnTo>
                <a:lnTo>
                  <a:pt x="38048" y="106436"/>
                </a:lnTo>
                <a:lnTo>
                  <a:pt x="17507" y="147447"/>
                </a:lnTo>
                <a:lnTo>
                  <a:pt x="4526" y="192767"/>
                </a:lnTo>
                <a:lnTo>
                  <a:pt x="0" y="241427"/>
                </a:lnTo>
                <a:lnTo>
                  <a:pt x="0" y="1207135"/>
                </a:lnTo>
                <a:lnTo>
                  <a:pt x="4526" y="1255800"/>
                </a:lnTo>
                <a:lnTo>
                  <a:pt x="17507" y="1301134"/>
                </a:lnTo>
                <a:lnTo>
                  <a:pt x="38048" y="1342165"/>
                </a:lnTo>
                <a:lnTo>
                  <a:pt x="65252" y="1377918"/>
                </a:lnTo>
                <a:lnTo>
                  <a:pt x="98224" y="1407420"/>
                </a:lnTo>
                <a:lnTo>
                  <a:pt x="136067" y="1429698"/>
                </a:lnTo>
                <a:lnTo>
                  <a:pt x="177885" y="1443779"/>
                </a:lnTo>
                <a:lnTo>
                  <a:pt x="222783" y="1448689"/>
                </a:lnTo>
                <a:lnTo>
                  <a:pt x="1686496" y="1448689"/>
                </a:lnTo>
                <a:lnTo>
                  <a:pt x="1731400" y="1443779"/>
                </a:lnTo>
                <a:lnTo>
                  <a:pt x="1773219" y="1429698"/>
                </a:lnTo>
                <a:lnTo>
                  <a:pt x="1811058" y="1407420"/>
                </a:lnTo>
                <a:lnTo>
                  <a:pt x="1844024" y="1377918"/>
                </a:lnTo>
                <a:lnTo>
                  <a:pt x="1871220" y="1342165"/>
                </a:lnTo>
                <a:lnTo>
                  <a:pt x="1891754" y="1301134"/>
                </a:lnTo>
                <a:lnTo>
                  <a:pt x="1904730" y="1255800"/>
                </a:lnTo>
                <a:lnTo>
                  <a:pt x="1909254" y="1207135"/>
                </a:lnTo>
                <a:lnTo>
                  <a:pt x="1909254" y="241427"/>
                </a:lnTo>
                <a:lnTo>
                  <a:pt x="1904730" y="192767"/>
                </a:lnTo>
                <a:lnTo>
                  <a:pt x="1891754" y="147447"/>
                </a:lnTo>
                <a:lnTo>
                  <a:pt x="1871220" y="106436"/>
                </a:lnTo>
                <a:lnTo>
                  <a:pt x="1844024" y="70707"/>
                </a:lnTo>
                <a:lnTo>
                  <a:pt x="1811058" y="41228"/>
                </a:lnTo>
                <a:lnTo>
                  <a:pt x="1773219" y="18970"/>
                </a:lnTo>
                <a:lnTo>
                  <a:pt x="1731400" y="4904"/>
                </a:lnTo>
                <a:lnTo>
                  <a:pt x="1686496" y="0"/>
                </a:lnTo>
                <a:close/>
              </a:path>
            </a:pathLst>
          </a:custGeom>
          <a:solidFill>
            <a:srgbClr val="4F81BC"/>
          </a:solidFill>
          <a:ln w="9525">
            <a:noFill/>
            <a:round/>
            <a:headEnd/>
            <a:tailEnd/>
          </a:ln>
        </p:spPr>
        <p:txBody>
          <a:bodyPr lIns="0" tIns="0" rIns="0" bIns="0"/>
          <a:lstStyle/>
          <a:p>
            <a:endParaRPr lang="ru-RU"/>
          </a:p>
        </p:txBody>
      </p:sp>
      <p:sp>
        <p:nvSpPr>
          <p:cNvPr id="33795" name="object 5"/>
          <p:cNvSpPr>
            <a:spLocks/>
          </p:cNvSpPr>
          <p:nvPr/>
        </p:nvSpPr>
        <p:spPr bwMode="auto">
          <a:xfrm>
            <a:off x="693738" y="1785938"/>
            <a:ext cx="1909762" cy="1449387"/>
          </a:xfrm>
          <a:custGeom>
            <a:avLst/>
            <a:gdLst>
              <a:gd name="T0" fmla="*/ 0 w 1909445"/>
              <a:gd name="T1" fmla="*/ 241427 h 1449070"/>
              <a:gd name="T2" fmla="*/ 4526 w 1909445"/>
              <a:gd name="T3" fmla="*/ 192767 h 1449070"/>
              <a:gd name="T4" fmla="*/ 17507 w 1909445"/>
              <a:gd name="T5" fmla="*/ 147447 h 1449070"/>
              <a:gd name="T6" fmla="*/ 38048 w 1909445"/>
              <a:gd name="T7" fmla="*/ 106436 h 1449070"/>
              <a:gd name="T8" fmla="*/ 65252 w 1909445"/>
              <a:gd name="T9" fmla="*/ 70707 h 1449070"/>
              <a:gd name="T10" fmla="*/ 98224 w 1909445"/>
              <a:gd name="T11" fmla="*/ 41228 h 1449070"/>
              <a:gd name="T12" fmla="*/ 136067 w 1909445"/>
              <a:gd name="T13" fmla="*/ 18970 h 1449070"/>
              <a:gd name="T14" fmla="*/ 177885 w 1909445"/>
              <a:gd name="T15" fmla="*/ 4904 h 1449070"/>
              <a:gd name="T16" fmla="*/ 222783 w 1909445"/>
              <a:gd name="T17" fmla="*/ 0 h 1449070"/>
              <a:gd name="T18" fmla="*/ 1686496 w 1909445"/>
              <a:gd name="T19" fmla="*/ 0 h 1449070"/>
              <a:gd name="T20" fmla="*/ 1731400 w 1909445"/>
              <a:gd name="T21" fmla="*/ 4904 h 1449070"/>
              <a:gd name="T22" fmla="*/ 1773219 w 1909445"/>
              <a:gd name="T23" fmla="*/ 18970 h 1449070"/>
              <a:gd name="T24" fmla="*/ 1811058 w 1909445"/>
              <a:gd name="T25" fmla="*/ 41228 h 1449070"/>
              <a:gd name="T26" fmla="*/ 1844024 w 1909445"/>
              <a:gd name="T27" fmla="*/ 70707 h 1449070"/>
              <a:gd name="T28" fmla="*/ 1871220 w 1909445"/>
              <a:gd name="T29" fmla="*/ 106436 h 1449070"/>
              <a:gd name="T30" fmla="*/ 1891754 w 1909445"/>
              <a:gd name="T31" fmla="*/ 147447 h 1449070"/>
              <a:gd name="T32" fmla="*/ 1904730 w 1909445"/>
              <a:gd name="T33" fmla="*/ 192767 h 1449070"/>
              <a:gd name="T34" fmla="*/ 1909254 w 1909445"/>
              <a:gd name="T35" fmla="*/ 241427 h 1449070"/>
              <a:gd name="T36" fmla="*/ 1909254 w 1909445"/>
              <a:gd name="T37" fmla="*/ 1207135 h 1449070"/>
              <a:gd name="T38" fmla="*/ 1904730 w 1909445"/>
              <a:gd name="T39" fmla="*/ 1255800 h 1449070"/>
              <a:gd name="T40" fmla="*/ 1891754 w 1909445"/>
              <a:gd name="T41" fmla="*/ 1301134 h 1449070"/>
              <a:gd name="T42" fmla="*/ 1871220 w 1909445"/>
              <a:gd name="T43" fmla="*/ 1342165 h 1449070"/>
              <a:gd name="T44" fmla="*/ 1844024 w 1909445"/>
              <a:gd name="T45" fmla="*/ 1377918 h 1449070"/>
              <a:gd name="T46" fmla="*/ 1811058 w 1909445"/>
              <a:gd name="T47" fmla="*/ 1407420 h 1449070"/>
              <a:gd name="T48" fmla="*/ 1773219 w 1909445"/>
              <a:gd name="T49" fmla="*/ 1429698 h 1449070"/>
              <a:gd name="T50" fmla="*/ 1731400 w 1909445"/>
              <a:gd name="T51" fmla="*/ 1443779 h 1449070"/>
              <a:gd name="T52" fmla="*/ 1686496 w 1909445"/>
              <a:gd name="T53" fmla="*/ 1448689 h 1449070"/>
              <a:gd name="T54" fmla="*/ 222783 w 1909445"/>
              <a:gd name="T55" fmla="*/ 1448689 h 1449070"/>
              <a:gd name="T56" fmla="*/ 177885 w 1909445"/>
              <a:gd name="T57" fmla="*/ 1443779 h 1449070"/>
              <a:gd name="T58" fmla="*/ 136067 w 1909445"/>
              <a:gd name="T59" fmla="*/ 1429698 h 1449070"/>
              <a:gd name="T60" fmla="*/ 98224 w 1909445"/>
              <a:gd name="T61" fmla="*/ 1407420 h 1449070"/>
              <a:gd name="T62" fmla="*/ 65252 w 1909445"/>
              <a:gd name="T63" fmla="*/ 1377918 h 1449070"/>
              <a:gd name="T64" fmla="*/ 38048 w 1909445"/>
              <a:gd name="T65" fmla="*/ 1342165 h 1449070"/>
              <a:gd name="T66" fmla="*/ 17507 w 1909445"/>
              <a:gd name="T67" fmla="*/ 1301134 h 1449070"/>
              <a:gd name="T68" fmla="*/ 4526 w 1909445"/>
              <a:gd name="T69" fmla="*/ 1255800 h 1449070"/>
              <a:gd name="T70" fmla="*/ 0 w 1909445"/>
              <a:gd name="T71" fmla="*/ 1207135 h 1449070"/>
              <a:gd name="T72" fmla="*/ 0 w 1909445"/>
              <a:gd name="T73" fmla="*/ 241427 h 144907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909445"/>
              <a:gd name="T112" fmla="*/ 0 h 1449070"/>
              <a:gd name="T113" fmla="*/ 1909445 w 1909445"/>
              <a:gd name="T114" fmla="*/ 1449070 h 144907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909445" h="1449070">
                <a:moveTo>
                  <a:pt x="0" y="241427"/>
                </a:moveTo>
                <a:lnTo>
                  <a:pt x="4526" y="192767"/>
                </a:lnTo>
                <a:lnTo>
                  <a:pt x="17507" y="147447"/>
                </a:lnTo>
                <a:lnTo>
                  <a:pt x="38048" y="106436"/>
                </a:lnTo>
                <a:lnTo>
                  <a:pt x="65252" y="70707"/>
                </a:lnTo>
                <a:lnTo>
                  <a:pt x="98224" y="41228"/>
                </a:lnTo>
                <a:lnTo>
                  <a:pt x="136067" y="18970"/>
                </a:lnTo>
                <a:lnTo>
                  <a:pt x="177885" y="4904"/>
                </a:lnTo>
                <a:lnTo>
                  <a:pt x="222783" y="0"/>
                </a:lnTo>
                <a:lnTo>
                  <a:pt x="1686496" y="0"/>
                </a:lnTo>
                <a:lnTo>
                  <a:pt x="1731400" y="4904"/>
                </a:lnTo>
                <a:lnTo>
                  <a:pt x="1773219" y="18970"/>
                </a:lnTo>
                <a:lnTo>
                  <a:pt x="1811058" y="41228"/>
                </a:lnTo>
                <a:lnTo>
                  <a:pt x="1844024" y="70707"/>
                </a:lnTo>
                <a:lnTo>
                  <a:pt x="1871220" y="106436"/>
                </a:lnTo>
                <a:lnTo>
                  <a:pt x="1891754" y="147447"/>
                </a:lnTo>
                <a:lnTo>
                  <a:pt x="1904730" y="192767"/>
                </a:lnTo>
                <a:lnTo>
                  <a:pt x="1909254" y="241427"/>
                </a:lnTo>
                <a:lnTo>
                  <a:pt x="1909254" y="1207135"/>
                </a:lnTo>
                <a:lnTo>
                  <a:pt x="1904730" y="1255800"/>
                </a:lnTo>
                <a:lnTo>
                  <a:pt x="1891754" y="1301134"/>
                </a:lnTo>
                <a:lnTo>
                  <a:pt x="1871220" y="1342165"/>
                </a:lnTo>
                <a:lnTo>
                  <a:pt x="1844024" y="1377918"/>
                </a:lnTo>
                <a:lnTo>
                  <a:pt x="1811058" y="1407420"/>
                </a:lnTo>
                <a:lnTo>
                  <a:pt x="1773219" y="1429698"/>
                </a:lnTo>
                <a:lnTo>
                  <a:pt x="1731400" y="1443779"/>
                </a:lnTo>
                <a:lnTo>
                  <a:pt x="1686496" y="1448689"/>
                </a:lnTo>
                <a:lnTo>
                  <a:pt x="222783" y="1448689"/>
                </a:lnTo>
                <a:lnTo>
                  <a:pt x="177885" y="1443779"/>
                </a:lnTo>
                <a:lnTo>
                  <a:pt x="136067" y="1429698"/>
                </a:lnTo>
                <a:lnTo>
                  <a:pt x="98224" y="1407420"/>
                </a:lnTo>
                <a:lnTo>
                  <a:pt x="65252" y="1377918"/>
                </a:lnTo>
                <a:lnTo>
                  <a:pt x="38048" y="1342165"/>
                </a:lnTo>
                <a:lnTo>
                  <a:pt x="17507" y="1301134"/>
                </a:lnTo>
                <a:lnTo>
                  <a:pt x="4526" y="1255800"/>
                </a:lnTo>
                <a:lnTo>
                  <a:pt x="0" y="1207135"/>
                </a:lnTo>
                <a:lnTo>
                  <a:pt x="0" y="241427"/>
                </a:lnTo>
                <a:close/>
              </a:path>
            </a:pathLst>
          </a:custGeom>
          <a:noFill/>
          <a:ln w="25400">
            <a:solidFill>
              <a:srgbClr val="FFFFFF"/>
            </a:solidFill>
            <a:round/>
            <a:headEnd/>
            <a:tailEnd/>
          </a:ln>
        </p:spPr>
        <p:txBody>
          <a:bodyPr lIns="0" tIns="0" rIns="0" bIns="0"/>
          <a:lstStyle/>
          <a:p>
            <a:endParaRPr lang="ru-RU"/>
          </a:p>
        </p:txBody>
      </p:sp>
      <p:sp>
        <p:nvSpPr>
          <p:cNvPr id="33796" name="object 6"/>
          <p:cNvSpPr txBox="1">
            <a:spLocks noChangeArrowheads="1"/>
          </p:cNvSpPr>
          <p:nvPr/>
        </p:nvSpPr>
        <p:spPr bwMode="auto">
          <a:xfrm>
            <a:off x="1201738" y="2146300"/>
            <a:ext cx="892175" cy="661988"/>
          </a:xfrm>
          <a:prstGeom prst="rect">
            <a:avLst/>
          </a:prstGeom>
          <a:noFill/>
          <a:ln w="9525">
            <a:noFill/>
            <a:miter lim="800000"/>
            <a:headEnd/>
            <a:tailEnd/>
          </a:ln>
        </p:spPr>
        <p:txBody>
          <a:bodyPr lIns="0" tIns="49530" rIns="0" bIns="0">
            <a:spAutoFit/>
          </a:bodyPr>
          <a:lstStyle/>
          <a:p>
            <a:pPr marL="47625" indent="-36513">
              <a:lnSpc>
                <a:spcPts val="2375"/>
              </a:lnSpc>
              <a:spcBef>
                <a:spcPts val="388"/>
              </a:spcBef>
            </a:pPr>
            <a:r>
              <a:rPr lang="ru-RU" sz="2200">
                <a:solidFill>
                  <a:srgbClr val="FFFFFF"/>
                </a:solidFill>
                <a:latin typeface="Trebuchet MS" pitchFamily="34" charset="0"/>
              </a:rPr>
              <a:t>Подача  заявок</a:t>
            </a:r>
            <a:endParaRPr lang="ru-RU" sz="2200">
              <a:latin typeface="Trebuchet MS" pitchFamily="34" charset="0"/>
            </a:endParaRPr>
          </a:p>
        </p:txBody>
      </p:sp>
      <p:sp>
        <p:nvSpPr>
          <p:cNvPr id="33797" name="object 7"/>
          <p:cNvSpPr txBox="1">
            <a:spLocks noChangeArrowheads="1"/>
          </p:cNvSpPr>
          <p:nvPr/>
        </p:nvSpPr>
        <p:spPr bwMode="auto">
          <a:xfrm>
            <a:off x="2652713" y="2249488"/>
            <a:ext cx="7594600" cy="1000125"/>
          </a:xfrm>
          <a:prstGeom prst="rect">
            <a:avLst/>
          </a:prstGeom>
          <a:noFill/>
          <a:ln w="9525">
            <a:noFill/>
            <a:miter lim="800000"/>
            <a:headEnd/>
            <a:tailEnd/>
          </a:ln>
        </p:spPr>
        <p:txBody>
          <a:bodyPr lIns="0" tIns="12065" rIns="0" bIns="0">
            <a:spAutoFit/>
          </a:bodyPr>
          <a:lstStyle/>
          <a:p>
            <a:pPr marL="184150" indent="-171450">
              <a:spcBef>
                <a:spcPts val="100"/>
              </a:spcBef>
              <a:buFontTx/>
              <a:buChar char="•"/>
              <a:tabLst>
                <a:tab pos="184150" algn="l"/>
              </a:tabLst>
            </a:pPr>
            <a:r>
              <a:rPr lang="ru-RU" sz="1600"/>
              <a:t>Изменения – не позднее чем за 2 раб. дня до окончания подачи заявок (в  течение 1 раб. дня изменения в ЕИС, срок подачи продляется до 5 раб. дней)</a:t>
            </a:r>
          </a:p>
          <a:p>
            <a:pPr marL="184150" indent="-171450">
              <a:buFontTx/>
              <a:buChar char="•"/>
              <a:tabLst>
                <a:tab pos="184150" algn="l"/>
              </a:tabLst>
            </a:pPr>
            <a:r>
              <a:rPr lang="ru-RU" sz="1600"/>
              <a:t>Отмена – не позднее чем за 2 дня до окончания подачи заявок, оператор  возвращает заявки, заказчик в течение 1 раб. дня вносит изменения в ПГ</a:t>
            </a:r>
          </a:p>
        </p:txBody>
      </p:sp>
      <p:sp>
        <p:nvSpPr>
          <p:cNvPr id="33798" name="object 8"/>
          <p:cNvSpPr>
            <a:spLocks/>
          </p:cNvSpPr>
          <p:nvPr/>
        </p:nvSpPr>
        <p:spPr bwMode="auto">
          <a:xfrm>
            <a:off x="3213100" y="5137150"/>
            <a:ext cx="1446213" cy="1228725"/>
          </a:xfrm>
          <a:custGeom>
            <a:avLst/>
            <a:gdLst>
              <a:gd name="T0" fmla="*/ 403733 w 1445895"/>
              <a:gd name="T1" fmla="*/ 0 h 1229995"/>
              <a:gd name="T2" fmla="*/ 0 w 1445895"/>
              <a:gd name="T3" fmla="*/ 0 h 1229995"/>
              <a:gd name="T4" fmla="*/ 0 w 1445895"/>
              <a:gd name="T5" fmla="*/ 1123950 h 1229995"/>
              <a:gd name="T6" fmla="*/ 1005839 w 1445895"/>
              <a:gd name="T7" fmla="*/ 1123950 h 1229995"/>
              <a:gd name="T8" fmla="*/ 1005839 w 1445895"/>
              <a:gd name="T9" fmla="*/ 1229372 h 1229995"/>
              <a:gd name="T10" fmla="*/ 1445767 w 1445895"/>
              <a:gd name="T11" fmla="*/ 922020 h 1229995"/>
              <a:gd name="T12" fmla="*/ 1156724 w 1445895"/>
              <a:gd name="T13" fmla="*/ 720090 h 1229995"/>
              <a:gd name="T14" fmla="*/ 403733 w 1445895"/>
              <a:gd name="T15" fmla="*/ 720090 h 1229995"/>
              <a:gd name="T16" fmla="*/ 403733 w 1445895"/>
              <a:gd name="T17" fmla="*/ 0 h 1229995"/>
              <a:gd name="T18" fmla="*/ 1005839 w 1445895"/>
              <a:gd name="T19" fmla="*/ 614680 h 1229995"/>
              <a:gd name="T20" fmla="*/ 1005839 w 1445895"/>
              <a:gd name="T21" fmla="*/ 720090 h 1229995"/>
              <a:gd name="T22" fmla="*/ 1156724 w 1445895"/>
              <a:gd name="T23" fmla="*/ 720090 h 1229995"/>
              <a:gd name="T24" fmla="*/ 1005839 w 1445895"/>
              <a:gd name="T25" fmla="*/ 614680 h 122999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45895"/>
              <a:gd name="T40" fmla="*/ 0 h 1229995"/>
              <a:gd name="T41" fmla="*/ 1445895 w 1445895"/>
              <a:gd name="T42" fmla="*/ 1229995 h 122999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45895" h="1229995">
                <a:moveTo>
                  <a:pt x="403733" y="0"/>
                </a:moveTo>
                <a:lnTo>
                  <a:pt x="0" y="0"/>
                </a:lnTo>
                <a:lnTo>
                  <a:pt x="0" y="1123950"/>
                </a:lnTo>
                <a:lnTo>
                  <a:pt x="1005839" y="1123950"/>
                </a:lnTo>
                <a:lnTo>
                  <a:pt x="1005839" y="1229372"/>
                </a:lnTo>
                <a:lnTo>
                  <a:pt x="1445767" y="922020"/>
                </a:lnTo>
                <a:lnTo>
                  <a:pt x="1156724" y="720090"/>
                </a:lnTo>
                <a:lnTo>
                  <a:pt x="403733" y="720090"/>
                </a:lnTo>
                <a:lnTo>
                  <a:pt x="403733" y="0"/>
                </a:lnTo>
                <a:close/>
              </a:path>
              <a:path w="1445895" h="1229995">
                <a:moveTo>
                  <a:pt x="1005839" y="614680"/>
                </a:moveTo>
                <a:lnTo>
                  <a:pt x="1005839" y="720090"/>
                </a:lnTo>
                <a:lnTo>
                  <a:pt x="1156724" y="720090"/>
                </a:lnTo>
                <a:lnTo>
                  <a:pt x="1005839" y="614680"/>
                </a:lnTo>
                <a:close/>
              </a:path>
            </a:pathLst>
          </a:custGeom>
          <a:solidFill>
            <a:srgbClr val="C2CDE0"/>
          </a:solidFill>
          <a:ln w="9525">
            <a:noFill/>
            <a:round/>
            <a:headEnd/>
            <a:tailEnd/>
          </a:ln>
        </p:spPr>
        <p:txBody>
          <a:bodyPr lIns="0" tIns="0" rIns="0" bIns="0"/>
          <a:lstStyle/>
          <a:p>
            <a:endParaRPr lang="ru-RU"/>
          </a:p>
        </p:txBody>
      </p:sp>
      <p:sp>
        <p:nvSpPr>
          <p:cNvPr id="33799" name="object 9"/>
          <p:cNvSpPr>
            <a:spLocks/>
          </p:cNvSpPr>
          <p:nvPr/>
        </p:nvSpPr>
        <p:spPr bwMode="auto">
          <a:xfrm>
            <a:off x="2500313" y="3549650"/>
            <a:ext cx="2138362" cy="1449388"/>
          </a:xfrm>
          <a:custGeom>
            <a:avLst/>
            <a:gdLst>
              <a:gd name="T0" fmla="*/ 1888363 w 2138045"/>
              <a:gd name="T1" fmla="*/ 0 h 1449070"/>
              <a:gd name="T2" fmla="*/ 249427 w 2138045"/>
              <a:gd name="T3" fmla="*/ 0 h 1449070"/>
              <a:gd name="T4" fmla="*/ 199148 w 2138045"/>
              <a:gd name="T5" fmla="*/ 4904 h 1449070"/>
              <a:gd name="T6" fmla="*/ 152322 w 2138045"/>
              <a:gd name="T7" fmla="*/ 18970 h 1449070"/>
              <a:gd name="T8" fmla="*/ 109952 w 2138045"/>
              <a:gd name="T9" fmla="*/ 41228 h 1449070"/>
              <a:gd name="T10" fmla="*/ 73040 w 2138045"/>
              <a:gd name="T11" fmla="*/ 70707 h 1449070"/>
              <a:gd name="T12" fmla="*/ 42587 w 2138045"/>
              <a:gd name="T13" fmla="*/ 106436 h 1449070"/>
              <a:gd name="T14" fmla="*/ 19595 w 2138045"/>
              <a:gd name="T15" fmla="*/ 147447 h 1449070"/>
              <a:gd name="T16" fmla="*/ 5065 w 2138045"/>
              <a:gd name="T17" fmla="*/ 192767 h 1449070"/>
              <a:gd name="T18" fmla="*/ 0 w 2138045"/>
              <a:gd name="T19" fmla="*/ 241426 h 1449070"/>
              <a:gd name="T20" fmla="*/ 0 w 2138045"/>
              <a:gd name="T21" fmla="*/ 1207135 h 1449070"/>
              <a:gd name="T22" fmla="*/ 5065 w 2138045"/>
              <a:gd name="T23" fmla="*/ 1255800 h 1449070"/>
              <a:gd name="T24" fmla="*/ 19595 w 2138045"/>
              <a:gd name="T25" fmla="*/ 1301134 h 1449070"/>
              <a:gd name="T26" fmla="*/ 42587 w 2138045"/>
              <a:gd name="T27" fmla="*/ 1342165 h 1449070"/>
              <a:gd name="T28" fmla="*/ 73040 w 2138045"/>
              <a:gd name="T29" fmla="*/ 1377918 h 1449070"/>
              <a:gd name="T30" fmla="*/ 109952 w 2138045"/>
              <a:gd name="T31" fmla="*/ 1407420 h 1449070"/>
              <a:gd name="T32" fmla="*/ 152322 w 2138045"/>
              <a:gd name="T33" fmla="*/ 1429698 h 1449070"/>
              <a:gd name="T34" fmla="*/ 199148 w 2138045"/>
              <a:gd name="T35" fmla="*/ 1443779 h 1449070"/>
              <a:gd name="T36" fmla="*/ 249427 w 2138045"/>
              <a:gd name="T37" fmla="*/ 1448689 h 1449070"/>
              <a:gd name="T38" fmla="*/ 1888363 w 2138045"/>
              <a:gd name="T39" fmla="*/ 1448689 h 1449070"/>
              <a:gd name="T40" fmla="*/ 1938606 w 2138045"/>
              <a:gd name="T41" fmla="*/ 1443779 h 1449070"/>
              <a:gd name="T42" fmla="*/ 1985414 w 2138045"/>
              <a:gd name="T43" fmla="*/ 1429698 h 1449070"/>
              <a:gd name="T44" fmla="*/ 2027782 w 2138045"/>
              <a:gd name="T45" fmla="*/ 1407420 h 1449070"/>
              <a:gd name="T46" fmla="*/ 2064702 w 2138045"/>
              <a:gd name="T47" fmla="*/ 1377918 h 1449070"/>
              <a:gd name="T48" fmla="*/ 2095169 w 2138045"/>
              <a:gd name="T49" fmla="*/ 1342165 h 1449070"/>
              <a:gd name="T50" fmla="*/ 2118177 w 2138045"/>
              <a:gd name="T51" fmla="*/ 1301134 h 1449070"/>
              <a:gd name="T52" fmla="*/ 2132719 w 2138045"/>
              <a:gd name="T53" fmla="*/ 1255800 h 1449070"/>
              <a:gd name="T54" fmla="*/ 2137791 w 2138045"/>
              <a:gd name="T55" fmla="*/ 1207135 h 1449070"/>
              <a:gd name="T56" fmla="*/ 2137791 w 2138045"/>
              <a:gd name="T57" fmla="*/ 241426 h 1449070"/>
              <a:gd name="T58" fmla="*/ 2132719 w 2138045"/>
              <a:gd name="T59" fmla="*/ 192767 h 1449070"/>
              <a:gd name="T60" fmla="*/ 2118177 w 2138045"/>
              <a:gd name="T61" fmla="*/ 147447 h 1449070"/>
              <a:gd name="T62" fmla="*/ 2095169 w 2138045"/>
              <a:gd name="T63" fmla="*/ 106436 h 1449070"/>
              <a:gd name="T64" fmla="*/ 2064702 w 2138045"/>
              <a:gd name="T65" fmla="*/ 70707 h 1449070"/>
              <a:gd name="T66" fmla="*/ 2027782 w 2138045"/>
              <a:gd name="T67" fmla="*/ 41228 h 1449070"/>
              <a:gd name="T68" fmla="*/ 1985414 w 2138045"/>
              <a:gd name="T69" fmla="*/ 18970 h 1449070"/>
              <a:gd name="T70" fmla="*/ 1938606 w 2138045"/>
              <a:gd name="T71" fmla="*/ 4904 h 1449070"/>
              <a:gd name="T72" fmla="*/ 1888363 w 2138045"/>
              <a:gd name="T73" fmla="*/ 0 h 144907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138045"/>
              <a:gd name="T112" fmla="*/ 0 h 1449070"/>
              <a:gd name="T113" fmla="*/ 2138045 w 2138045"/>
              <a:gd name="T114" fmla="*/ 1449070 h 144907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138045" h="1449070">
                <a:moveTo>
                  <a:pt x="1888363" y="0"/>
                </a:moveTo>
                <a:lnTo>
                  <a:pt x="249427" y="0"/>
                </a:lnTo>
                <a:lnTo>
                  <a:pt x="199148" y="4904"/>
                </a:lnTo>
                <a:lnTo>
                  <a:pt x="152322" y="18970"/>
                </a:lnTo>
                <a:lnTo>
                  <a:pt x="109952" y="41228"/>
                </a:lnTo>
                <a:lnTo>
                  <a:pt x="73040" y="70707"/>
                </a:lnTo>
                <a:lnTo>
                  <a:pt x="42587" y="106436"/>
                </a:lnTo>
                <a:lnTo>
                  <a:pt x="19595" y="147447"/>
                </a:lnTo>
                <a:lnTo>
                  <a:pt x="5065" y="192767"/>
                </a:lnTo>
                <a:lnTo>
                  <a:pt x="0" y="241426"/>
                </a:lnTo>
                <a:lnTo>
                  <a:pt x="0" y="1207135"/>
                </a:lnTo>
                <a:lnTo>
                  <a:pt x="5065" y="1255800"/>
                </a:lnTo>
                <a:lnTo>
                  <a:pt x="19595" y="1301134"/>
                </a:lnTo>
                <a:lnTo>
                  <a:pt x="42587" y="1342165"/>
                </a:lnTo>
                <a:lnTo>
                  <a:pt x="73040" y="1377918"/>
                </a:lnTo>
                <a:lnTo>
                  <a:pt x="109952" y="1407420"/>
                </a:lnTo>
                <a:lnTo>
                  <a:pt x="152322" y="1429698"/>
                </a:lnTo>
                <a:lnTo>
                  <a:pt x="199148" y="1443779"/>
                </a:lnTo>
                <a:lnTo>
                  <a:pt x="249427" y="1448689"/>
                </a:lnTo>
                <a:lnTo>
                  <a:pt x="1888363" y="1448689"/>
                </a:lnTo>
                <a:lnTo>
                  <a:pt x="1938606" y="1443779"/>
                </a:lnTo>
                <a:lnTo>
                  <a:pt x="1985414" y="1429698"/>
                </a:lnTo>
                <a:lnTo>
                  <a:pt x="2027782" y="1407420"/>
                </a:lnTo>
                <a:lnTo>
                  <a:pt x="2064702" y="1377918"/>
                </a:lnTo>
                <a:lnTo>
                  <a:pt x="2095169" y="1342165"/>
                </a:lnTo>
                <a:lnTo>
                  <a:pt x="2118177" y="1301134"/>
                </a:lnTo>
                <a:lnTo>
                  <a:pt x="2132719" y="1255800"/>
                </a:lnTo>
                <a:lnTo>
                  <a:pt x="2137791" y="1207135"/>
                </a:lnTo>
                <a:lnTo>
                  <a:pt x="2137791" y="241426"/>
                </a:lnTo>
                <a:lnTo>
                  <a:pt x="2132719" y="192767"/>
                </a:lnTo>
                <a:lnTo>
                  <a:pt x="2118177" y="147447"/>
                </a:lnTo>
                <a:lnTo>
                  <a:pt x="2095169" y="106436"/>
                </a:lnTo>
                <a:lnTo>
                  <a:pt x="2064702" y="70707"/>
                </a:lnTo>
                <a:lnTo>
                  <a:pt x="2027782" y="41228"/>
                </a:lnTo>
                <a:lnTo>
                  <a:pt x="1985414" y="18970"/>
                </a:lnTo>
                <a:lnTo>
                  <a:pt x="1938606" y="4904"/>
                </a:lnTo>
                <a:lnTo>
                  <a:pt x="1888363" y="0"/>
                </a:lnTo>
                <a:close/>
              </a:path>
            </a:pathLst>
          </a:custGeom>
          <a:solidFill>
            <a:srgbClr val="4F81BC"/>
          </a:solidFill>
          <a:ln w="9525">
            <a:noFill/>
            <a:round/>
            <a:headEnd/>
            <a:tailEnd/>
          </a:ln>
        </p:spPr>
        <p:txBody>
          <a:bodyPr lIns="0" tIns="0" rIns="0" bIns="0"/>
          <a:lstStyle/>
          <a:p>
            <a:endParaRPr lang="ru-RU"/>
          </a:p>
        </p:txBody>
      </p:sp>
      <p:sp>
        <p:nvSpPr>
          <p:cNvPr id="33800" name="object 10"/>
          <p:cNvSpPr txBox="1">
            <a:spLocks noChangeArrowheads="1"/>
          </p:cNvSpPr>
          <p:nvPr/>
        </p:nvSpPr>
        <p:spPr bwMode="auto">
          <a:xfrm>
            <a:off x="2716213" y="3910013"/>
            <a:ext cx="1704975" cy="661987"/>
          </a:xfrm>
          <a:prstGeom prst="rect">
            <a:avLst/>
          </a:prstGeom>
          <a:noFill/>
          <a:ln w="9525">
            <a:noFill/>
            <a:miter lim="800000"/>
            <a:headEnd/>
            <a:tailEnd/>
          </a:ln>
        </p:spPr>
        <p:txBody>
          <a:bodyPr lIns="0" tIns="49530" rIns="0" bIns="0">
            <a:spAutoFit/>
          </a:bodyPr>
          <a:lstStyle/>
          <a:p>
            <a:pPr marL="322263" indent="-311150">
              <a:lnSpc>
                <a:spcPts val="2375"/>
              </a:lnSpc>
              <a:spcBef>
                <a:spcPts val="388"/>
              </a:spcBef>
            </a:pPr>
            <a:r>
              <a:rPr lang="ru-RU" sz="2200">
                <a:solidFill>
                  <a:srgbClr val="FFFFFF"/>
                </a:solidFill>
                <a:latin typeface="Trebuchet MS" pitchFamily="34" charset="0"/>
              </a:rPr>
              <a:t>Рассмотрение  и оценка</a:t>
            </a:r>
            <a:endParaRPr lang="ru-RU" sz="2200">
              <a:latin typeface="Trebuchet MS" pitchFamily="34" charset="0"/>
            </a:endParaRPr>
          </a:p>
        </p:txBody>
      </p:sp>
      <p:sp>
        <p:nvSpPr>
          <p:cNvPr id="33801" name="object 11"/>
          <p:cNvSpPr txBox="1">
            <a:spLocks noChangeArrowheads="1"/>
          </p:cNvSpPr>
          <p:nvPr/>
        </p:nvSpPr>
        <p:spPr bwMode="auto">
          <a:xfrm>
            <a:off x="4686300" y="3538538"/>
            <a:ext cx="5681663" cy="1452562"/>
          </a:xfrm>
          <a:prstGeom prst="rect">
            <a:avLst/>
          </a:prstGeom>
          <a:noFill/>
          <a:ln w="9525">
            <a:noFill/>
            <a:miter lim="800000"/>
            <a:headEnd/>
            <a:tailEnd/>
          </a:ln>
        </p:spPr>
        <p:txBody>
          <a:bodyPr lIns="0" tIns="24765" rIns="0" bIns="0">
            <a:spAutoFit/>
          </a:bodyPr>
          <a:lstStyle/>
          <a:p>
            <a:pPr marL="184150" indent="-171450">
              <a:spcBef>
                <a:spcPts val="200"/>
              </a:spcBef>
              <a:buFontTx/>
              <a:buChar char="•"/>
              <a:tabLst>
                <a:tab pos="184150" algn="l"/>
              </a:tabLst>
            </a:pPr>
            <a:r>
              <a:rPr lang="ru-RU" sz="1600"/>
              <a:t>1 рабочий день</a:t>
            </a:r>
          </a:p>
          <a:p>
            <a:pPr marL="184150" indent="-171450">
              <a:lnSpc>
                <a:spcPts val="1725"/>
              </a:lnSpc>
              <a:spcBef>
                <a:spcPts val="313"/>
              </a:spcBef>
              <a:buFontTx/>
              <a:buChar char="•"/>
              <a:tabLst>
                <a:tab pos="184150" algn="l"/>
              </a:tabLst>
            </a:pPr>
            <a:r>
              <a:rPr lang="ru-RU" sz="1600"/>
              <a:t>комиссия рассматривает заявки, оформляет протокол,  направляет ЭП</a:t>
            </a:r>
          </a:p>
          <a:p>
            <a:pPr marL="184150" indent="-171450">
              <a:lnSpc>
                <a:spcPct val="90000"/>
              </a:lnSpc>
              <a:spcBef>
                <a:spcPts val="263"/>
              </a:spcBef>
              <a:buFont typeface="Arial" charset="0"/>
              <a:buChar char="•"/>
              <a:tabLst>
                <a:tab pos="184150" algn="l"/>
              </a:tabLst>
            </a:pPr>
            <a:r>
              <a:rPr lang="ru-RU" sz="1600" b="1"/>
              <a:t>ЭП ранжирует заявки по цене</a:t>
            </a:r>
            <a:r>
              <a:rPr lang="ru-RU" sz="1600"/>
              <a:t>, присваивает порядковые  номера, дополняет протокол информацией о номерах,  победителе, размещает в ЕИС и на ЭП в течение 1 часа</a:t>
            </a:r>
          </a:p>
        </p:txBody>
      </p:sp>
      <p:sp>
        <p:nvSpPr>
          <p:cNvPr id="33802" name="object 12"/>
          <p:cNvSpPr>
            <a:spLocks/>
          </p:cNvSpPr>
          <p:nvPr/>
        </p:nvSpPr>
        <p:spPr bwMode="auto">
          <a:xfrm>
            <a:off x="4667250" y="5230813"/>
            <a:ext cx="2138363" cy="1449387"/>
          </a:xfrm>
          <a:custGeom>
            <a:avLst/>
            <a:gdLst>
              <a:gd name="T0" fmla="*/ 1888363 w 2138045"/>
              <a:gd name="T1" fmla="*/ 0 h 1449070"/>
              <a:gd name="T2" fmla="*/ 249555 w 2138045"/>
              <a:gd name="T3" fmla="*/ 0 h 1449070"/>
              <a:gd name="T4" fmla="*/ 199269 w 2138045"/>
              <a:gd name="T5" fmla="*/ 4909 h 1449070"/>
              <a:gd name="T6" fmla="*/ 152429 w 2138045"/>
              <a:gd name="T7" fmla="*/ 18990 h 1449070"/>
              <a:gd name="T8" fmla="*/ 110039 w 2138045"/>
              <a:gd name="T9" fmla="*/ 41268 h 1449070"/>
              <a:gd name="T10" fmla="*/ 73104 w 2138045"/>
              <a:gd name="T11" fmla="*/ 70770 h 1449070"/>
              <a:gd name="T12" fmla="*/ 42628 w 2138045"/>
              <a:gd name="T13" fmla="*/ 106523 h 1449070"/>
              <a:gd name="T14" fmla="*/ 19615 w 2138045"/>
              <a:gd name="T15" fmla="*/ 147554 h 1449070"/>
              <a:gd name="T16" fmla="*/ 5071 w 2138045"/>
              <a:gd name="T17" fmla="*/ 192888 h 1449070"/>
              <a:gd name="T18" fmla="*/ 0 w 2138045"/>
              <a:gd name="T19" fmla="*/ 241554 h 1449070"/>
              <a:gd name="T20" fmla="*/ 0 w 2138045"/>
              <a:gd name="T21" fmla="*/ 1207185 h 1449070"/>
              <a:gd name="T22" fmla="*/ 5071 w 2138045"/>
              <a:gd name="T23" fmla="*/ 1255855 h 1449070"/>
              <a:gd name="T24" fmla="*/ 19615 w 2138045"/>
              <a:gd name="T25" fmla="*/ 1301186 h 1449070"/>
              <a:gd name="T26" fmla="*/ 42628 w 2138045"/>
              <a:gd name="T27" fmla="*/ 1342207 h 1449070"/>
              <a:gd name="T28" fmla="*/ 73104 w 2138045"/>
              <a:gd name="T29" fmla="*/ 1377946 h 1449070"/>
              <a:gd name="T30" fmla="*/ 110039 w 2138045"/>
              <a:gd name="T31" fmla="*/ 1407434 h 1449070"/>
              <a:gd name="T32" fmla="*/ 152429 w 2138045"/>
              <a:gd name="T33" fmla="*/ 1429699 h 1449070"/>
              <a:gd name="T34" fmla="*/ 199269 w 2138045"/>
              <a:gd name="T35" fmla="*/ 1443770 h 1449070"/>
              <a:gd name="T36" fmla="*/ 249555 w 2138045"/>
              <a:gd name="T37" fmla="*/ 1448676 h 1449070"/>
              <a:gd name="T38" fmla="*/ 1888363 w 2138045"/>
              <a:gd name="T39" fmla="*/ 1448676 h 1449070"/>
              <a:gd name="T40" fmla="*/ 1938642 w 2138045"/>
              <a:gd name="T41" fmla="*/ 1443770 h 1449070"/>
              <a:gd name="T42" fmla="*/ 1985468 w 2138045"/>
              <a:gd name="T43" fmla="*/ 1429699 h 1449070"/>
              <a:gd name="T44" fmla="*/ 2027838 w 2138045"/>
              <a:gd name="T45" fmla="*/ 1407434 h 1449070"/>
              <a:gd name="T46" fmla="*/ 2064750 w 2138045"/>
              <a:gd name="T47" fmla="*/ 1377946 h 1449070"/>
              <a:gd name="T48" fmla="*/ 2095203 w 2138045"/>
              <a:gd name="T49" fmla="*/ 1342207 h 1449070"/>
              <a:gd name="T50" fmla="*/ 2118195 w 2138045"/>
              <a:gd name="T51" fmla="*/ 1301186 h 1449070"/>
              <a:gd name="T52" fmla="*/ 2132725 w 2138045"/>
              <a:gd name="T53" fmla="*/ 1255855 h 1449070"/>
              <a:gd name="T54" fmla="*/ 2137791 w 2138045"/>
              <a:gd name="T55" fmla="*/ 1207185 h 1449070"/>
              <a:gd name="T56" fmla="*/ 2137791 w 2138045"/>
              <a:gd name="T57" fmla="*/ 241554 h 1449070"/>
              <a:gd name="T58" fmla="*/ 2132725 w 2138045"/>
              <a:gd name="T59" fmla="*/ 192888 h 1449070"/>
              <a:gd name="T60" fmla="*/ 2118195 w 2138045"/>
              <a:gd name="T61" fmla="*/ 147554 h 1449070"/>
              <a:gd name="T62" fmla="*/ 2095203 w 2138045"/>
              <a:gd name="T63" fmla="*/ 106523 h 1449070"/>
              <a:gd name="T64" fmla="*/ 2064750 w 2138045"/>
              <a:gd name="T65" fmla="*/ 70770 h 1449070"/>
              <a:gd name="T66" fmla="*/ 2027838 w 2138045"/>
              <a:gd name="T67" fmla="*/ 41268 h 1449070"/>
              <a:gd name="T68" fmla="*/ 1985468 w 2138045"/>
              <a:gd name="T69" fmla="*/ 18990 h 1449070"/>
              <a:gd name="T70" fmla="*/ 1938642 w 2138045"/>
              <a:gd name="T71" fmla="*/ 4909 h 1449070"/>
              <a:gd name="T72" fmla="*/ 1888363 w 2138045"/>
              <a:gd name="T73" fmla="*/ 0 h 144907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138045"/>
              <a:gd name="T112" fmla="*/ 0 h 1449070"/>
              <a:gd name="T113" fmla="*/ 2138045 w 2138045"/>
              <a:gd name="T114" fmla="*/ 1449070 h 144907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138045" h="1449070">
                <a:moveTo>
                  <a:pt x="1888363" y="0"/>
                </a:moveTo>
                <a:lnTo>
                  <a:pt x="249555" y="0"/>
                </a:lnTo>
                <a:lnTo>
                  <a:pt x="199269" y="4909"/>
                </a:lnTo>
                <a:lnTo>
                  <a:pt x="152429" y="18990"/>
                </a:lnTo>
                <a:lnTo>
                  <a:pt x="110039" y="41268"/>
                </a:lnTo>
                <a:lnTo>
                  <a:pt x="73104" y="70770"/>
                </a:lnTo>
                <a:lnTo>
                  <a:pt x="42628" y="106523"/>
                </a:lnTo>
                <a:lnTo>
                  <a:pt x="19615" y="147554"/>
                </a:lnTo>
                <a:lnTo>
                  <a:pt x="5071" y="192888"/>
                </a:lnTo>
                <a:lnTo>
                  <a:pt x="0" y="241554"/>
                </a:lnTo>
                <a:lnTo>
                  <a:pt x="0" y="1207185"/>
                </a:lnTo>
                <a:lnTo>
                  <a:pt x="5071" y="1255855"/>
                </a:lnTo>
                <a:lnTo>
                  <a:pt x="19615" y="1301186"/>
                </a:lnTo>
                <a:lnTo>
                  <a:pt x="42628" y="1342207"/>
                </a:lnTo>
                <a:lnTo>
                  <a:pt x="73104" y="1377946"/>
                </a:lnTo>
                <a:lnTo>
                  <a:pt x="110039" y="1407434"/>
                </a:lnTo>
                <a:lnTo>
                  <a:pt x="152429" y="1429699"/>
                </a:lnTo>
                <a:lnTo>
                  <a:pt x="199269" y="1443770"/>
                </a:lnTo>
                <a:lnTo>
                  <a:pt x="249555" y="1448676"/>
                </a:lnTo>
                <a:lnTo>
                  <a:pt x="1888363" y="1448676"/>
                </a:lnTo>
                <a:lnTo>
                  <a:pt x="1938642" y="1443770"/>
                </a:lnTo>
                <a:lnTo>
                  <a:pt x="1985468" y="1429699"/>
                </a:lnTo>
                <a:lnTo>
                  <a:pt x="2027838" y="1407434"/>
                </a:lnTo>
                <a:lnTo>
                  <a:pt x="2064750" y="1377946"/>
                </a:lnTo>
                <a:lnTo>
                  <a:pt x="2095203" y="1342207"/>
                </a:lnTo>
                <a:lnTo>
                  <a:pt x="2118195" y="1301186"/>
                </a:lnTo>
                <a:lnTo>
                  <a:pt x="2132725" y="1255855"/>
                </a:lnTo>
                <a:lnTo>
                  <a:pt x="2137791" y="1207185"/>
                </a:lnTo>
                <a:lnTo>
                  <a:pt x="2137791" y="241554"/>
                </a:lnTo>
                <a:lnTo>
                  <a:pt x="2132725" y="192888"/>
                </a:lnTo>
                <a:lnTo>
                  <a:pt x="2118195" y="147554"/>
                </a:lnTo>
                <a:lnTo>
                  <a:pt x="2095203" y="106523"/>
                </a:lnTo>
                <a:lnTo>
                  <a:pt x="2064750" y="70770"/>
                </a:lnTo>
                <a:lnTo>
                  <a:pt x="2027838" y="41268"/>
                </a:lnTo>
                <a:lnTo>
                  <a:pt x="1985468" y="18990"/>
                </a:lnTo>
                <a:lnTo>
                  <a:pt x="1938642" y="4909"/>
                </a:lnTo>
                <a:lnTo>
                  <a:pt x="1888363" y="0"/>
                </a:lnTo>
                <a:close/>
              </a:path>
            </a:pathLst>
          </a:custGeom>
          <a:solidFill>
            <a:srgbClr val="4F81BC"/>
          </a:solidFill>
          <a:ln w="9525">
            <a:noFill/>
            <a:round/>
            <a:headEnd/>
            <a:tailEnd/>
          </a:ln>
        </p:spPr>
        <p:txBody>
          <a:bodyPr lIns="0" tIns="0" rIns="0" bIns="0"/>
          <a:lstStyle/>
          <a:p>
            <a:endParaRPr lang="ru-RU"/>
          </a:p>
        </p:txBody>
      </p:sp>
      <p:sp>
        <p:nvSpPr>
          <p:cNvPr id="33803" name="object 13"/>
          <p:cNvSpPr>
            <a:spLocks/>
          </p:cNvSpPr>
          <p:nvPr/>
        </p:nvSpPr>
        <p:spPr bwMode="auto">
          <a:xfrm>
            <a:off x="4667250" y="5230813"/>
            <a:ext cx="2138363" cy="1449387"/>
          </a:xfrm>
          <a:custGeom>
            <a:avLst/>
            <a:gdLst>
              <a:gd name="T0" fmla="*/ 0 w 2138045"/>
              <a:gd name="T1" fmla="*/ 241554 h 1449070"/>
              <a:gd name="T2" fmla="*/ 5071 w 2138045"/>
              <a:gd name="T3" fmla="*/ 192888 h 1449070"/>
              <a:gd name="T4" fmla="*/ 19615 w 2138045"/>
              <a:gd name="T5" fmla="*/ 147554 h 1449070"/>
              <a:gd name="T6" fmla="*/ 42628 w 2138045"/>
              <a:gd name="T7" fmla="*/ 106523 h 1449070"/>
              <a:gd name="T8" fmla="*/ 73104 w 2138045"/>
              <a:gd name="T9" fmla="*/ 70770 h 1449070"/>
              <a:gd name="T10" fmla="*/ 110039 w 2138045"/>
              <a:gd name="T11" fmla="*/ 41268 h 1449070"/>
              <a:gd name="T12" fmla="*/ 152429 w 2138045"/>
              <a:gd name="T13" fmla="*/ 18990 h 1449070"/>
              <a:gd name="T14" fmla="*/ 199269 w 2138045"/>
              <a:gd name="T15" fmla="*/ 4909 h 1449070"/>
              <a:gd name="T16" fmla="*/ 249555 w 2138045"/>
              <a:gd name="T17" fmla="*/ 0 h 1449070"/>
              <a:gd name="T18" fmla="*/ 1888363 w 2138045"/>
              <a:gd name="T19" fmla="*/ 0 h 1449070"/>
              <a:gd name="T20" fmla="*/ 1938642 w 2138045"/>
              <a:gd name="T21" fmla="*/ 4909 h 1449070"/>
              <a:gd name="T22" fmla="*/ 1985468 w 2138045"/>
              <a:gd name="T23" fmla="*/ 18990 h 1449070"/>
              <a:gd name="T24" fmla="*/ 2027838 w 2138045"/>
              <a:gd name="T25" fmla="*/ 41268 h 1449070"/>
              <a:gd name="T26" fmla="*/ 2064750 w 2138045"/>
              <a:gd name="T27" fmla="*/ 70770 h 1449070"/>
              <a:gd name="T28" fmla="*/ 2095203 w 2138045"/>
              <a:gd name="T29" fmla="*/ 106523 h 1449070"/>
              <a:gd name="T30" fmla="*/ 2118195 w 2138045"/>
              <a:gd name="T31" fmla="*/ 147554 h 1449070"/>
              <a:gd name="T32" fmla="*/ 2132725 w 2138045"/>
              <a:gd name="T33" fmla="*/ 192888 h 1449070"/>
              <a:gd name="T34" fmla="*/ 2137791 w 2138045"/>
              <a:gd name="T35" fmla="*/ 241554 h 1449070"/>
              <a:gd name="T36" fmla="*/ 2137791 w 2138045"/>
              <a:gd name="T37" fmla="*/ 1207185 h 1449070"/>
              <a:gd name="T38" fmla="*/ 2132725 w 2138045"/>
              <a:gd name="T39" fmla="*/ 1255855 h 1449070"/>
              <a:gd name="T40" fmla="*/ 2118195 w 2138045"/>
              <a:gd name="T41" fmla="*/ 1301186 h 1449070"/>
              <a:gd name="T42" fmla="*/ 2095203 w 2138045"/>
              <a:gd name="T43" fmla="*/ 1342207 h 1449070"/>
              <a:gd name="T44" fmla="*/ 2064750 w 2138045"/>
              <a:gd name="T45" fmla="*/ 1377946 h 1449070"/>
              <a:gd name="T46" fmla="*/ 2027838 w 2138045"/>
              <a:gd name="T47" fmla="*/ 1407434 h 1449070"/>
              <a:gd name="T48" fmla="*/ 1985468 w 2138045"/>
              <a:gd name="T49" fmla="*/ 1429699 h 1449070"/>
              <a:gd name="T50" fmla="*/ 1938642 w 2138045"/>
              <a:gd name="T51" fmla="*/ 1443770 h 1449070"/>
              <a:gd name="T52" fmla="*/ 1888363 w 2138045"/>
              <a:gd name="T53" fmla="*/ 1448676 h 1449070"/>
              <a:gd name="T54" fmla="*/ 249555 w 2138045"/>
              <a:gd name="T55" fmla="*/ 1448676 h 1449070"/>
              <a:gd name="T56" fmla="*/ 199269 w 2138045"/>
              <a:gd name="T57" fmla="*/ 1443770 h 1449070"/>
              <a:gd name="T58" fmla="*/ 152429 w 2138045"/>
              <a:gd name="T59" fmla="*/ 1429699 h 1449070"/>
              <a:gd name="T60" fmla="*/ 110039 w 2138045"/>
              <a:gd name="T61" fmla="*/ 1407434 h 1449070"/>
              <a:gd name="T62" fmla="*/ 73104 w 2138045"/>
              <a:gd name="T63" fmla="*/ 1377946 h 1449070"/>
              <a:gd name="T64" fmla="*/ 42628 w 2138045"/>
              <a:gd name="T65" fmla="*/ 1342207 h 1449070"/>
              <a:gd name="T66" fmla="*/ 19615 w 2138045"/>
              <a:gd name="T67" fmla="*/ 1301186 h 1449070"/>
              <a:gd name="T68" fmla="*/ 5071 w 2138045"/>
              <a:gd name="T69" fmla="*/ 1255855 h 1449070"/>
              <a:gd name="T70" fmla="*/ 0 w 2138045"/>
              <a:gd name="T71" fmla="*/ 1207185 h 1449070"/>
              <a:gd name="T72" fmla="*/ 0 w 2138045"/>
              <a:gd name="T73" fmla="*/ 241554 h 144907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138045"/>
              <a:gd name="T112" fmla="*/ 0 h 1449070"/>
              <a:gd name="T113" fmla="*/ 2138045 w 2138045"/>
              <a:gd name="T114" fmla="*/ 1449070 h 144907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138045" h="1449070">
                <a:moveTo>
                  <a:pt x="0" y="241554"/>
                </a:moveTo>
                <a:lnTo>
                  <a:pt x="5071" y="192888"/>
                </a:lnTo>
                <a:lnTo>
                  <a:pt x="19615" y="147554"/>
                </a:lnTo>
                <a:lnTo>
                  <a:pt x="42628" y="106523"/>
                </a:lnTo>
                <a:lnTo>
                  <a:pt x="73104" y="70770"/>
                </a:lnTo>
                <a:lnTo>
                  <a:pt x="110039" y="41268"/>
                </a:lnTo>
                <a:lnTo>
                  <a:pt x="152429" y="18990"/>
                </a:lnTo>
                <a:lnTo>
                  <a:pt x="199269" y="4909"/>
                </a:lnTo>
                <a:lnTo>
                  <a:pt x="249555" y="0"/>
                </a:lnTo>
                <a:lnTo>
                  <a:pt x="1888363" y="0"/>
                </a:lnTo>
                <a:lnTo>
                  <a:pt x="1938642" y="4909"/>
                </a:lnTo>
                <a:lnTo>
                  <a:pt x="1985468" y="18990"/>
                </a:lnTo>
                <a:lnTo>
                  <a:pt x="2027838" y="41268"/>
                </a:lnTo>
                <a:lnTo>
                  <a:pt x="2064750" y="70770"/>
                </a:lnTo>
                <a:lnTo>
                  <a:pt x="2095203" y="106523"/>
                </a:lnTo>
                <a:lnTo>
                  <a:pt x="2118195" y="147554"/>
                </a:lnTo>
                <a:lnTo>
                  <a:pt x="2132725" y="192888"/>
                </a:lnTo>
                <a:lnTo>
                  <a:pt x="2137791" y="241554"/>
                </a:lnTo>
                <a:lnTo>
                  <a:pt x="2137791" y="1207185"/>
                </a:lnTo>
                <a:lnTo>
                  <a:pt x="2132725" y="1255855"/>
                </a:lnTo>
                <a:lnTo>
                  <a:pt x="2118195" y="1301186"/>
                </a:lnTo>
                <a:lnTo>
                  <a:pt x="2095203" y="1342207"/>
                </a:lnTo>
                <a:lnTo>
                  <a:pt x="2064750" y="1377946"/>
                </a:lnTo>
                <a:lnTo>
                  <a:pt x="2027838" y="1407434"/>
                </a:lnTo>
                <a:lnTo>
                  <a:pt x="1985468" y="1429699"/>
                </a:lnTo>
                <a:lnTo>
                  <a:pt x="1938642" y="1443770"/>
                </a:lnTo>
                <a:lnTo>
                  <a:pt x="1888363" y="1448676"/>
                </a:lnTo>
                <a:lnTo>
                  <a:pt x="249555" y="1448676"/>
                </a:lnTo>
                <a:lnTo>
                  <a:pt x="199269" y="1443770"/>
                </a:lnTo>
                <a:lnTo>
                  <a:pt x="152429" y="1429699"/>
                </a:lnTo>
                <a:lnTo>
                  <a:pt x="110039" y="1407434"/>
                </a:lnTo>
                <a:lnTo>
                  <a:pt x="73104" y="1377946"/>
                </a:lnTo>
                <a:lnTo>
                  <a:pt x="42628" y="1342207"/>
                </a:lnTo>
                <a:lnTo>
                  <a:pt x="19615" y="1301186"/>
                </a:lnTo>
                <a:lnTo>
                  <a:pt x="5071" y="1255855"/>
                </a:lnTo>
                <a:lnTo>
                  <a:pt x="0" y="1207185"/>
                </a:lnTo>
                <a:lnTo>
                  <a:pt x="0" y="241554"/>
                </a:lnTo>
                <a:close/>
              </a:path>
            </a:pathLst>
          </a:custGeom>
          <a:noFill/>
          <a:ln w="25399">
            <a:solidFill>
              <a:srgbClr val="FFFFFF"/>
            </a:solidFill>
            <a:round/>
            <a:headEnd/>
            <a:tailEnd/>
          </a:ln>
        </p:spPr>
        <p:txBody>
          <a:bodyPr lIns="0" tIns="0" rIns="0" bIns="0"/>
          <a:lstStyle/>
          <a:p>
            <a:endParaRPr lang="ru-RU"/>
          </a:p>
        </p:txBody>
      </p:sp>
      <p:sp>
        <p:nvSpPr>
          <p:cNvPr id="33804" name="object 14"/>
          <p:cNvSpPr txBox="1">
            <a:spLocks noChangeArrowheads="1"/>
          </p:cNvSpPr>
          <p:nvPr/>
        </p:nvSpPr>
        <p:spPr bwMode="auto">
          <a:xfrm>
            <a:off x="4999038" y="5591175"/>
            <a:ext cx="1474787" cy="661988"/>
          </a:xfrm>
          <a:prstGeom prst="rect">
            <a:avLst/>
          </a:prstGeom>
          <a:noFill/>
          <a:ln w="9525">
            <a:noFill/>
            <a:miter lim="800000"/>
            <a:headEnd/>
            <a:tailEnd/>
          </a:ln>
        </p:spPr>
        <p:txBody>
          <a:bodyPr lIns="0" tIns="49530" rIns="0" bIns="0">
            <a:spAutoFit/>
          </a:bodyPr>
          <a:lstStyle/>
          <a:p>
            <a:pPr marL="144463" indent="-131763">
              <a:lnSpc>
                <a:spcPts val="2375"/>
              </a:lnSpc>
              <a:spcBef>
                <a:spcPts val="388"/>
              </a:spcBef>
            </a:pPr>
            <a:r>
              <a:rPr lang="ru-RU" sz="2200">
                <a:solidFill>
                  <a:srgbClr val="FFFFFF"/>
                </a:solidFill>
                <a:latin typeface="Trebuchet MS" pitchFamily="34" charset="0"/>
              </a:rPr>
              <a:t>Заключение  контракта</a:t>
            </a:r>
            <a:endParaRPr lang="ru-RU" sz="2200">
              <a:latin typeface="Trebuchet MS" pitchFamily="34" charset="0"/>
            </a:endParaRPr>
          </a:p>
        </p:txBody>
      </p:sp>
      <p:sp>
        <p:nvSpPr>
          <p:cNvPr id="33805" name="object 15"/>
          <p:cNvSpPr txBox="1">
            <a:spLocks noChangeArrowheads="1"/>
          </p:cNvSpPr>
          <p:nvPr/>
        </p:nvSpPr>
        <p:spPr bwMode="auto">
          <a:xfrm>
            <a:off x="6880225" y="5307013"/>
            <a:ext cx="3278188" cy="1403350"/>
          </a:xfrm>
          <a:prstGeom prst="rect">
            <a:avLst/>
          </a:prstGeom>
          <a:noFill/>
          <a:ln w="9525">
            <a:noFill/>
            <a:miter lim="800000"/>
            <a:headEnd/>
            <a:tailEnd/>
          </a:ln>
        </p:spPr>
        <p:txBody>
          <a:bodyPr lIns="0" tIns="12065" rIns="0" bIns="0">
            <a:spAutoFit/>
          </a:bodyPr>
          <a:lstStyle/>
          <a:p>
            <a:pPr marL="184150" indent="-171450">
              <a:lnSpc>
                <a:spcPts val="1825"/>
              </a:lnSpc>
              <a:spcBef>
                <a:spcPts val="100"/>
              </a:spcBef>
              <a:buFontTx/>
              <a:buChar char="•"/>
              <a:tabLst>
                <a:tab pos="184150" algn="l"/>
              </a:tabLst>
            </a:pPr>
            <a:r>
              <a:rPr lang="ru-RU" sz="1600"/>
              <a:t>Не ранее 7</a:t>
            </a:r>
          </a:p>
          <a:p>
            <a:pPr marL="184150" indent="-171450">
              <a:lnSpc>
                <a:spcPts val="1725"/>
              </a:lnSpc>
              <a:spcBef>
                <a:spcPts val="125"/>
              </a:spcBef>
              <a:tabLst>
                <a:tab pos="184150" algn="l"/>
              </a:tabLst>
            </a:pPr>
            <a:r>
              <a:rPr lang="ru-RU" sz="1600"/>
              <a:t>дней с даты размещения  протокола в ЕИС</a:t>
            </a:r>
          </a:p>
          <a:p>
            <a:pPr marL="184150" indent="-171450">
              <a:lnSpc>
                <a:spcPts val="1725"/>
              </a:lnSpc>
              <a:spcBef>
                <a:spcPts val="288"/>
              </a:spcBef>
              <a:buFontTx/>
              <a:buChar char="•"/>
              <a:tabLst>
                <a:tab pos="184150" algn="l"/>
              </a:tabLst>
            </a:pPr>
            <a:r>
              <a:rPr lang="ru-RU" sz="1600"/>
              <a:t>В контракт – цена, информация  о товаре (вкл. товарный знак) из  заявки победителя</a:t>
            </a:r>
          </a:p>
        </p:txBody>
      </p:sp>
      <p:sp>
        <p:nvSpPr>
          <p:cNvPr id="16" name="object 16"/>
          <p:cNvSpPr txBox="1">
            <a:spLocks noGrp="1"/>
          </p:cNvSpPr>
          <p:nvPr>
            <p:ph type="title"/>
          </p:nvPr>
        </p:nvSpPr>
        <p:spPr>
          <a:xfrm>
            <a:off x="1993900" y="144463"/>
            <a:ext cx="6731000" cy="939800"/>
          </a:xfrm>
        </p:spPr>
        <p:txBody>
          <a:bodyPr tIns="12700" rtlCol="0"/>
          <a:lstStyle/>
          <a:p>
            <a:pPr marL="12700" eaLnBrk="1" fontAlgn="auto" hangingPunct="1">
              <a:spcBef>
                <a:spcPts val="100"/>
              </a:spcBef>
              <a:spcAft>
                <a:spcPts val="0"/>
              </a:spcAft>
              <a:defRPr/>
            </a:pPr>
            <a:r>
              <a:rPr sz="3000" dirty="0">
                <a:solidFill>
                  <a:srgbClr val="006284"/>
                </a:solidFill>
              </a:rPr>
              <a:t>ПОРЯДОК ПРОВЕДЕНИЯ</a:t>
            </a:r>
            <a:r>
              <a:rPr sz="3000" spc="-85" dirty="0">
                <a:solidFill>
                  <a:srgbClr val="006284"/>
                </a:solidFill>
              </a:rPr>
              <a:t> </a:t>
            </a:r>
            <a:r>
              <a:rPr sz="3000" dirty="0"/>
              <a:t>ЗАПРОСА</a:t>
            </a:r>
            <a:br>
              <a:rPr sz="3000" dirty="0"/>
            </a:br>
            <a:r>
              <a:rPr sz="3000" spc="-5" dirty="0"/>
              <a:t>КОТИРОВОК </a:t>
            </a:r>
            <a:r>
              <a:rPr sz="3000" dirty="0"/>
              <a:t>в </a:t>
            </a:r>
            <a:r>
              <a:rPr sz="3000" spc="-10" dirty="0"/>
              <a:t>электронной</a:t>
            </a:r>
            <a:r>
              <a:rPr sz="3000" spc="35" dirty="0"/>
              <a:t> </a:t>
            </a:r>
            <a:r>
              <a:rPr sz="3000" dirty="0"/>
              <a:t>форме</a:t>
            </a:r>
          </a:p>
        </p:txBody>
      </p:sp>
      <p:sp>
        <p:nvSpPr>
          <p:cNvPr id="33807" name="object 17"/>
          <p:cNvSpPr>
            <a:spLocks/>
          </p:cNvSpPr>
          <p:nvPr/>
        </p:nvSpPr>
        <p:spPr bwMode="auto">
          <a:xfrm>
            <a:off x="101600" y="5013325"/>
            <a:ext cx="2870200" cy="2120900"/>
          </a:xfrm>
          <a:custGeom>
            <a:avLst/>
            <a:gdLst>
              <a:gd name="T0" fmla="*/ 2680968 w 2870200"/>
              <a:gd name="T1" fmla="*/ 0 h 2120900"/>
              <a:gd name="T2" fmla="*/ 189228 w 2870200"/>
              <a:gd name="T3" fmla="*/ 0 h 2120900"/>
              <a:gd name="T4" fmla="*/ 155214 w 2870200"/>
              <a:gd name="T5" fmla="*/ 5694 h 2120900"/>
              <a:gd name="T6" fmla="*/ 93721 w 2870200"/>
              <a:gd name="T7" fmla="*/ 48255 h 2120900"/>
              <a:gd name="T8" fmla="*/ 67311 w 2870200"/>
              <a:gd name="T9" fmla="*/ 83125 h 2120900"/>
              <a:gd name="T10" fmla="*/ 44504 w 2870200"/>
              <a:gd name="T11" fmla="*/ 125723 h 2120900"/>
              <a:gd name="T12" fmla="*/ 25835 w 2870200"/>
              <a:gd name="T13" fmla="*/ 175053 h 2120900"/>
              <a:gd name="T14" fmla="*/ 11838 w 2870200"/>
              <a:gd name="T15" fmla="*/ 230114 h 2120900"/>
              <a:gd name="T16" fmla="*/ 3048 w 2870200"/>
              <a:gd name="T17" fmla="*/ 289909 h 2120900"/>
              <a:gd name="T18" fmla="*/ 0 w 2870200"/>
              <a:gd name="T19" fmla="*/ 353440 h 2120900"/>
              <a:gd name="T20" fmla="*/ 0 w 2870200"/>
              <a:gd name="T21" fmla="*/ 1767204 h 2120900"/>
              <a:gd name="T22" fmla="*/ 3048 w 2870200"/>
              <a:gd name="T23" fmla="*/ 1830736 h 2120900"/>
              <a:gd name="T24" fmla="*/ 11838 w 2870200"/>
              <a:gd name="T25" fmla="*/ 1890531 h 2120900"/>
              <a:gd name="T26" fmla="*/ 25835 w 2870200"/>
              <a:gd name="T27" fmla="*/ 1945592 h 2120900"/>
              <a:gd name="T28" fmla="*/ 44504 w 2870200"/>
              <a:gd name="T29" fmla="*/ 1994922 h 2120900"/>
              <a:gd name="T30" fmla="*/ 67311 w 2870200"/>
              <a:gd name="T31" fmla="*/ 2037520 h 2120900"/>
              <a:gd name="T32" fmla="*/ 93721 w 2870200"/>
              <a:gd name="T33" fmla="*/ 2072390 h 2120900"/>
              <a:gd name="T34" fmla="*/ 123200 w 2870200"/>
              <a:gd name="T35" fmla="*/ 2098533 h 2120900"/>
              <a:gd name="T36" fmla="*/ 189228 w 2870200"/>
              <a:gd name="T37" fmla="*/ 2120645 h 2120900"/>
              <a:gd name="T38" fmla="*/ 2680968 w 2870200"/>
              <a:gd name="T39" fmla="*/ 2120645 h 2120900"/>
              <a:gd name="T40" fmla="*/ 2747002 w 2870200"/>
              <a:gd name="T41" fmla="*/ 2098533 h 2120900"/>
              <a:gd name="T42" fmla="*/ 2776482 w 2870200"/>
              <a:gd name="T43" fmla="*/ 2072390 h 2120900"/>
              <a:gd name="T44" fmla="*/ 2802892 w 2870200"/>
              <a:gd name="T45" fmla="*/ 2037520 h 2120900"/>
              <a:gd name="T46" fmla="*/ 2825698 w 2870200"/>
              <a:gd name="T47" fmla="*/ 1994922 h 2120900"/>
              <a:gd name="T48" fmla="*/ 2844365 w 2870200"/>
              <a:gd name="T49" fmla="*/ 1945592 h 2120900"/>
              <a:gd name="T50" fmla="*/ 2858361 w 2870200"/>
              <a:gd name="T51" fmla="*/ 1890531 h 2120900"/>
              <a:gd name="T52" fmla="*/ 2867150 w 2870200"/>
              <a:gd name="T53" fmla="*/ 1830736 h 2120900"/>
              <a:gd name="T54" fmla="*/ 2870198 w 2870200"/>
              <a:gd name="T55" fmla="*/ 1767204 h 2120900"/>
              <a:gd name="T56" fmla="*/ 2870198 w 2870200"/>
              <a:gd name="T57" fmla="*/ 353440 h 2120900"/>
              <a:gd name="T58" fmla="*/ 2867150 w 2870200"/>
              <a:gd name="T59" fmla="*/ 289909 h 2120900"/>
              <a:gd name="T60" fmla="*/ 2858361 w 2870200"/>
              <a:gd name="T61" fmla="*/ 230114 h 2120900"/>
              <a:gd name="T62" fmla="*/ 2844365 w 2870200"/>
              <a:gd name="T63" fmla="*/ 175053 h 2120900"/>
              <a:gd name="T64" fmla="*/ 2825698 w 2870200"/>
              <a:gd name="T65" fmla="*/ 125723 h 2120900"/>
              <a:gd name="T66" fmla="*/ 2802892 w 2870200"/>
              <a:gd name="T67" fmla="*/ 83125 h 2120900"/>
              <a:gd name="T68" fmla="*/ 2776482 w 2870200"/>
              <a:gd name="T69" fmla="*/ 48255 h 2120900"/>
              <a:gd name="T70" fmla="*/ 2747002 w 2870200"/>
              <a:gd name="T71" fmla="*/ 22112 h 2120900"/>
              <a:gd name="T72" fmla="*/ 2680968 w 2870200"/>
              <a:gd name="T73" fmla="*/ 0 h 212090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870200"/>
              <a:gd name="T112" fmla="*/ 0 h 2120900"/>
              <a:gd name="T113" fmla="*/ 2870200 w 2870200"/>
              <a:gd name="T114" fmla="*/ 2120900 h 212090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870200" h="2120900">
                <a:moveTo>
                  <a:pt x="2680968" y="0"/>
                </a:moveTo>
                <a:lnTo>
                  <a:pt x="189228" y="0"/>
                </a:lnTo>
                <a:lnTo>
                  <a:pt x="155214" y="5694"/>
                </a:lnTo>
                <a:lnTo>
                  <a:pt x="93721" y="48255"/>
                </a:lnTo>
                <a:lnTo>
                  <a:pt x="67311" y="83125"/>
                </a:lnTo>
                <a:lnTo>
                  <a:pt x="44504" y="125723"/>
                </a:lnTo>
                <a:lnTo>
                  <a:pt x="25835" y="175053"/>
                </a:lnTo>
                <a:lnTo>
                  <a:pt x="11838" y="230114"/>
                </a:lnTo>
                <a:lnTo>
                  <a:pt x="3048" y="289909"/>
                </a:lnTo>
                <a:lnTo>
                  <a:pt x="0" y="353440"/>
                </a:lnTo>
                <a:lnTo>
                  <a:pt x="0" y="1767204"/>
                </a:lnTo>
                <a:lnTo>
                  <a:pt x="3048" y="1830736"/>
                </a:lnTo>
                <a:lnTo>
                  <a:pt x="11838" y="1890531"/>
                </a:lnTo>
                <a:lnTo>
                  <a:pt x="25835" y="1945592"/>
                </a:lnTo>
                <a:lnTo>
                  <a:pt x="44504" y="1994922"/>
                </a:lnTo>
                <a:lnTo>
                  <a:pt x="67311" y="2037520"/>
                </a:lnTo>
                <a:lnTo>
                  <a:pt x="93721" y="2072390"/>
                </a:lnTo>
                <a:lnTo>
                  <a:pt x="123200" y="2098533"/>
                </a:lnTo>
                <a:lnTo>
                  <a:pt x="189228" y="2120645"/>
                </a:lnTo>
                <a:lnTo>
                  <a:pt x="2680968" y="2120645"/>
                </a:lnTo>
                <a:lnTo>
                  <a:pt x="2747002" y="2098533"/>
                </a:lnTo>
                <a:lnTo>
                  <a:pt x="2776482" y="2072390"/>
                </a:lnTo>
                <a:lnTo>
                  <a:pt x="2802892" y="2037520"/>
                </a:lnTo>
                <a:lnTo>
                  <a:pt x="2825698" y="1994922"/>
                </a:lnTo>
                <a:lnTo>
                  <a:pt x="2844365" y="1945592"/>
                </a:lnTo>
                <a:lnTo>
                  <a:pt x="2858361" y="1890531"/>
                </a:lnTo>
                <a:lnTo>
                  <a:pt x="2867150" y="1830736"/>
                </a:lnTo>
                <a:lnTo>
                  <a:pt x="2870198" y="1767204"/>
                </a:lnTo>
                <a:lnTo>
                  <a:pt x="2870198" y="353440"/>
                </a:lnTo>
                <a:lnTo>
                  <a:pt x="2867150" y="289909"/>
                </a:lnTo>
                <a:lnTo>
                  <a:pt x="2858361" y="230114"/>
                </a:lnTo>
                <a:lnTo>
                  <a:pt x="2844365" y="175053"/>
                </a:lnTo>
                <a:lnTo>
                  <a:pt x="2825698" y="125723"/>
                </a:lnTo>
                <a:lnTo>
                  <a:pt x="2802892" y="83125"/>
                </a:lnTo>
                <a:lnTo>
                  <a:pt x="2776482" y="48255"/>
                </a:lnTo>
                <a:lnTo>
                  <a:pt x="2747002" y="22112"/>
                </a:lnTo>
                <a:lnTo>
                  <a:pt x="2680968" y="0"/>
                </a:lnTo>
                <a:close/>
              </a:path>
            </a:pathLst>
          </a:custGeom>
          <a:solidFill>
            <a:srgbClr val="E6E7E8">
              <a:alpha val="90195"/>
            </a:srgbClr>
          </a:solidFill>
          <a:ln w="9525">
            <a:noFill/>
            <a:round/>
            <a:headEnd/>
            <a:tailEnd/>
          </a:ln>
        </p:spPr>
        <p:txBody>
          <a:bodyPr lIns="0" tIns="0" rIns="0" bIns="0"/>
          <a:lstStyle/>
          <a:p>
            <a:endParaRPr lang="ru-RU"/>
          </a:p>
        </p:txBody>
      </p:sp>
      <p:sp>
        <p:nvSpPr>
          <p:cNvPr id="18" name="object 18"/>
          <p:cNvSpPr txBox="1"/>
          <p:nvPr/>
        </p:nvSpPr>
        <p:spPr>
          <a:xfrm>
            <a:off x="466725" y="1058863"/>
            <a:ext cx="9780588" cy="1216025"/>
          </a:xfrm>
          <a:prstGeom prst="rect">
            <a:avLst/>
          </a:prstGeom>
        </p:spPr>
        <p:txBody>
          <a:bodyPr lIns="0" tIns="12700" rIns="0" bIns="0">
            <a:spAutoFit/>
          </a:bodyPr>
          <a:lstStyle/>
          <a:p>
            <a:pPr marL="12700" fontAlgn="auto">
              <a:spcBef>
                <a:spcPts val="100"/>
              </a:spcBef>
              <a:spcAft>
                <a:spcPts val="0"/>
              </a:spcAft>
              <a:tabLst>
                <a:tab pos="1539875" algn="l"/>
                <a:tab pos="9768205" algn="l"/>
              </a:tabLst>
              <a:defRPr/>
            </a:pPr>
            <a:r>
              <a:rPr sz="3000" b="1" u="heavy" dirty="0">
                <a:solidFill>
                  <a:srgbClr val="006284"/>
                </a:solidFill>
                <a:uFill>
                  <a:solidFill>
                    <a:srgbClr val="006284"/>
                  </a:solidFill>
                </a:uFill>
                <a:latin typeface="Arial"/>
                <a:cs typeface="Arial"/>
              </a:rPr>
              <a:t> 	</a:t>
            </a:r>
            <a:r>
              <a:rPr sz="3000" b="1" u="heavy" spc="-5" dirty="0">
                <a:solidFill>
                  <a:srgbClr val="006284"/>
                </a:solidFill>
                <a:uFill>
                  <a:solidFill>
                    <a:srgbClr val="006284"/>
                  </a:solidFill>
                </a:uFill>
                <a:latin typeface="Arial"/>
                <a:cs typeface="Arial"/>
              </a:rPr>
              <a:t>(§ 3.1 </a:t>
            </a:r>
            <a:r>
              <a:rPr sz="3000" b="1" u="heavy" dirty="0">
                <a:solidFill>
                  <a:srgbClr val="006284"/>
                </a:solidFill>
                <a:uFill>
                  <a:solidFill>
                    <a:srgbClr val="006284"/>
                  </a:solidFill>
                </a:uFill>
                <a:latin typeface="Arial"/>
                <a:cs typeface="Arial"/>
              </a:rPr>
              <a:t>гл. </a:t>
            </a:r>
            <a:r>
              <a:rPr sz="3000" b="1" u="heavy" spc="-5" dirty="0">
                <a:solidFill>
                  <a:srgbClr val="006284"/>
                </a:solidFill>
                <a:uFill>
                  <a:solidFill>
                    <a:srgbClr val="006284"/>
                  </a:solidFill>
                </a:uFill>
                <a:latin typeface="Arial"/>
                <a:cs typeface="Arial"/>
              </a:rPr>
              <a:t>3), </a:t>
            </a:r>
            <a:r>
              <a:rPr sz="3000" b="1" u="heavy" dirty="0">
                <a:solidFill>
                  <a:srgbClr val="FF0000"/>
                </a:solidFill>
                <a:uFill>
                  <a:solidFill>
                    <a:srgbClr val="006284"/>
                  </a:solidFill>
                </a:uFill>
                <a:latin typeface="Arial"/>
                <a:cs typeface="Arial"/>
              </a:rPr>
              <a:t>с</a:t>
            </a:r>
            <a:r>
              <a:rPr sz="3000" b="1" u="heavy" spc="-35" dirty="0">
                <a:solidFill>
                  <a:srgbClr val="FF0000"/>
                </a:solidFill>
                <a:uFill>
                  <a:solidFill>
                    <a:srgbClr val="006284"/>
                  </a:solidFill>
                </a:uFill>
                <a:latin typeface="Arial"/>
                <a:cs typeface="Arial"/>
              </a:rPr>
              <a:t> </a:t>
            </a:r>
            <a:r>
              <a:rPr sz="3000" b="1" u="heavy" spc="-10" dirty="0">
                <a:solidFill>
                  <a:srgbClr val="FF0000"/>
                </a:solidFill>
                <a:uFill>
                  <a:solidFill>
                    <a:srgbClr val="006284"/>
                  </a:solidFill>
                </a:uFill>
                <a:latin typeface="Arial"/>
                <a:cs typeface="Arial"/>
              </a:rPr>
              <a:t>01.07.2018	</a:t>
            </a:r>
            <a:endParaRPr sz="3000">
              <a:latin typeface="Arial"/>
              <a:cs typeface="Arial"/>
            </a:endParaRPr>
          </a:p>
          <a:p>
            <a:pPr marL="2370455" indent="-172085" fontAlgn="auto">
              <a:spcBef>
                <a:spcPts val="1925"/>
              </a:spcBef>
              <a:spcAft>
                <a:spcPts val="0"/>
              </a:spcAft>
              <a:buFontTx/>
              <a:buChar char="•"/>
              <a:tabLst>
                <a:tab pos="2371090" algn="l"/>
              </a:tabLst>
              <a:defRPr/>
            </a:pPr>
            <a:r>
              <a:rPr sz="1600" spc="-10" dirty="0">
                <a:latin typeface="Arial"/>
                <a:cs typeface="Arial"/>
              </a:rPr>
              <a:t>Минимум </a:t>
            </a:r>
            <a:r>
              <a:rPr sz="1600" b="1" spc="-5" dirty="0">
                <a:solidFill>
                  <a:srgbClr val="FF0000"/>
                </a:solidFill>
                <a:latin typeface="Arial"/>
                <a:cs typeface="Arial"/>
              </a:rPr>
              <a:t>5 </a:t>
            </a:r>
            <a:r>
              <a:rPr sz="1600" b="1" spc="-15" dirty="0">
                <a:solidFill>
                  <a:srgbClr val="FF0000"/>
                </a:solidFill>
                <a:latin typeface="Arial"/>
                <a:cs typeface="Arial"/>
              </a:rPr>
              <a:t>рабочих</a:t>
            </a:r>
            <a:r>
              <a:rPr sz="1600" b="1" spc="90" dirty="0">
                <a:solidFill>
                  <a:srgbClr val="FF0000"/>
                </a:solidFill>
                <a:latin typeface="Arial"/>
                <a:cs typeface="Arial"/>
              </a:rPr>
              <a:t> </a:t>
            </a:r>
            <a:r>
              <a:rPr sz="1600" spc="-10" dirty="0">
                <a:latin typeface="Arial"/>
                <a:cs typeface="Arial"/>
              </a:rPr>
              <a:t>дней</a:t>
            </a:r>
            <a:endParaRPr sz="1600">
              <a:latin typeface="Arial"/>
              <a:cs typeface="Arial"/>
            </a:endParaRPr>
          </a:p>
          <a:p>
            <a:pPr marL="2370455" indent="-172085" fontAlgn="auto">
              <a:spcBef>
                <a:spcPts val="0"/>
              </a:spcBef>
              <a:spcAft>
                <a:spcPts val="0"/>
              </a:spcAft>
              <a:buFontTx/>
              <a:buChar char="•"/>
              <a:tabLst>
                <a:tab pos="2371090" algn="l"/>
              </a:tabLst>
              <a:defRPr/>
            </a:pPr>
            <a:r>
              <a:rPr sz="1600" spc="-5" dirty="0">
                <a:latin typeface="Arial"/>
                <a:cs typeface="Arial"/>
              </a:rPr>
              <a:t>В ЕИС </a:t>
            </a:r>
            <a:r>
              <a:rPr sz="1600" spc="-15" dirty="0">
                <a:latin typeface="Arial"/>
                <a:cs typeface="Arial"/>
              </a:rPr>
              <a:t>размещаются </a:t>
            </a:r>
            <a:r>
              <a:rPr sz="1600" spc="-10" dirty="0">
                <a:latin typeface="Arial"/>
                <a:cs typeface="Arial"/>
              </a:rPr>
              <a:t>извещение </a:t>
            </a:r>
            <a:r>
              <a:rPr sz="1600" spc="-5" dirty="0">
                <a:latin typeface="Arial"/>
                <a:cs typeface="Arial"/>
              </a:rPr>
              <a:t>и проект</a:t>
            </a:r>
            <a:r>
              <a:rPr sz="1600" spc="100" dirty="0">
                <a:latin typeface="Arial"/>
                <a:cs typeface="Arial"/>
              </a:rPr>
              <a:t> </a:t>
            </a:r>
            <a:r>
              <a:rPr sz="1600" spc="-10" dirty="0">
                <a:latin typeface="Arial"/>
                <a:cs typeface="Arial"/>
              </a:rPr>
              <a:t>контракта</a:t>
            </a:r>
            <a:endParaRPr sz="1600">
              <a:latin typeface="Arial"/>
              <a:cs typeface="Arial"/>
            </a:endParaRPr>
          </a:p>
        </p:txBody>
      </p:sp>
      <p:sp>
        <p:nvSpPr>
          <p:cNvPr id="33809" name="object 19"/>
          <p:cNvSpPr>
            <a:spLocks/>
          </p:cNvSpPr>
          <p:nvPr/>
        </p:nvSpPr>
        <p:spPr bwMode="auto">
          <a:xfrm>
            <a:off x="101600" y="5013325"/>
            <a:ext cx="2870200" cy="2120900"/>
          </a:xfrm>
          <a:custGeom>
            <a:avLst/>
            <a:gdLst>
              <a:gd name="T0" fmla="*/ 0 w 2870200"/>
              <a:gd name="T1" fmla="*/ 353440 h 2120900"/>
              <a:gd name="T2" fmla="*/ 3048 w 2870200"/>
              <a:gd name="T3" fmla="*/ 289909 h 2120900"/>
              <a:gd name="T4" fmla="*/ 11838 w 2870200"/>
              <a:gd name="T5" fmla="*/ 230114 h 2120900"/>
              <a:gd name="T6" fmla="*/ 25835 w 2870200"/>
              <a:gd name="T7" fmla="*/ 175053 h 2120900"/>
              <a:gd name="T8" fmla="*/ 44504 w 2870200"/>
              <a:gd name="T9" fmla="*/ 125723 h 2120900"/>
              <a:gd name="T10" fmla="*/ 67311 w 2870200"/>
              <a:gd name="T11" fmla="*/ 83125 h 2120900"/>
              <a:gd name="T12" fmla="*/ 93721 w 2870200"/>
              <a:gd name="T13" fmla="*/ 48255 h 2120900"/>
              <a:gd name="T14" fmla="*/ 123200 w 2870200"/>
              <a:gd name="T15" fmla="*/ 22112 h 2120900"/>
              <a:gd name="T16" fmla="*/ 189228 w 2870200"/>
              <a:gd name="T17" fmla="*/ 0 h 2120900"/>
              <a:gd name="T18" fmla="*/ 2680968 w 2870200"/>
              <a:gd name="T19" fmla="*/ 0 h 2120900"/>
              <a:gd name="T20" fmla="*/ 2747002 w 2870200"/>
              <a:gd name="T21" fmla="*/ 22112 h 2120900"/>
              <a:gd name="T22" fmla="*/ 2776482 w 2870200"/>
              <a:gd name="T23" fmla="*/ 48255 h 2120900"/>
              <a:gd name="T24" fmla="*/ 2802892 w 2870200"/>
              <a:gd name="T25" fmla="*/ 83125 h 2120900"/>
              <a:gd name="T26" fmla="*/ 2825698 w 2870200"/>
              <a:gd name="T27" fmla="*/ 125723 h 2120900"/>
              <a:gd name="T28" fmla="*/ 2844365 w 2870200"/>
              <a:gd name="T29" fmla="*/ 175053 h 2120900"/>
              <a:gd name="T30" fmla="*/ 2858361 w 2870200"/>
              <a:gd name="T31" fmla="*/ 230114 h 2120900"/>
              <a:gd name="T32" fmla="*/ 2867150 w 2870200"/>
              <a:gd name="T33" fmla="*/ 289909 h 2120900"/>
              <a:gd name="T34" fmla="*/ 2870198 w 2870200"/>
              <a:gd name="T35" fmla="*/ 353440 h 2120900"/>
              <a:gd name="T36" fmla="*/ 2870198 w 2870200"/>
              <a:gd name="T37" fmla="*/ 1767204 h 2120900"/>
              <a:gd name="T38" fmla="*/ 2867150 w 2870200"/>
              <a:gd name="T39" fmla="*/ 1830736 h 2120900"/>
              <a:gd name="T40" fmla="*/ 2858361 w 2870200"/>
              <a:gd name="T41" fmla="*/ 1890531 h 2120900"/>
              <a:gd name="T42" fmla="*/ 2844365 w 2870200"/>
              <a:gd name="T43" fmla="*/ 1945592 h 2120900"/>
              <a:gd name="T44" fmla="*/ 2825698 w 2870200"/>
              <a:gd name="T45" fmla="*/ 1994922 h 2120900"/>
              <a:gd name="T46" fmla="*/ 2802892 w 2870200"/>
              <a:gd name="T47" fmla="*/ 2037520 h 2120900"/>
              <a:gd name="T48" fmla="*/ 2776482 w 2870200"/>
              <a:gd name="T49" fmla="*/ 2072390 h 2120900"/>
              <a:gd name="T50" fmla="*/ 2747002 w 2870200"/>
              <a:gd name="T51" fmla="*/ 2098533 h 2120900"/>
              <a:gd name="T52" fmla="*/ 2680968 w 2870200"/>
              <a:gd name="T53" fmla="*/ 2120645 h 2120900"/>
              <a:gd name="T54" fmla="*/ 189228 w 2870200"/>
              <a:gd name="T55" fmla="*/ 2120645 h 2120900"/>
              <a:gd name="T56" fmla="*/ 123200 w 2870200"/>
              <a:gd name="T57" fmla="*/ 2098533 h 2120900"/>
              <a:gd name="T58" fmla="*/ 93721 w 2870200"/>
              <a:gd name="T59" fmla="*/ 2072390 h 2120900"/>
              <a:gd name="T60" fmla="*/ 67311 w 2870200"/>
              <a:gd name="T61" fmla="*/ 2037520 h 2120900"/>
              <a:gd name="T62" fmla="*/ 44504 w 2870200"/>
              <a:gd name="T63" fmla="*/ 1994922 h 2120900"/>
              <a:gd name="T64" fmla="*/ 25835 w 2870200"/>
              <a:gd name="T65" fmla="*/ 1945592 h 2120900"/>
              <a:gd name="T66" fmla="*/ 11838 w 2870200"/>
              <a:gd name="T67" fmla="*/ 1890531 h 2120900"/>
              <a:gd name="T68" fmla="*/ 3048 w 2870200"/>
              <a:gd name="T69" fmla="*/ 1830736 h 2120900"/>
              <a:gd name="T70" fmla="*/ 0 w 2870200"/>
              <a:gd name="T71" fmla="*/ 1767204 h 2120900"/>
              <a:gd name="T72" fmla="*/ 0 w 2870200"/>
              <a:gd name="T73" fmla="*/ 353440 h 212090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870200"/>
              <a:gd name="T112" fmla="*/ 0 h 2120900"/>
              <a:gd name="T113" fmla="*/ 2870200 w 2870200"/>
              <a:gd name="T114" fmla="*/ 2120900 h 212090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870200" h="2120900">
                <a:moveTo>
                  <a:pt x="0" y="353440"/>
                </a:moveTo>
                <a:lnTo>
                  <a:pt x="3048" y="289909"/>
                </a:lnTo>
                <a:lnTo>
                  <a:pt x="11838" y="230114"/>
                </a:lnTo>
                <a:lnTo>
                  <a:pt x="25835" y="175053"/>
                </a:lnTo>
                <a:lnTo>
                  <a:pt x="44504" y="125723"/>
                </a:lnTo>
                <a:lnTo>
                  <a:pt x="67311" y="83125"/>
                </a:lnTo>
                <a:lnTo>
                  <a:pt x="93721" y="48255"/>
                </a:lnTo>
                <a:lnTo>
                  <a:pt x="123200" y="22112"/>
                </a:lnTo>
                <a:lnTo>
                  <a:pt x="189228" y="0"/>
                </a:lnTo>
                <a:lnTo>
                  <a:pt x="2680968" y="0"/>
                </a:lnTo>
                <a:lnTo>
                  <a:pt x="2747002" y="22112"/>
                </a:lnTo>
                <a:lnTo>
                  <a:pt x="2776482" y="48255"/>
                </a:lnTo>
                <a:lnTo>
                  <a:pt x="2802892" y="83125"/>
                </a:lnTo>
                <a:lnTo>
                  <a:pt x="2825698" y="125723"/>
                </a:lnTo>
                <a:lnTo>
                  <a:pt x="2844365" y="175053"/>
                </a:lnTo>
                <a:lnTo>
                  <a:pt x="2858361" y="230114"/>
                </a:lnTo>
                <a:lnTo>
                  <a:pt x="2867150" y="289909"/>
                </a:lnTo>
                <a:lnTo>
                  <a:pt x="2870198" y="353440"/>
                </a:lnTo>
                <a:lnTo>
                  <a:pt x="2870198" y="1767204"/>
                </a:lnTo>
                <a:lnTo>
                  <a:pt x="2867150" y="1830736"/>
                </a:lnTo>
                <a:lnTo>
                  <a:pt x="2858361" y="1890531"/>
                </a:lnTo>
                <a:lnTo>
                  <a:pt x="2844365" y="1945592"/>
                </a:lnTo>
                <a:lnTo>
                  <a:pt x="2825698" y="1994922"/>
                </a:lnTo>
                <a:lnTo>
                  <a:pt x="2802892" y="2037520"/>
                </a:lnTo>
                <a:lnTo>
                  <a:pt x="2776482" y="2072390"/>
                </a:lnTo>
                <a:lnTo>
                  <a:pt x="2747002" y="2098533"/>
                </a:lnTo>
                <a:lnTo>
                  <a:pt x="2680968" y="2120645"/>
                </a:lnTo>
                <a:lnTo>
                  <a:pt x="189228" y="2120645"/>
                </a:lnTo>
                <a:lnTo>
                  <a:pt x="123200" y="2098533"/>
                </a:lnTo>
                <a:lnTo>
                  <a:pt x="93721" y="2072390"/>
                </a:lnTo>
                <a:lnTo>
                  <a:pt x="67311" y="2037520"/>
                </a:lnTo>
                <a:lnTo>
                  <a:pt x="44504" y="1994922"/>
                </a:lnTo>
                <a:lnTo>
                  <a:pt x="25835" y="1945592"/>
                </a:lnTo>
                <a:lnTo>
                  <a:pt x="11838" y="1890531"/>
                </a:lnTo>
                <a:lnTo>
                  <a:pt x="3048" y="1830736"/>
                </a:lnTo>
                <a:lnTo>
                  <a:pt x="0" y="1767204"/>
                </a:lnTo>
                <a:lnTo>
                  <a:pt x="0" y="353440"/>
                </a:lnTo>
                <a:close/>
              </a:path>
            </a:pathLst>
          </a:custGeom>
          <a:noFill/>
          <a:ln w="25400">
            <a:solidFill>
              <a:srgbClr val="D0D7E8"/>
            </a:solidFill>
            <a:round/>
            <a:headEnd/>
            <a:tailEnd/>
          </a:ln>
        </p:spPr>
        <p:txBody>
          <a:bodyPr lIns="0" tIns="0" rIns="0" bIns="0"/>
          <a:lstStyle/>
          <a:p>
            <a:endParaRPr lang="ru-RU"/>
          </a:p>
        </p:txBody>
      </p:sp>
      <p:sp>
        <p:nvSpPr>
          <p:cNvPr id="33810" name="object 20"/>
          <p:cNvSpPr txBox="1">
            <a:spLocks noChangeArrowheads="1"/>
          </p:cNvSpPr>
          <p:nvPr/>
        </p:nvSpPr>
        <p:spPr bwMode="auto">
          <a:xfrm>
            <a:off x="160338" y="5089525"/>
            <a:ext cx="2730500" cy="1987550"/>
          </a:xfrm>
          <a:prstGeom prst="rect">
            <a:avLst/>
          </a:prstGeom>
          <a:noFill/>
          <a:ln w="9525">
            <a:noFill/>
            <a:miter lim="800000"/>
            <a:headEnd/>
            <a:tailEnd/>
          </a:ln>
        </p:spPr>
        <p:txBody>
          <a:bodyPr lIns="0" tIns="29209" rIns="0" bIns="0">
            <a:spAutoFit/>
          </a:bodyPr>
          <a:lstStyle/>
          <a:p>
            <a:pPr marL="12700" indent="50800">
              <a:lnSpc>
                <a:spcPct val="101000"/>
              </a:lnSpc>
              <a:spcBef>
                <a:spcPts val="225"/>
              </a:spcBef>
            </a:pPr>
            <a:r>
              <a:rPr lang="ru-RU" sz="1400"/>
              <a:t>Годовой объем закупок,  осуществляемых в 2018 году  путем проведения ЗК и (или) ЗК  в электронной форме, </a:t>
            </a:r>
            <a:r>
              <a:rPr lang="ru-RU" sz="1400" b="1"/>
              <a:t>не  должен </a:t>
            </a:r>
            <a:r>
              <a:rPr lang="ru-RU" sz="1400"/>
              <a:t>в совокупности  превышать 10 % СГОЗ и не  должен составлять более чем  100 млн руб. </a:t>
            </a:r>
            <a:r>
              <a:rPr lang="ru-RU" sz="1400" b="1">
                <a:solidFill>
                  <a:srgbClr val="FF0000"/>
                </a:solidFill>
              </a:rPr>
              <a:t>(норма вступила в</a:t>
            </a:r>
            <a:endParaRPr lang="ru-RU" sz="1400"/>
          </a:p>
        </p:txBody>
      </p:sp>
      <p:sp>
        <p:nvSpPr>
          <p:cNvPr id="33811" name="object 22"/>
          <p:cNvSpPr>
            <a:spLocks noGrp="1"/>
          </p:cNvSpPr>
          <p:nvPr>
            <p:ph type="sldNum" sz="quarter" idx="12"/>
          </p:nvPr>
        </p:nvSpPr>
        <p:spPr bwMode="auto">
          <a:xfrm>
            <a:off x="9915525" y="7148513"/>
            <a:ext cx="242888" cy="203200"/>
          </a:xfrm>
          <a:noFill/>
          <a:ln>
            <a:miter lim="800000"/>
            <a:headEnd/>
            <a:tailEnd/>
          </a:ln>
        </p:spPr>
        <p:txBody>
          <a:bodyPr/>
          <a:lstStyle/>
          <a:p>
            <a:pPr marL="25400"/>
            <a:endParaRPr lang="ru-RU" smtClean="0"/>
          </a:p>
        </p:txBody>
      </p:sp>
      <p:sp>
        <p:nvSpPr>
          <p:cNvPr id="21" name="object 21"/>
          <p:cNvSpPr txBox="1"/>
          <p:nvPr/>
        </p:nvSpPr>
        <p:spPr>
          <a:xfrm>
            <a:off x="161036" y="6836155"/>
            <a:ext cx="10086975" cy="228268"/>
          </a:xfrm>
          <a:prstGeom prst="rect">
            <a:avLst/>
          </a:prstGeom>
        </p:spPr>
        <p:txBody>
          <a:bodyPr lIns="0" tIns="12700" rIns="0" bIns="0">
            <a:spAutoFit/>
          </a:bodyPr>
          <a:lstStyle/>
          <a:p>
            <a:pPr marL="12700" fontAlgn="auto">
              <a:spcBef>
                <a:spcPts val="100"/>
              </a:spcBef>
              <a:spcAft>
                <a:spcPts val="0"/>
              </a:spcAft>
              <a:tabLst>
                <a:tab pos="10073640" algn="l"/>
              </a:tabLst>
              <a:defRPr/>
            </a:pPr>
            <a:r>
              <a:rPr sz="1400" b="1" spc="-10" dirty="0">
                <a:solidFill>
                  <a:srgbClr val="FF0000"/>
                </a:solidFill>
                <a:latin typeface="Arial"/>
                <a:cs typeface="Arial"/>
              </a:rPr>
              <a:t>силу </a:t>
            </a:r>
            <a:r>
              <a:rPr sz="1400" b="1" dirty="0">
                <a:solidFill>
                  <a:srgbClr val="FF0000"/>
                </a:solidFill>
                <a:latin typeface="Arial"/>
                <a:cs typeface="Arial"/>
              </a:rPr>
              <a:t>с</a:t>
            </a:r>
            <a:r>
              <a:rPr sz="1400" b="1" spc="-85" dirty="0">
                <a:solidFill>
                  <a:srgbClr val="FF0000"/>
                </a:solidFill>
                <a:latin typeface="Arial"/>
                <a:cs typeface="Arial"/>
              </a:rPr>
              <a:t> </a:t>
            </a:r>
            <a:r>
              <a:rPr sz="1400" b="1" spc="-5" dirty="0">
                <a:solidFill>
                  <a:srgbClr val="FF0000"/>
                </a:solidFill>
                <a:latin typeface="Arial"/>
                <a:cs typeface="Arial"/>
              </a:rPr>
              <a:t>01.07.2018</a:t>
            </a:r>
            <a:r>
              <a:rPr sz="1400" b="1" strike="sngStrike" spc="-5" dirty="0">
                <a:solidFill>
                  <a:srgbClr val="FF0000"/>
                </a:solidFill>
                <a:latin typeface="Arial"/>
                <a:cs typeface="Arial"/>
              </a:rPr>
              <a:t>)</a:t>
            </a:r>
            <a:endParaRPr sz="1400" dirty="0">
              <a:latin typeface="Arial"/>
              <a:cs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7" name="object 2"/>
          <p:cNvSpPr>
            <a:spLocks/>
          </p:cNvSpPr>
          <p:nvPr/>
        </p:nvSpPr>
        <p:spPr bwMode="auto">
          <a:xfrm>
            <a:off x="479425" y="1495425"/>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7994">
            <a:solidFill>
              <a:srgbClr val="006284"/>
            </a:solidFill>
            <a:round/>
            <a:headEnd/>
            <a:tailEnd/>
          </a:ln>
        </p:spPr>
        <p:txBody>
          <a:bodyPr lIns="0" tIns="0" rIns="0" bIns="0"/>
          <a:lstStyle/>
          <a:p>
            <a:endParaRPr lang="ru-RU"/>
          </a:p>
        </p:txBody>
      </p:sp>
      <p:sp>
        <p:nvSpPr>
          <p:cNvPr id="34818" name="object 4"/>
          <p:cNvSpPr>
            <a:spLocks noGrp="1"/>
          </p:cNvSpPr>
          <p:nvPr>
            <p:ph type="title"/>
          </p:nvPr>
        </p:nvSpPr>
        <p:spPr>
          <a:xfrm>
            <a:off x="409575" y="34925"/>
            <a:ext cx="9959975" cy="1306513"/>
          </a:xfrm>
        </p:spPr>
        <p:txBody>
          <a:bodyPr tIns="319608"/>
          <a:lstStyle/>
          <a:p>
            <a:pPr marL="82550" eaLnBrk="1" hangingPunct="1">
              <a:spcBef>
                <a:spcPts val="100"/>
              </a:spcBef>
            </a:pPr>
            <a:r>
              <a:rPr lang="ru-RU" sz="3200" smtClean="0">
                <a:solidFill>
                  <a:srgbClr val="006284"/>
                </a:solidFill>
                <a:latin typeface="Arial" charset="0"/>
                <a:cs typeface="Arial" charset="0"/>
              </a:rPr>
              <a:t>ЗАЯВКА на участие в запросе котировок  </a:t>
            </a:r>
            <a:br>
              <a:rPr lang="ru-RU" sz="3200" smtClean="0">
                <a:solidFill>
                  <a:srgbClr val="006284"/>
                </a:solidFill>
                <a:latin typeface="Arial" charset="0"/>
                <a:cs typeface="Arial" charset="0"/>
              </a:rPr>
            </a:br>
            <a:r>
              <a:rPr lang="ru-RU" sz="3200" smtClean="0">
                <a:latin typeface="Arial" charset="0"/>
                <a:cs typeface="Arial" charset="0"/>
              </a:rPr>
              <a:t>в электронной форме </a:t>
            </a:r>
            <a:r>
              <a:rPr lang="ru-RU" sz="3200" smtClean="0">
                <a:solidFill>
                  <a:srgbClr val="006284"/>
                </a:solidFill>
                <a:latin typeface="Arial" charset="0"/>
                <a:cs typeface="Arial" charset="0"/>
              </a:rPr>
              <a:t>(ст. 82.3)</a:t>
            </a:r>
            <a:endParaRPr lang="ru-RU" sz="3200" smtClean="0">
              <a:latin typeface="Arial" charset="0"/>
              <a:cs typeface="Arial" charset="0"/>
            </a:endParaRPr>
          </a:p>
        </p:txBody>
      </p:sp>
      <p:sp>
        <p:nvSpPr>
          <p:cNvPr id="34819" name="object 6"/>
          <p:cNvSpPr>
            <a:spLocks noGrp="1"/>
          </p:cNvSpPr>
          <p:nvPr>
            <p:ph type="sldNum" sz="quarter" idx="12"/>
          </p:nvPr>
        </p:nvSpPr>
        <p:spPr bwMode="auto">
          <a:noFill/>
          <a:ln>
            <a:miter lim="800000"/>
            <a:headEnd/>
            <a:tailEnd/>
          </a:ln>
        </p:spPr>
        <p:txBody>
          <a:bodyPr/>
          <a:lstStyle/>
          <a:p>
            <a:pPr marL="25400"/>
            <a:fld id="{BBF9B4AE-5053-4D96-97BC-D694E5A0709C}" type="slidenum">
              <a:rPr lang="ru-RU" smtClean="0"/>
              <a:pPr marL="25400"/>
              <a:t>28</a:t>
            </a:fld>
            <a:endParaRPr lang="ru-RU" smtClean="0"/>
          </a:p>
        </p:txBody>
      </p:sp>
      <p:sp>
        <p:nvSpPr>
          <p:cNvPr id="34820" name="object 5"/>
          <p:cNvSpPr txBox="1">
            <a:spLocks noChangeArrowheads="1"/>
          </p:cNvSpPr>
          <p:nvPr/>
        </p:nvSpPr>
        <p:spPr bwMode="auto">
          <a:xfrm>
            <a:off x="466725" y="1598613"/>
            <a:ext cx="9780588" cy="5372100"/>
          </a:xfrm>
          <a:prstGeom prst="rect">
            <a:avLst/>
          </a:prstGeom>
          <a:noFill/>
          <a:ln w="9525">
            <a:noFill/>
            <a:miter lim="800000"/>
            <a:headEnd/>
            <a:tailEnd/>
          </a:ln>
        </p:spPr>
        <p:txBody>
          <a:bodyPr lIns="0" tIns="13335" rIns="0" bIns="0">
            <a:spAutoFit/>
          </a:bodyPr>
          <a:lstStyle/>
          <a:p>
            <a:pPr marL="447675" indent="-342900">
              <a:spcBef>
                <a:spcPts val="100"/>
              </a:spcBef>
              <a:buFontTx/>
              <a:buAutoNum type="arabicParenR"/>
              <a:tabLst>
                <a:tab pos="446088" algn="l"/>
                <a:tab pos="447675" algn="l"/>
              </a:tabLst>
            </a:pPr>
            <a:r>
              <a:rPr lang="ru-RU" sz="1700"/>
              <a:t>согласие участника (такое согласие дается с применением программно-аппаратных</a:t>
            </a:r>
          </a:p>
          <a:p>
            <a:pPr marL="447675" indent="-342900">
              <a:tabLst>
                <a:tab pos="446088" algn="l"/>
                <a:tab pos="447675" algn="l"/>
              </a:tabLst>
            </a:pPr>
            <a:r>
              <a:rPr lang="ru-RU" sz="1700"/>
              <a:t>средств ЭП)</a:t>
            </a:r>
          </a:p>
          <a:p>
            <a:pPr marL="447675" indent="-342900">
              <a:buFontTx/>
              <a:buAutoNum type="arabicParenR" startAt="2"/>
              <a:tabLst>
                <a:tab pos="446088" algn="l"/>
                <a:tab pos="447675" algn="l"/>
              </a:tabLst>
            </a:pPr>
            <a:r>
              <a:rPr lang="ru-RU" sz="1700"/>
              <a:t>при закупке </a:t>
            </a:r>
            <a:r>
              <a:rPr lang="ru-RU" sz="1700" b="1"/>
              <a:t>товара </a:t>
            </a:r>
            <a:r>
              <a:rPr lang="ru-RU" sz="1700"/>
              <a:t>или закупке </a:t>
            </a:r>
            <a:r>
              <a:rPr lang="ru-RU" sz="1700" b="1"/>
              <a:t>работы, услуги, для выполнения, оказания которых  используется товар</a:t>
            </a:r>
            <a:r>
              <a:rPr lang="ru-RU" sz="1700"/>
              <a:t>:</a:t>
            </a:r>
          </a:p>
          <a:p>
            <a:pPr marL="817563" lvl="1" indent="-357188">
              <a:buFont typeface="Wingdings" pitchFamily="2" charset="2"/>
              <a:buChar char=""/>
              <a:tabLst>
                <a:tab pos="446088" algn="l"/>
                <a:tab pos="447675" algn="l"/>
              </a:tabLst>
            </a:pPr>
            <a:r>
              <a:rPr lang="ru-RU" sz="1700" b="1"/>
              <a:t>документы, предусмотренные НПА о нац. режиме </a:t>
            </a:r>
            <a:r>
              <a:rPr lang="ru-RU" sz="1700"/>
              <a:t>или копии таких документов; при  отсутствии документов заявка считается с ин. продукцией</a:t>
            </a:r>
          </a:p>
          <a:p>
            <a:pPr marL="817563" lvl="1" indent="-357188">
              <a:buFont typeface="Wingdings" pitchFamily="2" charset="2"/>
              <a:buChar char=""/>
              <a:tabLst>
                <a:tab pos="446088" algn="l"/>
                <a:tab pos="447675" algn="l"/>
              </a:tabLst>
            </a:pPr>
            <a:r>
              <a:rPr lang="ru-RU" sz="1700"/>
              <a:t>конкретные </a:t>
            </a:r>
            <a:r>
              <a:rPr lang="ru-RU" sz="1700" b="1"/>
              <a:t>показатели товара </a:t>
            </a:r>
            <a:r>
              <a:rPr lang="ru-RU" sz="1700"/>
              <a:t>и </a:t>
            </a:r>
            <a:r>
              <a:rPr lang="ru-RU" sz="1700" b="1"/>
              <a:t>указание на товарный знак (при наличии). </a:t>
            </a:r>
            <a:r>
              <a:rPr lang="ru-RU" sz="1700"/>
              <a:t>Это  только в случае отсутствия в извещении указания на товарный знак или в случае,  если участник предлагает товар, который обозначен товарным знаком, отличным от  товарного знака в извещении</a:t>
            </a:r>
          </a:p>
          <a:p>
            <a:pPr marL="447675" indent="-342900">
              <a:buFontTx/>
              <a:buAutoNum type="arabicParenR" startAt="2"/>
              <a:tabLst>
                <a:tab pos="446088" algn="l"/>
                <a:tab pos="447675" algn="l"/>
              </a:tabLst>
            </a:pPr>
            <a:r>
              <a:rPr lang="ru-RU" sz="1700"/>
              <a:t>наименование, фирменное наименование (при наличии), место нахождения (для ЮЛ),  ФИО (при наличии), паспортные данные, место жительства (для ФЛ), почтовый адрес  участника, номер контактного телефона, ИНН участника, ИНН учредителей, членов  коллегиального …;</a:t>
            </a:r>
          </a:p>
          <a:p>
            <a:pPr marL="447675" indent="-342900">
              <a:buFontTx/>
              <a:buAutoNum type="arabicParenR" startAt="2"/>
              <a:tabLst>
                <a:tab pos="446088" algn="l"/>
                <a:tab pos="447675" algn="l"/>
              </a:tabLst>
            </a:pPr>
            <a:r>
              <a:rPr lang="ru-RU" sz="1700"/>
              <a:t>декларация:</a:t>
            </a:r>
          </a:p>
          <a:p>
            <a:pPr marL="817563" lvl="1" indent="-357188">
              <a:buFont typeface="Wingdings" pitchFamily="2" charset="2"/>
              <a:buChar char=""/>
              <a:tabLst>
                <a:tab pos="446088" algn="l"/>
                <a:tab pos="447675" algn="l"/>
              </a:tabLst>
            </a:pPr>
            <a:r>
              <a:rPr lang="ru-RU" sz="1700"/>
              <a:t>о соответствии требованиям п.п. 1, 3 - 9 ч. 1 ст. 31</a:t>
            </a:r>
          </a:p>
          <a:p>
            <a:pPr marL="817563" lvl="1" indent="-357188">
              <a:buFont typeface="Wingdings" pitchFamily="2" charset="2"/>
              <a:buChar char=""/>
              <a:tabLst>
                <a:tab pos="446088" algn="l"/>
                <a:tab pos="447675" algn="l"/>
              </a:tabLst>
            </a:pPr>
            <a:r>
              <a:rPr lang="ru-RU" sz="1700"/>
              <a:t>о праве на получение преимуществ (ст. 28, 29), если участник заявил о получении</a:t>
            </a:r>
          </a:p>
          <a:p>
            <a:pPr marL="447675" indent="-342900">
              <a:tabLst>
                <a:tab pos="446088" algn="l"/>
                <a:tab pos="447675" algn="l"/>
              </a:tabLst>
            </a:pPr>
            <a:r>
              <a:rPr lang="ru-RU" sz="1700"/>
              <a:t>преимуществ</a:t>
            </a:r>
          </a:p>
          <a:p>
            <a:pPr marL="817563" lvl="1" indent="-357188">
              <a:buFont typeface="Wingdings" pitchFamily="2" charset="2"/>
              <a:buChar char=""/>
              <a:tabLst>
                <a:tab pos="446088" algn="l"/>
                <a:tab pos="447675" algn="l"/>
              </a:tabLst>
            </a:pPr>
            <a:r>
              <a:rPr lang="ru-RU" sz="1700"/>
              <a:t>о принадлежности участника к СМП или СОНКО (при необходимости).</a:t>
            </a:r>
          </a:p>
          <a:p>
            <a:pPr marL="447675" indent="-342900">
              <a:spcBef>
                <a:spcPts val="1325"/>
              </a:spcBef>
              <a:tabLst>
                <a:tab pos="446088" algn="l"/>
                <a:tab pos="447675" algn="l"/>
              </a:tabLst>
            </a:pPr>
            <a:r>
              <a:rPr lang="ru-RU" u="sng">
                <a:solidFill>
                  <a:srgbClr val="FF0000"/>
                </a:solidFill>
                <a:latin typeface="Times New Roman" pitchFamily="18" charset="0"/>
                <a:cs typeface="Times New Roman" pitchFamily="18" charset="0"/>
              </a:rPr>
              <a:t> </a:t>
            </a:r>
            <a:endParaRPr lang="ru-RU"/>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1" name="object 2"/>
          <p:cNvSpPr>
            <a:spLocks/>
          </p:cNvSpPr>
          <p:nvPr/>
        </p:nvSpPr>
        <p:spPr bwMode="auto">
          <a:xfrm>
            <a:off x="479425" y="1495425"/>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7994">
            <a:solidFill>
              <a:srgbClr val="006284"/>
            </a:solidFill>
            <a:round/>
            <a:headEnd/>
            <a:tailEnd/>
          </a:ln>
        </p:spPr>
        <p:txBody>
          <a:bodyPr lIns="0" tIns="0" rIns="0" bIns="0"/>
          <a:lstStyle/>
          <a:p>
            <a:endParaRPr lang="ru-RU"/>
          </a:p>
        </p:txBody>
      </p:sp>
      <p:sp>
        <p:nvSpPr>
          <p:cNvPr id="35842" name="object 3"/>
          <p:cNvSpPr>
            <a:spLocks noGrp="1"/>
          </p:cNvSpPr>
          <p:nvPr>
            <p:ph type="title"/>
          </p:nvPr>
        </p:nvSpPr>
        <p:spPr/>
        <p:txBody>
          <a:bodyPr tIns="319608"/>
          <a:lstStyle/>
          <a:p>
            <a:pPr marL="1598613" eaLnBrk="1" hangingPunct="1">
              <a:spcBef>
                <a:spcPts val="100"/>
              </a:spcBef>
            </a:pPr>
            <a:r>
              <a:rPr lang="ru-RU" sz="3200" smtClean="0">
                <a:solidFill>
                  <a:srgbClr val="006284"/>
                </a:solidFill>
                <a:latin typeface="Arial" charset="0"/>
                <a:cs typeface="Arial" charset="0"/>
              </a:rPr>
              <a:t>ЗАЯВКА на участие в </a:t>
            </a:r>
            <a:r>
              <a:rPr lang="ru-RU" sz="3200" smtClean="0">
                <a:latin typeface="Arial" charset="0"/>
                <a:cs typeface="Arial" charset="0"/>
              </a:rPr>
              <a:t>запросе котировок  в электронной форме </a:t>
            </a:r>
            <a:r>
              <a:rPr lang="ru-RU" sz="3200" smtClean="0">
                <a:solidFill>
                  <a:srgbClr val="006284"/>
                </a:solidFill>
                <a:latin typeface="Arial" charset="0"/>
                <a:cs typeface="Arial" charset="0"/>
              </a:rPr>
              <a:t>(ст. 82.3)</a:t>
            </a:r>
            <a:endParaRPr lang="ru-RU" sz="3200" smtClean="0">
              <a:latin typeface="Arial" charset="0"/>
              <a:cs typeface="Arial" charset="0"/>
            </a:endParaRPr>
          </a:p>
        </p:txBody>
      </p:sp>
      <p:sp>
        <p:nvSpPr>
          <p:cNvPr id="4" name="object 4"/>
          <p:cNvSpPr txBox="1"/>
          <p:nvPr/>
        </p:nvSpPr>
        <p:spPr>
          <a:xfrm>
            <a:off x="407988" y="1600200"/>
            <a:ext cx="9772650" cy="2038350"/>
          </a:xfrm>
          <a:prstGeom prst="rect">
            <a:avLst/>
          </a:prstGeom>
        </p:spPr>
        <p:txBody>
          <a:bodyPr lIns="0" tIns="12065" rIns="0" bIns="0">
            <a:spAutoFit/>
          </a:bodyPr>
          <a:lstStyle/>
          <a:p>
            <a:pPr marL="372110" indent="-359410" fontAlgn="auto">
              <a:spcBef>
                <a:spcPts val="95"/>
              </a:spcBef>
              <a:spcAft>
                <a:spcPts val="0"/>
              </a:spcAft>
              <a:buClr>
                <a:srgbClr val="006284"/>
              </a:buClr>
              <a:buFont typeface="DejaVu Sans"/>
              <a:buChar char="➢"/>
              <a:tabLst>
                <a:tab pos="372110" algn="l"/>
                <a:tab pos="372745" algn="l"/>
              </a:tabLst>
              <a:defRPr/>
            </a:pPr>
            <a:r>
              <a:rPr sz="1600" spc="-65" dirty="0">
                <a:latin typeface="Arial"/>
                <a:cs typeface="Arial"/>
              </a:rPr>
              <a:t>Только</a:t>
            </a:r>
            <a:r>
              <a:rPr sz="1600" spc="95" dirty="0">
                <a:latin typeface="Arial"/>
                <a:cs typeface="Arial"/>
              </a:rPr>
              <a:t> </a:t>
            </a:r>
            <a:r>
              <a:rPr sz="1600" spc="-45" dirty="0">
                <a:latin typeface="Arial"/>
                <a:cs typeface="Arial"/>
              </a:rPr>
              <a:t>от</a:t>
            </a:r>
            <a:r>
              <a:rPr sz="1600" spc="100" dirty="0">
                <a:latin typeface="Arial"/>
                <a:cs typeface="Arial"/>
              </a:rPr>
              <a:t> </a:t>
            </a:r>
            <a:r>
              <a:rPr sz="1600" spc="-35" dirty="0">
                <a:latin typeface="Arial"/>
                <a:cs typeface="Arial"/>
              </a:rPr>
              <a:t>лиц,</a:t>
            </a:r>
            <a:r>
              <a:rPr sz="1600" spc="100" dirty="0">
                <a:latin typeface="Arial"/>
                <a:cs typeface="Arial"/>
              </a:rPr>
              <a:t> </a:t>
            </a:r>
            <a:r>
              <a:rPr sz="1600" spc="-45" dirty="0">
                <a:latin typeface="Arial"/>
                <a:cs typeface="Arial"/>
              </a:rPr>
              <a:t>зарегистрированных</a:t>
            </a:r>
            <a:r>
              <a:rPr sz="1600" spc="80" dirty="0">
                <a:latin typeface="Arial"/>
                <a:cs typeface="Arial"/>
              </a:rPr>
              <a:t> </a:t>
            </a:r>
            <a:r>
              <a:rPr sz="1600" spc="-5" dirty="0">
                <a:latin typeface="Arial"/>
                <a:cs typeface="Arial"/>
              </a:rPr>
              <a:t>в</a:t>
            </a:r>
            <a:r>
              <a:rPr sz="1600" spc="85" dirty="0">
                <a:latin typeface="Arial"/>
                <a:cs typeface="Arial"/>
              </a:rPr>
              <a:t> </a:t>
            </a:r>
            <a:r>
              <a:rPr sz="1600" spc="-30" dirty="0">
                <a:latin typeface="Arial"/>
                <a:cs typeface="Arial"/>
              </a:rPr>
              <a:t>ЕИС</a:t>
            </a:r>
            <a:r>
              <a:rPr sz="1600" spc="95" dirty="0">
                <a:latin typeface="Arial"/>
                <a:cs typeface="Arial"/>
              </a:rPr>
              <a:t> </a:t>
            </a:r>
            <a:r>
              <a:rPr sz="1600" spc="-30" dirty="0">
                <a:latin typeface="Arial"/>
                <a:cs typeface="Arial"/>
              </a:rPr>
              <a:t>(с</a:t>
            </a:r>
            <a:r>
              <a:rPr sz="1600" spc="90" dirty="0">
                <a:latin typeface="Arial"/>
                <a:cs typeface="Arial"/>
              </a:rPr>
              <a:t> </a:t>
            </a:r>
            <a:r>
              <a:rPr sz="1600" spc="-45" dirty="0">
                <a:latin typeface="Arial"/>
                <a:cs typeface="Arial"/>
              </a:rPr>
              <a:t>01.01.2019</a:t>
            </a:r>
            <a:r>
              <a:rPr sz="1600" spc="85" dirty="0">
                <a:latin typeface="Arial"/>
                <a:cs typeface="Arial"/>
              </a:rPr>
              <a:t> </a:t>
            </a:r>
            <a:r>
              <a:rPr sz="1600" spc="-25" dirty="0">
                <a:latin typeface="Arial"/>
                <a:cs typeface="Arial"/>
              </a:rPr>
              <a:t>по</a:t>
            </a:r>
            <a:r>
              <a:rPr sz="1600" spc="80" dirty="0">
                <a:latin typeface="Arial"/>
                <a:cs typeface="Arial"/>
              </a:rPr>
              <a:t> </a:t>
            </a:r>
            <a:r>
              <a:rPr sz="1600" spc="-45" dirty="0">
                <a:latin typeface="Arial"/>
                <a:cs typeface="Arial"/>
              </a:rPr>
              <a:t>31.12.2019</a:t>
            </a:r>
            <a:r>
              <a:rPr sz="1600" spc="85" dirty="0">
                <a:latin typeface="Arial"/>
                <a:cs typeface="Arial"/>
              </a:rPr>
              <a:t> </a:t>
            </a:r>
            <a:r>
              <a:rPr sz="1600" spc="-40" dirty="0">
                <a:latin typeface="Arial"/>
                <a:cs typeface="Arial"/>
              </a:rPr>
              <a:t>ранее</a:t>
            </a:r>
            <a:r>
              <a:rPr sz="1600" spc="85" dirty="0">
                <a:latin typeface="Arial"/>
                <a:cs typeface="Arial"/>
              </a:rPr>
              <a:t> </a:t>
            </a:r>
            <a:r>
              <a:rPr sz="1600" spc="-50" dirty="0">
                <a:latin typeface="Arial"/>
                <a:cs typeface="Arial"/>
              </a:rPr>
              <a:t>аккредитованных</a:t>
            </a:r>
            <a:r>
              <a:rPr sz="1600" spc="90" dirty="0">
                <a:latin typeface="Arial"/>
                <a:cs typeface="Arial"/>
              </a:rPr>
              <a:t> </a:t>
            </a:r>
            <a:r>
              <a:rPr sz="1600" spc="-30" dirty="0">
                <a:latin typeface="Arial"/>
                <a:cs typeface="Arial"/>
              </a:rPr>
              <a:t>на</a:t>
            </a:r>
            <a:r>
              <a:rPr sz="1600" spc="90" dirty="0">
                <a:latin typeface="Arial"/>
                <a:cs typeface="Arial"/>
              </a:rPr>
              <a:t> </a:t>
            </a:r>
            <a:r>
              <a:rPr sz="1600" spc="-50" dirty="0">
                <a:latin typeface="Arial"/>
                <a:cs typeface="Arial"/>
              </a:rPr>
              <a:t>ЭП</a:t>
            </a:r>
            <a:endParaRPr sz="1600">
              <a:latin typeface="Arial"/>
              <a:cs typeface="Arial"/>
            </a:endParaRPr>
          </a:p>
          <a:p>
            <a:pPr marL="372110" fontAlgn="auto">
              <a:spcBef>
                <a:spcPts val="0"/>
              </a:spcBef>
              <a:spcAft>
                <a:spcPts val="0"/>
              </a:spcAft>
              <a:defRPr/>
            </a:pPr>
            <a:r>
              <a:rPr sz="1600" spc="-50" dirty="0">
                <a:latin typeface="Arial"/>
                <a:cs typeface="Arial"/>
              </a:rPr>
              <a:t>должны </a:t>
            </a:r>
            <a:r>
              <a:rPr sz="1600" spc="-45" dirty="0">
                <a:latin typeface="Arial"/>
                <a:cs typeface="Arial"/>
              </a:rPr>
              <a:t>пройти </a:t>
            </a:r>
            <a:r>
              <a:rPr sz="1600" spc="-50" dirty="0">
                <a:latin typeface="Arial"/>
                <a:cs typeface="Arial"/>
              </a:rPr>
              <a:t>регистрацию </a:t>
            </a:r>
            <a:r>
              <a:rPr sz="1600" spc="-5" dirty="0">
                <a:latin typeface="Arial"/>
                <a:cs typeface="Arial"/>
              </a:rPr>
              <a:t>в </a:t>
            </a:r>
            <a:r>
              <a:rPr sz="1600" spc="-40" dirty="0">
                <a:latin typeface="Arial"/>
                <a:cs typeface="Arial"/>
              </a:rPr>
              <a:t>ЕИС) </a:t>
            </a:r>
            <a:r>
              <a:rPr sz="1600" spc="-5" dirty="0">
                <a:latin typeface="Arial"/>
                <a:cs typeface="Arial"/>
              </a:rPr>
              <a:t>и </a:t>
            </a:r>
            <a:r>
              <a:rPr sz="1600" spc="-55" dirty="0">
                <a:latin typeface="Arial"/>
                <a:cs typeface="Arial"/>
              </a:rPr>
              <a:t>аккредитованных </a:t>
            </a:r>
            <a:r>
              <a:rPr sz="1600" spc="-30" dirty="0">
                <a:latin typeface="Arial"/>
                <a:cs typeface="Arial"/>
              </a:rPr>
              <a:t>на</a:t>
            </a:r>
            <a:r>
              <a:rPr sz="1600" spc="-225" dirty="0">
                <a:latin typeface="Arial"/>
                <a:cs typeface="Arial"/>
              </a:rPr>
              <a:t> </a:t>
            </a:r>
            <a:r>
              <a:rPr sz="1600" spc="-50" dirty="0">
                <a:latin typeface="Arial"/>
                <a:cs typeface="Arial"/>
              </a:rPr>
              <a:t>ЭП</a:t>
            </a:r>
            <a:endParaRPr sz="1600">
              <a:latin typeface="Arial"/>
              <a:cs typeface="Arial"/>
            </a:endParaRPr>
          </a:p>
          <a:p>
            <a:pPr marL="372110" indent="-359410" fontAlgn="auto">
              <a:spcBef>
                <a:spcPts val="600"/>
              </a:spcBef>
              <a:spcAft>
                <a:spcPts val="0"/>
              </a:spcAft>
              <a:buClr>
                <a:srgbClr val="006284"/>
              </a:buClr>
              <a:buFont typeface="DejaVu Sans"/>
              <a:buChar char="➢"/>
              <a:tabLst>
                <a:tab pos="372110" algn="l"/>
                <a:tab pos="372745" algn="l"/>
              </a:tabLst>
              <a:defRPr/>
            </a:pPr>
            <a:r>
              <a:rPr sz="1600" spc="-40" dirty="0">
                <a:latin typeface="Arial"/>
                <a:cs typeface="Arial"/>
              </a:rPr>
              <a:t>Заявка </a:t>
            </a:r>
            <a:r>
              <a:rPr sz="1600" spc="-45" dirty="0">
                <a:latin typeface="Arial"/>
                <a:cs typeface="Arial"/>
              </a:rPr>
              <a:t>состоит </a:t>
            </a:r>
            <a:r>
              <a:rPr sz="1600" spc="-30" dirty="0">
                <a:latin typeface="Arial"/>
                <a:cs typeface="Arial"/>
              </a:rPr>
              <a:t>из </a:t>
            </a:r>
            <a:r>
              <a:rPr sz="1600" spc="-50" dirty="0">
                <a:latin typeface="Arial"/>
                <a:cs typeface="Arial"/>
              </a:rPr>
              <a:t>предложений </a:t>
            </a:r>
            <a:r>
              <a:rPr sz="1600" spc="-45" dirty="0">
                <a:latin typeface="Arial"/>
                <a:cs typeface="Arial"/>
              </a:rPr>
              <a:t>участника </a:t>
            </a:r>
            <a:r>
              <a:rPr sz="1600" spc="-5" dirty="0">
                <a:latin typeface="Arial"/>
                <a:cs typeface="Arial"/>
              </a:rPr>
              <a:t>о </a:t>
            </a:r>
            <a:r>
              <a:rPr sz="1600" spc="-55" dirty="0">
                <a:latin typeface="Arial"/>
                <a:cs typeface="Arial"/>
              </a:rPr>
              <a:t>предлагаемых </a:t>
            </a:r>
            <a:r>
              <a:rPr sz="1600" spc="-120" dirty="0">
                <a:latin typeface="Arial"/>
                <a:cs typeface="Arial"/>
              </a:rPr>
              <a:t>Т, </a:t>
            </a:r>
            <a:r>
              <a:rPr sz="1600" spc="-175" dirty="0">
                <a:latin typeface="Arial"/>
                <a:cs typeface="Arial"/>
              </a:rPr>
              <a:t>Р, </a:t>
            </a:r>
            <a:r>
              <a:rPr sz="1600" spc="-140" dirty="0">
                <a:latin typeface="Arial"/>
                <a:cs typeface="Arial"/>
              </a:rPr>
              <a:t>У, </a:t>
            </a:r>
            <a:r>
              <a:rPr sz="1600" spc="-5" dirty="0">
                <a:latin typeface="Arial"/>
                <a:cs typeface="Arial"/>
              </a:rPr>
              <a:t>а </a:t>
            </a:r>
            <a:r>
              <a:rPr sz="1600" spc="-50" dirty="0">
                <a:latin typeface="Arial"/>
                <a:cs typeface="Arial"/>
              </a:rPr>
              <a:t>также </a:t>
            </a:r>
            <a:r>
              <a:rPr sz="1600" spc="-5" dirty="0">
                <a:latin typeface="Arial"/>
                <a:cs typeface="Arial"/>
              </a:rPr>
              <a:t>о </a:t>
            </a:r>
            <a:r>
              <a:rPr sz="1600" spc="-45" dirty="0">
                <a:latin typeface="Arial"/>
                <a:cs typeface="Arial"/>
              </a:rPr>
              <a:t>цене</a:t>
            </a:r>
            <a:r>
              <a:rPr sz="1600" spc="-125" dirty="0">
                <a:latin typeface="Arial"/>
                <a:cs typeface="Arial"/>
              </a:rPr>
              <a:t> </a:t>
            </a:r>
            <a:r>
              <a:rPr sz="1600" spc="-50" dirty="0">
                <a:latin typeface="Arial"/>
                <a:cs typeface="Arial"/>
              </a:rPr>
              <a:t>контракта</a:t>
            </a:r>
            <a:endParaRPr sz="1600">
              <a:latin typeface="Arial"/>
              <a:cs typeface="Arial"/>
            </a:endParaRPr>
          </a:p>
          <a:p>
            <a:pPr marL="372110" indent="-359410" fontAlgn="auto">
              <a:spcBef>
                <a:spcPts val="600"/>
              </a:spcBef>
              <a:spcAft>
                <a:spcPts val="0"/>
              </a:spcAft>
              <a:buClr>
                <a:srgbClr val="006284"/>
              </a:buClr>
              <a:buFont typeface="DejaVu Sans"/>
              <a:buChar char="➢"/>
              <a:tabLst>
                <a:tab pos="372110" algn="l"/>
                <a:tab pos="372745" algn="l"/>
              </a:tabLst>
              <a:defRPr/>
            </a:pPr>
            <a:r>
              <a:rPr sz="1600" spc="-40" dirty="0">
                <a:latin typeface="Arial"/>
                <a:cs typeface="Arial"/>
              </a:rPr>
              <a:t>Заявка </a:t>
            </a:r>
            <a:r>
              <a:rPr sz="1600" spc="-60" dirty="0">
                <a:latin typeface="Arial"/>
                <a:cs typeface="Arial"/>
              </a:rPr>
              <a:t>подается</a:t>
            </a:r>
            <a:r>
              <a:rPr sz="1600" spc="-110" dirty="0">
                <a:latin typeface="Arial"/>
                <a:cs typeface="Arial"/>
              </a:rPr>
              <a:t> </a:t>
            </a:r>
            <a:r>
              <a:rPr sz="1600" spc="-55" dirty="0">
                <a:latin typeface="Arial"/>
                <a:cs typeface="Arial"/>
              </a:rPr>
              <a:t>оператору</a:t>
            </a:r>
            <a:endParaRPr sz="1600">
              <a:latin typeface="Arial"/>
              <a:cs typeface="Arial"/>
            </a:endParaRPr>
          </a:p>
          <a:p>
            <a:pPr marL="372110" indent="-359410" fontAlgn="auto">
              <a:spcBef>
                <a:spcPts val="600"/>
              </a:spcBef>
              <a:spcAft>
                <a:spcPts val="0"/>
              </a:spcAft>
              <a:buClr>
                <a:srgbClr val="006284"/>
              </a:buClr>
              <a:buFont typeface="DejaVu Sans"/>
              <a:buChar char="➢"/>
              <a:tabLst>
                <a:tab pos="372110" algn="l"/>
                <a:tab pos="372745" algn="l"/>
              </a:tabLst>
              <a:defRPr/>
            </a:pPr>
            <a:r>
              <a:rPr sz="1600" spc="-45" dirty="0">
                <a:latin typeface="Arial"/>
                <a:cs typeface="Arial"/>
              </a:rPr>
              <a:t>Участник</a:t>
            </a:r>
            <a:r>
              <a:rPr sz="1600" spc="60" dirty="0">
                <a:latin typeface="Arial"/>
                <a:cs typeface="Arial"/>
              </a:rPr>
              <a:t> </a:t>
            </a:r>
            <a:r>
              <a:rPr sz="1600" spc="-45" dirty="0">
                <a:latin typeface="Arial"/>
                <a:cs typeface="Arial"/>
              </a:rPr>
              <a:t>вправе</a:t>
            </a:r>
            <a:r>
              <a:rPr sz="1600" spc="65" dirty="0">
                <a:latin typeface="Arial"/>
                <a:cs typeface="Arial"/>
              </a:rPr>
              <a:t> </a:t>
            </a:r>
            <a:r>
              <a:rPr sz="1600" spc="-50" dirty="0">
                <a:latin typeface="Arial"/>
                <a:cs typeface="Arial"/>
              </a:rPr>
              <a:t>подать</a:t>
            </a:r>
            <a:r>
              <a:rPr sz="1600" spc="60" dirty="0">
                <a:latin typeface="Arial"/>
                <a:cs typeface="Arial"/>
              </a:rPr>
              <a:t> </a:t>
            </a:r>
            <a:r>
              <a:rPr sz="1600" spc="-45" dirty="0">
                <a:latin typeface="Arial"/>
                <a:cs typeface="Arial"/>
              </a:rPr>
              <a:t>только</a:t>
            </a:r>
            <a:r>
              <a:rPr sz="1600" spc="60" dirty="0">
                <a:latin typeface="Arial"/>
                <a:cs typeface="Arial"/>
              </a:rPr>
              <a:t> </a:t>
            </a:r>
            <a:r>
              <a:rPr sz="1600" spc="-45" dirty="0">
                <a:latin typeface="Arial"/>
                <a:cs typeface="Arial"/>
              </a:rPr>
              <a:t>одну</a:t>
            </a:r>
            <a:r>
              <a:rPr sz="1600" spc="65" dirty="0">
                <a:latin typeface="Arial"/>
                <a:cs typeface="Arial"/>
              </a:rPr>
              <a:t> </a:t>
            </a:r>
            <a:r>
              <a:rPr sz="1600" spc="-40" dirty="0">
                <a:latin typeface="Arial"/>
                <a:cs typeface="Arial"/>
              </a:rPr>
              <a:t>заявку</a:t>
            </a:r>
            <a:r>
              <a:rPr sz="1600" spc="55" dirty="0">
                <a:latin typeface="Arial"/>
                <a:cs typeface="Arial"/>
              </a:rPr>
              <a:t> </a:t>
            </a:r>
            <a:r>
              <a:rPr sz="1600" spc="-40" dirty="0">
                <a:latin typeface="Arial"/>
                <a:cs typeface="Arial"/>
              </a:rPr>
              <a:t>(если</a:t>
            </a:r>
            <a:r>
              <a:rPr sz="1600" spc="60" dirty="0">
                <a:latin typeface="Arial"/>
                <a:cs typeface="Arial"/>
              </a:rPr>
              <a:t> </a:t>
            </a:r>
            <a:r>
              <a:rPr sz="1600" spc="-5" dirty="0">
                <a:latin typeface="Arial"/>
                <a:cs typeface="Arial"/>
              </a:rPr>
              <a:t>2</a:t>
            </a:r>
            <a:r>
              <a:rPr sz="1600" spc="75" dirty="0">
                <a:latin typeface="Arial"/>
                <a:cs typeface="Arial"/>
              </a:rPr>
              <a:t> </a:t>
            </a:r>
            <a:r>
              <a:rPr sz="1600" spc="-5" dirty="0">
                <a:latin typeface="Arial"/>
                <a:cs typeface="Arial"/>
              </a:rPr>
              <a:t>и</a:t>
            </a:r>
            <a:r>
              <a:rPr sz="1600" spc="60" dirty="0">
                <a:latin typeface="Arial"/>
                <a:cs typeface="Arial"/>
              </a:rPr>
              <a:t> </a:t>
            </a:r>
            <a:r>
              <a:rPr sz="1600" spc="-50" dirty="0">
                <a:latin typeface="Arial"/>
                <a:cs typeface="Arial"/>
              </a:rPr>
              <a:t>более,</a:t>
            </a:r>
            <a:r>
              <a:rPr sz="1600" spc="70" dirty="0">
                <a:latin typeface="Arial"/>
                <a:cs typeface="Arial"/>
              </a:rPr>
              <a:t> </a:t>
            </a:r>
            <a:r>
              <a:rPr sz="1600" spc="-30" dirty="0">
                <a:latin typeface="Arial"/>
                <a:cs typeface="Arial"/>
              </a:rPr>
              <a:t>то</a:t>
            </a:r>
            <a:r>
              <a:rPr sz="1600" spc="60" dirty="0">
                <a:latin typeface="Arial"/>
                <a:cs typeface="Arial"/>
              </a:rPr>
              <a:t> </a:t>
            </a:r>
            <a:r>
              <a:rPr sz="1600" spc="-40" dirty="0">
                <a:latin typeface="Arial"/>
                <a:cs typeface="Arial"/>
              </a:rPr>
              <a:t>все</a:t>
            </a:r>
            <a:r>
              <a:rPr sz="1600" spc="60" dirty="0">
                <a:latin typeface="Arial"/>
                <a:cs typeface="Arial"/>
              </a:rPr>
              <a:t> </a:t>
            </a:r>
            <a:r>
              <a:rPr sz="1600" spc="-40" dirty="0">
                <a:latin typeface="Arial"/>
                <a:cs typeface="Arial"/>
              </a:rPr>
              <a:t>заявки</a:t>
            </a:r>
            <a:r>
              <a:rPr sz="1600" spc="60" dirty="0">
                <a:latin typeface="Arial"/>
                <a:cs typeface="Arial"/>
              </a:rPr>
              <a:t> </a:t>
            </a:r>
            <a:r>
              <a:rPr sz="1600" spc="-55" dirty="0">
                <a:latin typeface="Arial"/>
                <a:cs typeface="Arial"/>
              </a:rPr>
              <a:t>возвращаются</a:t>
            </a:r>
            <a:r>
              <a:rPr sz="1600" spc="80" dirty="0">
                <a:latin typeface="Arial"/>
                <a:cs typeface="Arial"/>
              </a:rPr>
              <a:t> </a:t>
            </a:r>
            <a:r>
              <a:rPr sz="1600" spc="-50" dirty="0">
                <a:latin typeface="Arial"/>
                <a:cs typeface="Arial"/>
              </a:rPr>
              <a:t>оператором</a:t>
            </a:r>
            <a:endParaRPr sz="1600">
              <a:latin typeface="Arial"/>
              <a:cs typeface="Arial"/>
            </a:endParaRPr>
          </a:p>
          <a:p>
            <a:pPr marL="372110" fontAlgn="auto">
              <a:spcBef>
                <a:spcPts val="5"/>
              </a:spcBef>
              <a:spcAft>
                <a:spcPts val="0"/>
              </a:spcAft>
              <a:defRPr/>
            </a:pPr>
            <a:r>
              <a:rPr sz="1600" spc="-45" dirty="0">
                <a:latin typeface="Arial"/>
                <a:cs typeface="Arial"/>
              </a:rPr>
              <a:t>участнику)</a:t>
            </a:r>
            <a:endParaRPr sz="1600">
              <a:latin typeface="Arial"/>
              <a:cs typeface="Arial"/>
            </a:endParaRPr>
          </a:p>
          <a:p>
            <a:pPr marL="372110" indent="-359410" fontAlgn="auto">
              <a:spcBef>
                <a:spcPts val="600"/>
              </a:spcBef>
              <a:spcAft>
                <a:spcPts val="0"/>
              </a:spcAft>
              <a:buClr>
                <a:srgbClr val="006284"/>
              </a:buClr>
              <a:buFont typeface="DejaVu Sans"/>
              <a:buChar char="➢"/>
              <a:tabLst>
                <a:tab pos="372110" algn="l"/>
                <a:tab pos="372745" algn="l"/>
              </a:tabLst>
              <a:defRPr/>
            </a:pPr>
            <a:r>
              <a:rPr sz="1600" spc="-50" dirty="0">
                <a:latin typeface="Arial"/>
                <a:cs typeface="Arial"/>
              </a:rPr>
              <a:t>Участник </a:t>
            </a:r>
            <a:r>
              <a:rPr sz="1600" spc="-45" dirty="0">
                <a:latin typeface="Arial"/>
                <a:cs typeface="Arial"/>
              </a:rPr>
              <a:t>вправе свою заявку </a:t>
            </a:r>
            <a:r>
              <a:rPr sz="1600" spc="-25" dirty="0">
                <a:latin typeface="Arial"/>
                <a:cs typeface="Arial"/>
              </a:rPr>
              <a:t>до </a:t>
            </a:r>
            <a:r>
              <a:rPr sz="1600" spc="-55" dirty="0">
                <a:latin typeface="Arial"/>
                <a:cs typeface="Arial"/>
              </a:rPr>
              <a:t>истечения </a:t>
            </a:r>
            <a:r>
              <a:rPr sz="1600" spc="-35" dirty="0">
                <a:latin typeface="Arial"/>
                <a:cs typeface="Arial"/>
              </a:rPr>
              <a:t>срока </a:t>
            </a:r>
            <a:r>
              <a:rPr sz="1600" spc="-60" dirty="0">
                <a:latin typeface="Arial"/>
                <a:cs typeface="Arial"/>
              </a:rPr>
              <a:t>подачи</a:t>
            </a:r>
            <a:r>
              <a:rPr sz="1600" spc="-215" dirty="0">
                <a:latin typeface="Arial"/>
                <a:cs typeface="Arial"/>
              </a:rPr>
              <a:t> </a:t>
            </a:r>
            <a:r>
              <a:rPr sz="1600" spc="-50" dirty="0">
                <a:latin typeface="Arial"/>
                <a:cs typeface="Arial"/>
              </a:rPr>
              <a:t>заявок</a:t>
            </a:r>
            <a:endParaRPr sz="1600">
              <a:latin typeface="Arial"/>
              <a:cs typeface="Arial"/>
            </a:endParaRPr>
          </a:p>
        </p:txBody>
      </p:sp>
      <p:graphicFrame>
        <p:nvGraphicFramePr>
          <p:cNvPr id="5" name="object 5"/>
          <p:cNvGraphicFramePr>
            <a:graphicFrameLocks noGrp="1"/>
          </p:cNvGraphicFramePr>
          <p:nvPr/>
        </p:nvGraphicFramePr>
        <p:xfrm>
          <a:off x="463550" y="3775075"/>
          <a:ext cx="9753600" cy="3205163"/>
        </p:xfrm>
        <a:graphic>
          <a:graphicData uri="http://schemas.openxmlformats.org/drawingml/2006/table">
            <a:tbl>
              <a:tblPr/>
              <a:tblGrid>
                <a:gridCol w="4876800"/>
                <a:gridCol w="4876800"/>
              </a:tblGrid>
              <a:tr h="388938">
                <a:tc>
                  <a:txBody>
                    <a:bodyPr/>
                    <a:lstStyle/>
                    <a:p>
                      <a:pPr marL="1020763" marR="0" lvl="0" indent="0" algn="l" defTabSz="914400" rtl="0" eaLnBrk="1" fontAlgn="base" latinLnBrk="0" hangingPunct="1">
                        <a:lnSpc>
                          <a:spcPts val="1888"/>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Arial" charset="0"/>
                          <a:cs typeface="Arial" charset="0"/>
                        </a:rPr>
                        <a:t>Возврат заявки оператором</a:t>
                      </a:r>
                      <a:endParaRPr kumimoji="0" lang="ru-RU" sz="1600" b="0" i="0" u="none" strike="noStrike" cap="none" normalizeH="0" baseline="0" smtClean="0">
                        <a:ln>
                          <a:noFill/>
                        </a:ln>
                        <a:solidFill>
                          <a:schemeClr val="tx1"/>
                        </a:solidFill>
                        <a:effectLst/>
                        <a:latin typeface="Arial" charset="0"/>
                        <a:cs typeface="Arial"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94B3D6"/>
                    </a:solidFill>
                  </a:tcPr>
                </a:tc>
                <a:tc>
                  <a:txBody>
                    <a:bodyPr/>
                    <a:lstStyle/>
                    <a:p>
                      <a:pPr marL="866775" marR="0" lvl="0" indent="0" algn="l" defTabSz="914400" rtl="0" eaLnBrk="1" fontAlgn="base" latinLnBrk="0" hangingPunct="1">
                        <a:lnSpc>
                          <a:spcPts val="1888"/>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Arial" charset="0"/>
                          <a:cs typeface="Arial" charset="0"/>
                        </a:rPr>
                        <a:t>Отклонение заявки комиссией</a:t>
                      </a:r>
                      <a:endParaRPr kumimoji="0" lang="ru-RU" sz="1600" b="0" i="0" u="none" strike="noStrike" cap="none" normalizeH="0" baseline="0" smtClean="0">
                        <a:ln>
                          <a:noFill/>
                        </a:ln>
                        <a:solidFill>
                          <a:schemeClr val="tx1"/>
                        </a:solidFill>
                        <a:effectLst/>
                        <a:latin typeface="Arial" charset="0"/>
                        <a:cs typeface="Arial"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94B3D6"/>
                    </a:solidFill>
                  </a:tcPr>
                </a:tc>
              </a:tr>
              <a:tr h="2816225">
                <a:tc>
                  <a:txBody>
                    <a:bodyPr/>
                    <a:lstStyle/>
                    <a:p>
                      <a:pPr marL="74613" marR="0" lvl="0" indent="342900" algn="l" defTabSz="914400" rtl="0" eaLnBrk="1" fontAlgn="base" latinLnBrk="0" hangingPunct="1">
                        <a:lnSpc>
                          <a:spcPts val="1925"/>
                        </a:lnSpc>
                        <a:spcBef>
                          <a:spcPts val="25"/>
                        </a:spcBef>
                        <a:spcAft>
                          <a:spcPct val="0"/>
                        </a:spcAft>
                        <a:buClrTx/>
                        <a:buSzTx/>
                        <a:buFontTx/>
                        <a:buAutoNum type="arabicParenR"/>
                        <a:tabLst>
                          <a:tab pos="727075" algn="l"/>
                          <a:tab pos="728663" algn="l"/>
                          <a:tab pos="1800225" algn="l"/>
                          <a:tab pos="2092325" algn="l"/>
                          <a:tab pos="2333625" algn="l"/>
                          <a:tab pos="2714625" algn="l"/>
                          <a:tab pos="3241675" algn="l"/>
                          <a:tab pos="4065588" algn="l"/>
                        </a:tabLst>
                      </a:pPr>
                      <a:r>
                        <a:rPr kumimoji="0" lang="ru-RU" sz="1600" b="0" i="0" u="none" strike="noStrike" cap="none" normalizeH="0" baseline="0" smtClean="0">
                          <a:ln>
                            <a:noFill/>
                          </a:ln>
                          <a:solidFill>
                            <a:schemeClr val="tx1"/>
                          </a:solidFill>
                          <a:effectLst/>
                          <a:latin typeface="Arial" charset="0"/>
                          <a:cs typeface="Arial" charset="0"/>
                        </a:rPr>
                        <a:t>нарушена	ч.	6	ст.	24.1	(заявки	должны  быть подписаны усиленной ЭП)</a:t>
                      </a:r>
                    </a:p>
                    <a:p>
                      <a:pPr marL="74613" marR="0" lvl="0" indent="342900" algn="l" defTabSz="914400" rtl="0" eaLnBrk="1" fontAlgn="base" latinLnBrk="0" hangingPunct="1">
                        <a:lnSpc>
                          <a:spcPts val="1925"/>
                        </a:lnSpc>
                        <a:spcBef>
                          <a:spcPct val="0"/>
                        </a:spcBef>
                        <a:spcAft>
                          <a:spcPct val="0"/>
                        </a:spcAft>
                        <a:buClrTx/>
                        <a:buSzTx/>
                        <a:buFontTx/>
                        <a:buAutoNum type="arabicParenR"/>
                        <a:tabLst>
                          <a:tab pos="727075" algn="l"/>
                          <a:tab pos="728663" algn="l"/>
                          <a:tab pos="1800225" algn="l"/>
                          <a:tab pos="2092325" algn="l"/>
                          <a:tab pos="2333625" algn="l"/>
                          <a:tab pos="2714625" algn="l"/>
                          <a:tab pos="3241675" algn="l"/>
                          <a:tab pos="4065588" algn="l"/>
                        </a:tabLst>
                      </a:pPr>
                      <a:r>
                        <a:rPr kumimoji="0" lang="ru-RU" sz="1600" b="0" i="0" u="none" strike="noStrike" cap="none" normalizeH="0" baseline="0" smtClean="0">
                          <a:ln>
                            <a:noFill/>
                          </a:ln>
                          <a:solidFill>
                            <a:schemeClr val="tx1"/>
                          </a:solidFill>
                          <a:effectLst/>
                          <a:latin typeface="Arial" charset="0"/>
                          <a:cs typeface="Arial" charset="0"/>
                        </a:rPr>
                        <a:t>подачи 2-х и более заявок при условии, что  поданные ранее заявки не отозваны</a:t>
                      </a:r>
                    </a:p>
                    <a:p>
                      <a:pPr marL="74613" marR="0" lvl="0" indent="342900" algn="l" defTabSz="914400" rtl="0" eaLnBrk="1" fontAlgn="base" latinLnBrk="0" hangingPunct="1">
                        <a:lnSpc>
                          <a:spcPts val="1850"/>
                        </a:lnSpc>
                        <a:spcBef>
                          <a:spcPct val="0"/>
                        </a:spcBef>
                        <a:spcAft>
                          <a:spcPct val="0"/>
                        </a:spcAft>
                        <a:buClrTx/>
                        <a:buSzTx/>
                        <a:buFontTx/>
                        <a:buAutoNum type="arabicParenR"/>
                        <a:tabLst>
                          <a:tab pos="727075" algn="l"/>
                          <a:tab pos="728663" algn="l"/>
                          <a:tab pos="1800225" algn="l"/>
                          <a:tab pos="2092325" algn="l"/>
                          <a:tab pos="2333625" algn="l"/>
                          <a:tab pos="2714625" algn="l"/>
                          <a:tab pos="3241675" algn="l"/>
                          <a:tab pos="4065588" algn="l"/>
                        </a:tabLst>
                      </a:pPr>
                      <a:r>
                        <a:rPr kumimoji="0" lang="ru-RU" sz="1600" b="0" i="0" u="none" strike="noStrike" cap="none" normalizeH="0" baseline="0" smtClean="0">
                          <a:ln>
                            <a:noFill/>
                          </a:ln>
                          <a:solidFill>
                            <a:schemeClr val="tx1"/>
                          </a:solidFill>
                          <a:effectLst/>
                          <a:latin typeface="Arial" charset="0"/>
                          <a:cs typeface="Arial" charset="0"/>
                        </a:rPr>
                        <a:t>заявка опоздала</a:t>
                      </a:r>
                    </a:p>
                    <a:p>
                      <a:pPr marL="74613" marR="0" lvl="0" indent="342900" algn="just" defTabSz="914400" rtl="0" eaLnBrk="1" fontAlgn="base" latinLnBrk="0" hangingPunct="1">
                        <a:lnSpc>
                          <a:spcPct val="100000"/>
                        </a:lnSpc>
                        <a:spcBef>
                          <a:spcPct val="0"/>
                        </a:spcBef>
                        <a:spcAft>
                          <a:spcPct val="0"/>
                        </a:spcAft>
                        <a:buClrTx/>
                        <a:buSzTx/>
                        <a:buFontTx/>
                        <a:buAutoNum type="arabicParenR"/>
                        <a:tabLst>
                          <a:tab pos="727075" algn="l"/>
                          <a:tab pos="728663" algn="l"/>
                          <a:tab pos="1800225" algn="l"/>
                          <a:tab pos="2092325" algn="l"/>
                          <a:tab pos="2333625" algn="l"/>
                          <a:tab pos="2714625" algn="l"/>
                          <a:tab pos="3241675" algn="l"/>
                          <a:tab pos="4065588" algn="l"/>
                        </a:tabLst>
                      </a:pPr>
                      <a:r>
                        <a:rPr kumimoji="0" lang="ru-RU" sz="1600" b="0" i="0" u="none" strike="noStrike" cap="none" normalizeH="0" baseline="0" smtClean="0">
                          <a:ln>
                            <a:noFill/>
                          </a:ln>
                          <a:solidFill>
                            <a:schemeClr val="tx1"/>
                          </a:solidFill>
                          <a:effectLst/>
                          <a:latin typeface="Arial" charset="0"/>
                          <a:cs typeface="Arial" charset="0"/>
                        </a:rPr>
                        <a:t>участник опоздал (не вправе подавать  заявки за 3 месяца до окончания срока своей  регистрации в ЕИС)</a:t>
                      </a:r>
                    </a:p>
                    <a:p>
                      <a:pPr marL="74613" marR="0" lvl="0" indent="342900" algn="l" defTabSz="914400" rtl="0" eaLnBrk="1" fontAlgn="base" latinLnBrk="0" hangingPunct="1">
                        <a:lnSpc>
                          <a:spcPct val="100000"/>
                        </a:lnSpc>
                        <a:spcBef>
                          <a:spcPct val="0"/>
                        </a:spcBef>
                        <a:spcAft>
                          <a:spcPct val="0"/>
                        </a:spcAft>
                        <a:buClrTx/>
                        <a:buSzTx/>
                        <a:buFontTx/>
                        <a:buAutoNum type="arabicParenR"/>
                        <a:tabLst>
                          <a:tab pos="727075" algn="l"/>
                          <a:tab pos="728663" algn="l"/>
                          <a:tab pos="1800225" algn="l"/>
                          <a:tab pos="2092325" algn="l"/>
                          <a:tab pos="2333625" algn="l"/>
                          <a:tab pos="2714625" algn="l"/>
                          <a:tab pos="3241675" algn="l"/>
                          <a:tab pos="4065588" algn="l"/>
                        </a:tabLst>
                      </a:pPr>
                      <a:r>
                        <a:rPr kumimoji="0" lang="ru-RU" sz="1600" b="0" i="0" u="none" strike="noStrike" cap="none" normalizeH="0" baseline="0" smtClean="0">
                          <a:ln>
                            <a:noFill/>
                          </a:ln>
                          <a:solidFill>
                            <a:schemeClr val="tx1"/>
                          </a:solidFill>
                          <a:effectLst/>
                          <a:latin typeface="Arial" charset="0"/>
                          <a:cs typeface="Arial" charset="0"/>
                        </a:rPr>
                        <a:t>заявка	без	цены	или	цена	превышает  НМЦК или равна 0</a:t>
                      </a:r>
                    </a:p>
                    <a:p>
                      <a:pPr marL="74613" marR="0" lvl="0" indent="342900" algn="l" defTabSz="914400" rtl="0" eaLnBrk="1" fontAlgn="base" latinLnBrk="0" hangingPunct="1">
                        <a:lnSpc>
                          <a:spcPct val="100000"/>
                        </a:lnSpc>
                        <a:spcBef>
                          <a:spcPct val="0"/>
                        </a:spcBef>
                        <a:spcAft>
                          <a:spcPct val="0"/>
                        </a:spcAft>
                        <a:buClrTx/>
                        <a:buSzTx/>
                        <a:buFontTx/>
                        <a:buAutoNum type="arabicParenR"/>
                        <a:tabLst>
                          <a:tab pos="727075" algn="l"/>
                          <a:tab pos="728663" algn="l"/>
                          <a:tab pos="1800225" algn="l"/>
                          <a:tab pos="2092325" algn="l"/>
                          <a:tab pos="2333625" algn="l"/>
                          <a:tab pos="2714625" algn="l"/>
                          <a:tab pos="3241675" algn="l"/>
                          <a:tab pos="4065588" algn="l"/>
                        </a:tabLst>
                      </a:pPr>
                      <a:r>
                        <a:rPr kumimoji="0" lang="ru-RU" sz="1600" b="0" i="0" u="none" strike="noStrike" cap="none" normalizeH="0" baseline="0" smtClean="0">
                          <a:ln>
                            <a:noFill/>
                          </a:ln>
                          <a:solidFill>
                            <a:schemeClr val="tx1"/>
                          </a:solidFill>
                          <a:effectLst/>
                          <a:latin typeface="Arial" charset="0"/>
                          <a:cs typeface="Arial" charset="0"/>
                        </a:rPr>
                        <a:t>наличия сведений в РНП</a:t>
                      </a:r>
                    </a:p>
                  </a:txBody>
                  <a:tcPr marL="0" marR="0" marT="381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7E8"/>
                    </a:solidFill>
                  </a:tcPr>
                </a:tc>
                <a:tc>
                  <a:txBody>
                    <a:bodyPr/>
                    <a:lstStyle/>
                    <a:p>
                      <a:pPr marL="74613" marR="0" lvl="0" indent="342900" algn="just" defTabSz="914400" rtl="0" eaLnBrk="1" fontAlgn="base" latinLnBrk="0" hangingPunct="1">
                        <a:lnSpc>
                          <a:spcPts val="1925"/>
                        </a:lnSpc>
                        <a:spcBef>
                          <a:spcPts val="25"/>
                        </a:spcBef>
                        <a:spcAft>
                          <a:spcPct val="0"/>
                        </a:spcAft>
                        <a:buClrTx/>
                        <a:buSzTx/>
                        <a:buFontTx/>
                        <a:buAutoNum type="arabicParenR"/>
                        <a:tabLst>
                          <a:tab pos="750888" algn="l"/>
                        </a:tabLst>
                      </a:pPr>
                      <a:r>
                        <a:rPr kumimoji="0" lang="ru-RU" sz="1600" b="1" i="0" u="none" strike="noStrike" cap="none" normalizeH="0" baseline="0" smtClean="0">
                          <a:ln>
                            <a:noFill/>
                          </a:ln>
                          <a:solidFill>
                            <a:schemeClr val="tx1"/>
                          </a:solidFill>
                          <a:effectLst/>
                          <a:latin typeface="Arial" charset="0"/>
                          <a:cs typeface="Arial" charset="0"/>
                        </a:rPr>
                        <a:t>непредоставления </a:t>
                      </a:r>
                      <a:r>
                        <a:rPr kumimoji="0" lang="ru-RU" sz="1600" b="0" i="0" u="none" strike="noStrike" cap="none" normalizeH="0" baseline="0" smtClean="0">
                          <a:ln>
                            <a:noFill/>
                          </a:ln>
                          <a:solidFill>
                            <a:schemeClr val="tx1"/>
                          </a:solidFill>
                          <a:effectLst/>
                          <a:latin typeface="Arial" charset="0"/>
                          <a:cs typeface="Arial" charset="0"/>
                        </a:rPr>
                        <a:t>документов и (или)  информации, которая должна быть в заявке, или  предоставления </a:t>
                      </a:r>
                      <a:r>
                        <a:rPr kumimoji="0" lang="ru-RU" sz="1600" b="1" i="0" u="none" strike="noStrike" cap="none" normalizeH="0" baseline="0" smtClean="0">
                          <a:ln>
                            <a:noFill/>
                          </a:ln>
                          <a:solidFill>
                            <a:schemeClr val="tx1"/>
                          </a:solidFill>
                          <a:effectLst/>
                          <a:latin typeface="Arial" charset="0"/>
                          <a:cs typeface="Arial" charset="0"/>
                        </a:rPr>
                        <a:t>недостоверной </a:t>
                      </a:r>
                      <a:r>
                        <a:rPr kumimoji="0" lang="ru-RU" sz="1600" b="0" i="0" u="none" strike="noStrike" cap="none" normalizeH="0" baseline="0" smtClean="0">
                          <a:ln>
                            <a:noFill/>
                          </a:ln>
                          <a:solidFill>
                            <a:schemeClr val="tx1"/>
                          </a:solidFill>
                          <a:effectLst/>
                          <a:latin typeface="Arial" charset="0"/>
                          <a:cs typeface="Arial" charset="0"/>
                        </a:rPr>
                        <a:t>информации,  за исключением информации и электронных  документов соответствии нац. режиму</a:t>
                      </a:r>
                    </a:p>
                    <a:p>
                      <a:pPr marL="74613" marR="0" lvl="0" indent="342900" algn="just" defTabSz="914400" rtl="0" eaLnBrk="1" fontAlgn="base" latinLnBrk="0" hangingPunct="1">
                        <a:lnSpc>
                          <a:spcPts val="1925"/>
                        </a:lnSpc>
                        <a:spcBef>
                          <a:spcPct val="0"/>
                        </a:spcBef>
                        <a:spcAft>
                          <a:spcPct val="0"/>
                        </a:spcAft>
                        <a:buClrTx/>
                        <a:buSzTx/>
                        <a:buFontTx/>
                        <a:buAutoNum type="arabicParenR"/>
                        <a:tabLst>
                          <a:tab pos="750888" algn="l"/>
                        </a:tabLst>
                      </a:pPr>
                      <a:r>
                        <a:rPr kumimoji="0" lang="ru-RU" sz="1600" b="0" i="0" u="none" strike="noStrike" cap="none" normalizeH="0" baseline="0" smtClean="0">
                          <a:ln>
                            <a:noFill/>
                          </a:ln>
                          <a:solidFill>
                            <a:schemeClr val="tx1"/>
                          </a:solidFill>
                          <a:effectLst/>
                          <a:latin typeface="Arial" charset="0"/>
                          <a:cs typeface="Arial" charset="0"/>
                        </a:rPr>
                        <a:t>несоответствия информации в заявке  требованиям извещения</a:t>
                      </a:r>
                    </a:p>
                  </a:txBody>
                  <a:tcPr marL="0" marR="0" marT="381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D0D7E8"/>
                    </a:solidFill>
                  </a:tcPr>
                </a:tc>
              </a:tr>
            </a:tbl>
          </a:graphicData>
        </a:graphic>
      </p:graphicFrame>
      <p:sp>
        <p:nvSpPr>
          <p:cNvPr id="35855" name="object 7"/>
          <p:cNvSpPr>
            <a:spLocks noGrp="1"/>
          </p:cNvSpPr>
          <p:nvPr>
            <p:ph type="sldNum" sz="quarter" idx="12"/>
          </p:nvPr>
        </p:nvSpPr>
        <p:spPr bwMode="auto">
          <a:noFill/>
          <a:ln>
            <a:miter lim="800000"/>
            <a:headEnd/>
            <a:tailEnd/>
          </a:ln>
        </p:spPr>
        <p:txBody>
          <a:bodyPr/>
          <a:lstStyle/>
          <a:p>
            <a:pPr marL="25400"/>
            <a:fld id="{D941F205-66EE-4468-984F-6BE7F6749CF8}" type="slidenum">
              <a:rPr lang="ru-RU" smtClean="0"/>
              <a:pPr marL="25400"/>
              <a:t>29</a:t>
            </a:fld>
            <a:endParaRPr lang="ru-RU"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7" name="object 2"/>
          <p:cNvSpPr txBox="1">
            <a:spLocks noChangeArrowheads="1"/>
          </p:cNvSpPr>
          <p:nvPr/>
        </p:nvSpPr>
        <p:spPr bwMode="auto">
          <a:xfrm>
            <a:off x="1752600" y="325438"/>
            <a:ext cx="7035800" cy="1031875"/>
          </a:xfrm>
          <a:prstGeom prst="rect">
            <a:avLst/>
          </a:prstGeom>
          <a:noFill/>
          <a:ln w="9525">
            <a:noFill/>
            <a:miter lim="800000"/>
            <a:headEnd/>
            <a:tailEnd/>
          </a:ln>
        </p:spPr>
        <p:txBody>
          <a:bodyPr lIns="0" tIns="12700" rIns="0" bIns="0">
            <a:spAutoFit/>
          </a:bodyPr>
          <a:lstStyle/>
          <a:p>
            <a:pPr marL="12700" algn="ctr">
              <a:spcBef>
                <a:spcPts val="100"/>
              </a:spcBef>
            </a:pPr>
            <a:r>
              <a:rPr lang="ru-RU" sz="3300" b="1">
                <a:solidFill>
                  <a:srgbClr val="C00000"/>
                </a:solidFill>
              </a:rPr>
              <a:t>* </a:t>
            </a:r>
            <a:r>
              <a:rPr lang="ru-RU" sz="3300" b="1">
                <a:solidFill>
                  <a:srgbClr val="006284"/>
                </a:solidFill>
              </a:rPr>
              <a:t>БАНКОВСКИЕ ГАРАНТИИ (ст. 45  Закона 44-ФЗ)</a:t>
            </a:r>
            <a:endParaRPr lang="ru-RU" sz="3300"/>
          </a:p>
        </p:txBody>
      </p:sp>
      <p:sp>
        <p:nvSpPr>
          <p:cNvPr id="9218" name="object 4"/>
          <p:cNvSpPr txBox="1">
            <a:spLocks noChangeArrowheads="1"/>
          </p:cNvSpPr>
          <p:nvPr/>
        </p:nvSpPr>
        <p:spPr bwMode="auto">
          <a:xfrm>
            <a:off x="9961563" y="7148513"/>
            <a:ext cx="150812" cy="223837"/>
          </a:xfrm>
          <a:prstGeom prst="rect">
            <a:avLst/>
          </a:prstGeom>
          <a:noFill/>
          <a:ln w="9525">
            <a:noFill/>
            <a:miter lim="800000"/>
            <a:headEnd/>
            <a:tailEnd/>
          </a:ln>
        </p:spPr>
        <p:txBody>
          <a:bodyPr lIns="0" tIns="0" rIns="0" bIns="0">
            <a:spAutoFit/>
          </a:bodyPr>
          <a:lstStyle/>
          <a:p>
            <a:pPr marL="25400">
              <a:lnSpc>
                <a:spcPts val="1650"/>
              </a:lnSpc>
            </a:pPr>
            <a:fld id="{EE6B2D99-B722-4DDF-930F-2D5120C5BFDD}" type="slidenum">
              <a:rPr lang="ru-RU" sz="1400" b="1">
                <a:solidFill>
                  <a:srgbClr val="FFFFFF"/>
                </a:solidFill>
              </a:rPr>
              <a:pPr marL="25400">
                <a:lnSpc>
                  <a:spcPts val="1650"/>
                </a:lnSpc>
              </a:pPr>
              <a:t>3</a:t>
            </a:fld>
            <a:endParaRPr lang="ru-RU" sz="1400"/>
          </a:p>
        </p:txBody>
      </p:sp>
      <p:graphicFrame>
        <p:nvGraphicFramePr>
          <p:cNvPr id="3" name="object 3"/>
          <p:cNvGraphicFramePr>
            <a:graphicFrameLocks noGrp="1"/>
          </p:cNvGraphicFramePr>
          <p:nvPr/>
        </p:nvGraphicFramePr>
        <p:xfrm>
          <a:off x="503238" y="1641475"/>
          <a:ext cx="9753600" cy="5135563"/>
        </p:xfrm>
        <a:graphic>
          <a:graphicData uri="http://schemas.openxmlformats.org/drawingml/2006/table">
            <a:tbl>
              <a:tblPr/>
              <a:tblGrid>
                <a:gridCol w="4876800"/>
                <a:gridCol w="4876800"/>
              </a:tblGrid>
              <a:tr h="365125">
                <a:tc>
                  <a:txBody>
                    <a:bodyPr/>
                    <a:lstStyle/>
                    <a:p>
                      <a:pPr marL="11113" marR="0" lvl="0" indent="0" algn="ctr" defTabSz="914400" rtl="0" eaLnBrk="1" fontAlgn="base" latinLnBrk="0" hangingPunct="1">
                        <a:lnSpc>
                          <a:spcPct val="100000"/>
                        </a:lnSpc>
                        <a:spcBef>
                          <a:spcPts val="250"/>
                        </a:spcBef>
                        <a:spcAft>
                          <a:spcPct val="0"/>
                        </a:spcAft>
                        <a:buClrTx/>
                        <a:buSzTx/>
                        <a:buFontTx/>
                        <a:buNone/>
                        <a:tabLst/>
                      </a:pPr>
                      <a:r>
                        <a:rPr kumimoji="0" lang="ru-RU" sz="1800" b="1" i="0" u="none" strike="noStrike" cap="none" normalizeH="0" baseline="0" dirty="0" smtClean="0">
                          <a:ln>
                            <a:noFill/>
                          </a:ln>
                          <a:solidFill>
                            <a:srgbClr val="FFFFFF"/>
                          </a:solidFill>
                          <a:effectLst/>
                          <a:latin typeface="Arial" charset="0"/>
                          <a:cs typeface="Arial" charset="0"/>
                        </a:rPr>
                        <a:t>до 01.06.2018</a:t>
                      </a:r>
                      <a:endParaRPr kumimoji="0" lang="ru-RU" sz="1800" b="0" i="0" u="none" strike="noStrike" cap="none" normalizeH="0" baseline="0" dirty="0" smtClean="0">
                        <a:ln>
                          <a:noFill/>
                        </a:ln>
                        <a:solidFill>
                          <a:schemeClr val="tx1"/>
                        </a:solidFill>
                        <a:effectLst/>
                        <a:latin typeface="Arial" charset="0"/>
                        <a:cs typeface="Arial" charset="0"/>
                      </a:endParaRPr>
                    </a:p>
                  </a:txBody>
                  <a:tcPr marL="0" marR="0" marT="31114"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C"/>
                    </a:solidFill>
                  </a:tcPr>
                </a:tc>
                <a:tc>
                  <a:txBody>
                    <a:bodyPr/>
                    <a:lstStyle/>
                    <a:p>
                      <a:pPr marL="12700" marR="0" lvl="0" indent="0" algn="ctr" defTabSz="914400" rtl="0" eaLnBrk="1" fontAlgn="base" latinLnBrk="0" hangingPunct="1">
                        <a:lnSpc>
                          <a:spcPct val="100000"/>
                        </a:lnSpc>
                        <a:spcBef>
                          <a:spcPts val="250"/>
                        </a:spcBef>
                        <a:spcAft>
                          <a:spcPct val="0"/>
                        </a:spcAft>
                        <a:buClrTx/>
                        <a:buSzTx/>
                        <a:buFontTx/>
                        <a:buNone/>
                        <a:tabLst/>
                      </a:pPr>
                      <a:r>
                        <a:rPr kumimoji="0" lang="ru-RU" sz="1800" b="1" i="0" u="none" strike="noStrike" cap="none" normalizeH="0" baseline="0" smtClean="0">
                          <a:ln>
                            <a:noFill/>
                          </a:ln>
                          <a:solidFill>
                            <a:srgbClr val="FFFFFF"/>
                          </a:solidFill>
                          <a:effectLst/>
                          <a:latin typeface="Arial" charset="0"/>
                          <a:cs typeface="Arial" charset="0"/>
                        </a:rPr>
                        <a:t>с 01.06.2018</a:t>
                      </a:r>
                      <a:endParaRPr kumimoji="0" lang="ru-RU" sz="1800" b="0" i="0" u="none" strike="noStrike" cap="none" normalizeH="0" baseline="0" smtClean="0">
                        <a:ln>
                          <a:noFill/>
                        </a:ln>
                        <a:solidFill>
                          <a:schemeClr val="tx1"/>
                        </a:solidFill>
                        <a:effectLst/>
                        <a:latin typeface="Arial" charset="0"/>
                        <a:cs typeface="Arial" charset="0"/>
                      </a:endParaRPr>
                    </a:p>
                  </a:txBody>
                  <a:tcPr marL="0" marR="0" marT="31114"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C"/>
                    </a:solidFill>
                  </a:tcPr>
                </a:tc>
              </a:tr>
              <a:tr h="365125">
                <a:tc gridSpan="2">
                  <a:txBody>
                    <a:bodyPr/>
                    <a:lstStyle/>
                    <a:p>
                      <a:pPr marL="12700" marR="0" lvl="0" indent="0" algn="ctr" defTabSz="914400" rtl="0" eaLnBrk="1" fontAlgn="base" latinLnBrk="0" hangingPunct="1">
                        <a:lnSpc>
                          <a:spcPct val="100000"/>
                        </a:lnSpc>
                        <a:spcBef>
                          <a:spcPts val="238"/>
                        </a:spcBef>
                        <a:spcAft>
                          <a:spcPct val="0"/>
                        </a:spcAft>
                        <a:buClrTx/>
                        <a:buSzTx/>
                        <a:buFontTx/>
                        <a:buNone/>
                        <a:tabLst/>
                      </a:pPr>
                      <a:r>
                        <a:rPr kumimoji="0" lang="ru-RU" sz="1800" b="1" i="0" u="none" strike="noStrike" cap="none" normalizeH="0" baseline="0" smtClean="0">
                          <a:ln>
                            <a:noFill/>
                          </a:ln>
                          <a:solidFill>
                            <a:schemeClr val="tx1"/>
                          </a:solidFill>
                          <a:effectLst/>
                          <a:latin typeface="Arial" charset="0"/>
                          <a:cs typeface="Arial" charset="0"/>
                        </a:rPr>
                        <a:t>Заказчики принимают:</a:t>
                      </a:r>
                      <a:endParaRPr kumimoji="0" lang="ru-RU" sz="1800" b="0" i="0" u="none" strike="noStrike" cap="none" normalizeH="0" baseline="0" smtClean="0">
                        <a:ln>
                          <a:noFill/>
                        </a:ln>
                        <a:solidFill>
                          <a:schemeClr val="tx1"/>
                        </a:solidFill>
                        <a:effectLst/>
                        <a:latin typeface="Arial" charset="0"/>
                        <a:cs typeface="Arial" charset="0"/>
                      </a:endParaRPr>
                    </a:p>
                  </a:txBody>
                  <a:tcPr marL="0" marR="0" marT="3048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5D9F0"/>
                    </a:solidFill>
                  </a:tcPr>
                </a:tc>
                <a:tc hMerge="1">
                  <a:txBody>
                    <a:bodyPr/>
                    <a:lstStyle/>
                    <a:p>
                      <a:endParaRPr lang="ru-RU"/>
                    </a:p>
                  </a:txBody>
                  <a:tcPr/>
                </a:tc>
              </a:tr>
              <a:tr h="1736725">
                <a:tc>
                  <a:txBody>
                    <a:bodyPr/>
                    <a:lstStyle/>
                    <a:p>
                      <a:pPr marL="96838" marR="0" lvl="0" indent="0" algn="just" defTabSz="914400" rtl="0" eaLnBrk="1" fontAlgn="base" latinLnBrk="0" hangingPunct="1">
                        <a:lnSpc>
                          <a:spcPct val="100000"/>
                        </a:lnSpc>
                        <a:spcBef>
                          <a:spcPts val="250"/>
                        </a:spcBef>
                        <a:spcAft>
                          <a:spcPct val="0"/>
                        </a:spcAft>
                        <a:buClrTx/>
                        <a:buSzTx/>
                        <a:buFontTx/>
                        <a:buNone/>
                        <a:tabLst/>
                      </a:pPr>
                      <a:r>
                        <a:rPr kumimoji="0" lang="ru-RU" sz="1800" b="0" i="0" u="none" strike="noStrike" cap="none" normalizeH="0" baseline="0" smtClean="0">
                          <a:ln>
                            <a:noFill/>
                          </a:ln>
                          <a:solidFill>
                            <a:schemeClr val="tx1"/>
                          </a:solidFill>
                          <a:effectLst/>
                          <a:latin typeface="Trebuchet MS" pitchFamily="34" charset="0"/>
                          <a:cs typeface="Arial" charset="0"/>
                        </a:rPr>
                        <a:t>Банковские гарантии, выданные банками,  включенными в предусмотренный статьей 74.1  НК РФ перечень банков, отвечающих  установленным требованиям для принятия  банковских гарантий в целях  налогообложения.</a:t>
                      </a:r>
                    </a:p>
                  </a:txBody>
                  <a:tcPr marL="0" marR="0" marT="31114"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1F1F1"/>
                    </a:solidFill>
                  </a:tcPr>
                </a:tc>
                <a:tc>
                  <a:txBody>
                    <a:bodyPr/>
                    <a:lstStyle/>
                    <a:p>
                      <a:pPr marL="96838" marR="0" lvl="0" indent="0" algn="just" defTabSz="914400" rtl="0" eaLnBrk="1" fontAlgn="base" latinLnBrk="0" hangingPunct="1">
                        <a:lnSpc>
                          <a:spcPct val="100000"/>
                        </a:lnSpc>
                        <a:spcBef>
                          <a:spcPts val="250"/>
                        </a:spcBef>
                        <a:spcAft>
                          <a:spcPct val="0"/>
                        </a:spcAft>
                        <a:buClrTx/>
                        <a:buSzTx/>
                        <a:buFontTx/>
                        <a:buNone/>
                        <a:tabLst>
                          <a:tab pos="3405188" algn="l"/>
                        </a:tabLst>
                      </a:pPr>
                      <a:r>
                        <a:rPr kumimoji="0" lang="ru-RU" sz="1800" b="0" i="0" u="none" strike="noStrike" cap="none" normalizeH="0" baseline="0" smtClean="0">
                          <a:ln>
                            <a:noFill/>
                          </a:ln>
                          <a:solidFill>
                            <a:schemeClr val="tx1"/>
                          </a:solidFill>
                          <a:effectLst/>
                          <a:latin typeface="Trebuchet MS" pitchFamily="34" charset="0"/>
                          <a:cs typeface="Arial" charset="0"/>
                        </a:rPr>
                        <a:t>Банковские гарантии, выданные банками,  </a:t>
                      </a:r>
                      <a:r>
                        <a:rPr kumimoji="0" lang="ru-RU" sz="1800" b="1" i="0" u="none" strike="noStrike" cap="none" normalizeH="0" baseline="0" smtClean="0">
                          <a:ln>
                            <a:noFill/>
                          </a:ln>
                          <a:solidFill>
                            <a:schemeClr val="tx1"/>
                          </a:solidFill>
                          <a:effectLst/>
                          <a:latin typeface="Arial" charset="0"/>
                          <a:cs typeface="Arial" charset="0"/>
                        </a:rPr>
                        <a:t>соответствующие требованиям,  установленным Правительством Российской  Федерации.</a:t>
                      </a:r>
                      <a:endParaRPr kumimoji="0" lang="ru-RU" sz="1800" b="0" i="0" u="none" strike="noStrike" cap="none" normalizeH="0" baseline="0" smtClean="0">
                        <a:ln>
                          <a:noFill/>
                        </a:ln>
                        <a:solidFill>
                          <a:schemeClr val="tx1"/>
                        </a:solidFill>
                        <a:effectLst/>
                        <a:latin typeface="Arial" charset="0"/>
                        <a:cs typeface="Arial" charset="0"/>
                      </a:endParaRPr>
                    </a:p>
                  </a:txBody>
                  <a:tcPr marL="0" marR="0" marT="31114"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1F1F1"/>
                    </a:solidFill>
                  </a:tcPr>
                </a:tc>
              </a:tr>
              <a:tr h="1189038">
                <a:tc>
                  <a:txBody>
                    <a:bodyPr/>
                    <a:lstStyle/>
                    <a:p>
                      <a:pPr marL="96838" marR="0" lvl="0" indent="0" algn="l" defTabSz="914400" rtl="0" eaLnBrk="1" fontAlgn="base" latinLnBrk="0" hangingPunct="1">
                        <a:lnSpc>
                          <a:spcPct val="100000"/>
                        </a:lnSpc>
                        <a:spcBef>
                          <a:spcPts val="250"/>
                        </a:spcBef>
                        <a:spcAft>
                          <a:spcPct val="0"/>
                        </a:spcAft>
                        <a:buClrTx/>
                        <a:buSzTx/>
                        <a:buFontTx/>
                        <a:buNone/>
                        <a:tabLst/>
                      </a:pPr>
                      <a:r>
                        <a:rPr kumimoji="0" lang="ru-RU" sz="1800" b="0" i="0" u="none" strike="noStrike" cap="none" normalizeH="0" baseline="0" smtClean="0">
                          <a:ln>
                            <a:noFill/>
                          </a:ln>
                          <a:solidFill>
                            <a:schemeClr val="tx1"/>
                          </a:solidFill>
                          <a:effectLst/>
                          <a:latin typeface="Trebuchet MS" pitchFamily="34" charset="0"/>
                          <a:cs typeface="Arial" charset="0"/>
                        </a:rPr>
                        <a:t>Перечень банков замещен на сайте Минфина</a:t>
                      </a:r>
                    </a:p>
                  </a:txBody>
                  <a:tcPr marL="0" marR="0" marT="31115"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1F1F1"/>
                    </a:solidFill>
                  </a:tcPr>
                </a:tc>
                <a:tc>
                  <a:txBody>
                    <a:bodyPr/>
                    <a:lstStyle/>
                    <a:p>
                      <a:pPr marL="96838" marR="0" lvl="0" indent="0" algn="l" defTabSz="914400" rtl="0" eaLnBrk="1" fontAlgn="base" latinLnBrk="0" hangingPunct="1">
                        <a:lnSpc>
                          <a:spcPct val="100000"/>
                        </a:lnSpc>
                        <a:spcBef>
                          <a:spcPts val="250"/>
                        </a:spcBef>
                        <a:spcAft>
                          <a:spcPct val="0"/>
                        </a:spcAft>
                        <a:buClrTx/>
                        <a:buSzTx/>
                        <a:buFontTx/>
                        <a:buNone/>
                        <a:tabLst/>
                      </a:pPr>
                      <a:r>
                        <a:rPr kumimoji="0" lang="ru-RU" sz="1800" b="0" i="0" u="none" strike="noStrike" cap="none" normalizeH="0" baseline="0" dirty="0" smtClean="0">
                          <a:ln>
                            <a:noFill/>
                          </a:ln>
                          <a:solidFill>
                            <a:schemeClr val="tx1"/>
                          </a:solidFill>
                          <a:effectLst/>
                          <a:latin typeface="Trebuchet MS" pitchFamily="34" charset="0"/>
                          <a:cs typeface="Arial" charset="0"/>
                        </a:rPr>
                        <a:t>Перечень банков размещен на сайте</a:t>
                      </a:r>
                    </a:p>
                    <a:p>
                      <a:pPr marL="96838"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Trebuchet MS" pitchFamily="34" charset="0"/>
                          <a:cs typeface="Arial" charset="0"/>
                        </a:rPr>
                        <a:t>Минфина на основании данных, полученных от ЦБ РФ</a:t>
                      </a:r>
                    </a:p>
                  </a:txBody>
                  <a:tcPr marL="0" marR="0" marT="31115"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1F1F1"/>
                    </a:solidFill>
                  </a:tcPr>
                </a:tc>
              </a:tr>
              <a:tr h="365125">
                <a:tc>
                  <a:txBody>
                    <a:bodyPr/>
                    <a:lstStyle/>
                    <a:p>
                      <a:pPr marL="11113" marR="0" lvl="0" indent="0" algn="ctr" defTabSz="914400" rtl="0" eaLnBrk="1" fontAlgn="base" latinLnBrk="0" hangingPunct="1">
                        <a:lnSpc>
                          <a:spcPct val="100000"/>
                        </a:lnSpc>
                        <a:spcBef>
                          <a:spcPts val="250"/>
                        </a:spcBef>
                        <a:spcAft>
                          <a:spcPct val="0"/>
                        </a:spcAft>
                        <a:buClrTx/>
                        <a:buSzTx/>
                        <a:buFontTx/>
                        <a:buNone/>
                        <a:tabLst/>
                      </a:pPr>
                      <a:r>
                        <a:rPr kumimoji="0" lang="ru-RU" sz="1800" b="1" i="0" u="none" strike="noStrike" cap="none" normalizeH="0" baseline="0" smtClean="0">
                          <a:ln>
                            <a:noFill/>
                          </a:ln>
                          <a:solidFill>
                            <a:srgbClr val="FFFFFF"/>
                          </a:solidFill>
                          <a:effectLst/>
                          <a:latin typeface="Arial" charset="0"/>
                          <a:cs typeface="Arial" charset="0"/>
                        </a:rPr>
                        <a:t>до 01.07.2018</a:t>
                      </a:r>
                      <a:endParaRPr kumimoji="0" lang="ru-RU" sz="1800" b="0" i="0" u="none" strike="noStrike" cap="none" normalizeH="0" baseline="0" smtClean="0">
                        <a:ln>
                          <a:noFill/>
                        </a:ln>
                        <a:solidFill>
                          <a:schemeClr val="tx1"/>
                        </a:solidFill>
                        <a:effectLst/>
                        <a:latin typeface="Arial" charset="0"/>
                        <a:cs typeface="Arial" charset="0"/>
                      </a:endParaRPr>
                    </a:p>
                  </a:txBody>
                  <a:tcPr marL="0" marR="0" marT="31115" marB="0"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4F81BC"/>
                    </a:solidFill>
                  </a:tcPr>
                </a:tc>
                <a:tc>
                  <a:txBody>
                    <a:bodyPr/>
                    <a:lstStyle/>
                    <a:p>
                      <a:pPr marL="12700" marR="0" lvl="0" indent="0" algn="ctr" defTabSz="914400" rtl="0" eaLnBrk="1" fontAlgn="base" latinLnBrk="0" hangingPunct="1">
                        <a:lnSpc>
                          <a:spcPct val="100000"/>
                        </a:lnSpc>
                        <a:spcBef>
                          <a:spcPts val="250"/>
                        </a:spcBef>
                        <a:spcAft>
                          <a:spcPct val="0"/>
                        </a:spcAft>
                        <a:buClrTx/>
                        <a:buSzTx/>
                        <a:buFontTx/>
                        <a:buNone/>
                        <a:tabLst/>
                      </a:pPr>
                      <a:r>
                        <a:rPr kumimoji="0" lang="ru-RU" sz="1800" b="1" i="0" u="none" strike="noStrike" cap="none" normalizeH="0" baseline="0" smtClean="0">
                          <a:ln>
                            <a:noFill/>
                          </a:ln>
                          <a:solidFill>
                            <a:srgbClr val="FFFFFF"/>
                          </a:solidFill>
                          <a:effectLst/>
                          <a:latin typeface="Arial" charset="0"/>
                          <a:cs typeface="Arial" charset="0"/>
                        </a:rPr>
                        <a:t>с 01.07.2018</a:t>
                      </a:r>
                      <a:endParaRPr kumimoji="0" lang="ru-RU" sz="1800" b="0" i="0" u="none" strike="noStrike" cap="none" normalizeH="0" baseline="0" smtClean="0">
                        <a:ln>
                          <a:noFill/>
                        </a:ln>
                        <a:solidFill>
                          <a:schemeClr val="tx1"/>
                        </a:solidFill>
                        <a:effectLst/>
                        <a:latin typeface="Arial" charset="0"/>
                        <a:cs typeface="Arial" charset="0"/>
                      </a:endParaRPr>
                    </a:p>
                  </a:txBody>
                  <a:tcPr marL="0" marR="0" marT="31115"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4F81BC"/>
                    </a:solidFill>
                  </a:tcPr>
                </a:tc>
              </a:tr>
              <a:tr h="365125">
                <a:tc gridSpan="2">
                  <a:txBody>
                    <a:bodyPr/>
                    <a:lstStyle/>
                    <a:p>
                      <a:pPr marL="9525" marR="0" lvl="0" indent="0" algn="ctr" defTabSz="914400" rtl="0" eaLnBrk="1" fontAlgn="base" latinLnBrk="0" hangingPunct="1">
                        <a:lnSpc>
                          <a:spcPct val="100000"/>
                        </a:lnSpc>
                        <a:spcBef>
                          <a:spcPts val="250"/>
                        </a:spcBef>
                        <a:spcAft>
                          <a:spcPct val="0"/>
                        </a:spcAft>
                        <a:buClrTx/>
                        <a:buSzTx/>
                        <a:buFontTx/>
                        <a:buNone/>
                        <a:tabLst/>
                      </a:pPr>
                      <a:r>
                        <a:rPr kumimoji="0" lang="ru-RU" sz="1800" b="1" i="0" u="none" strike="noStrike" cap="none" normalizeH="0" baseline="0" smtClean="0">
                          <a:ln>
                            <a:noFill/>
                          </a:ln>
                          <a:solidFill>
                            <a:schemeClr val="tx1"/>
                          </a:solidFill>
                          <a:effectLst/>
                          <a:latin typeface="Arial" charset="0"/>
                          <a:cs typeface="Arial" charset="0"/>
                        </a:rPr>
                        <a:t>Реестр банковских гарантий:</a:t>
                      </a:r>
                      <a:endParaRPr kumimoji="0" lang="ru-RU" sz="1800" b="0" i="0" u="none" strike="noStrike" cap="none" normalizeH="0" baseline="0" smtClean="0">
                        <a:ln>
                          <a:noFill/>
                        </a:ln>
                        <a:solidFill>
                          <a:schemeClr val="tx1"/>
                        </a:solidFill>
                        <a:effectLst/>
                        <a:latin typeface="Arial" charset="0"/>
                        <a:cs typeface="Arial" charset="0"/>
                      </a:endParaRPr>
                    </a:p>
                  </a:txBody>
                  <a:tcPr marL="0" marR="0" marT="31750" marB="0"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5D9F0"/>
                    </a:solidFill>
                  </a:tcPr>
                </a:tc>
                <a:tc hMerge="1">
                  <a:txBody>
                    <a:bodyPr/>
                    <a:lstStyle/>
                    <a:p>
                      <a:endParaRPr lang="ru-RU"/>
                    </a:p>
                  </a:txBody>
                  <a:tcPr/>
                </a:tc>
              </a:tr>
              <a:tr h="749300">
                <a:tc>
                  <a:txBody>
                    <a:bodyPr/>
                    <a:lstStyle/>
                    <a:p>
                      <a:pPr marL="96838" marR="0" lvl="0" indent="0" algn="l" defTabSz="914400" rtl="0" eaLnBrk="1" fontAlgn="base" latinLnBrk="0" hangingPunct="1">
                        <a:lnSpc>
                          <a:spcPct val="100000"/>
                        </a:lnSpc>
                        <a:spcBef>
                          <a:spcPts val="250"/>
                        </a:spcBef>
                        <a:spcAft>
                          <a:spcPct val="0"/>
                        </a:spcAft>
                        <a:buClrTx/>
                        <a:buSzTx/>
                        <a:buFontTx/>
                        <a:buNone/>
                        <a:tabLst/>
                      </a:pPr>
                      <a:r>
                        <a:rPr kumimoji="0" lang="ru-RU" sz="1800" b="1" i="0" u="none" strike="noStrike" cap="none" normalizeH="0" baseline="0" smtClean="0">
                          <a:ln>
                            <a:noFill/>
                          </a:ln>
                          <a:solidFill>
                            <a:schemeClr val="tx1"/>
                          </a:solidFill>
                          <a:effectLst/>
                          <a:latin typeface="Arial" charset="0"/>
                          <a:cs typeface="Arial" charset="0"/>
                        </a:rPr>
                        <a:t>размещается в ЕИС</a:t>
                      </a:r>
                    </a:p>
                    <a:p>
                      <a:pPr marL="96838" marR="0" lvl="0" indent="0" algn="l" defTabSz="914400" rtl="0" eaLnBrk="1" fontAlgn="base" latinLnBrk="0" hangingPunct="1">
                        <a:lnSpc>
                          <a:spcPct val="100000"/>
                        </a:lnSpc>
                        <a:spcBef>
                          <a:spcPts val="250"/>
                        </a:spcBef>
                        <a:spcAft>
                          <a:spcPct val="0"/>
                        </a:spcAft>
                        <a:buClrTx/>
                        <a:buSzTx/>
                        <a:buFontTx/>
                        <a:buNone/>
                        <a:tabLst/>
                      </a:pPr>
                      <a:r>
                        <a:rPr kumimoji="0" lang="ru-RU" sz="1800" b="1" i="0" u="none" strike="noStrike" cap="none" normalizeH="0" baseline="0" smtClean="0">
                          <a:ln>
                            <a:noFill/>
                          </a:ln>
                          <a:solidFill>
                            <a:schemeClr val="tx1"/>
                          </a:solidFill>
                          <a:effectLst/>
                          <a:latin typeface="Arial" charset="0"/>
                          <a:cs typeface="Arial" charset="0"/>
                        </a:rPr>
                        <a:t>(в общем доступе)</a:t>
                      </a:r>
                      <a:endParaRPr kumimoji="0" lang="ru-RU" sz="1800" b="0" i="0" u="none" strike="noStrike" cap="none" normalizeH="0" baseline="0" smtClean="0">
                        <a:ln>
                          <a:noFill/>
                        </a:ln>
                        <a:solidFill>
                          <a:schemeClr val="tx1"/>
                        </a:solidFill>
                        <a:effectLst/>
                        <a:latin typeface="Trebuchet MS" pitchFamily="34" charset="0"/>
                        <a:cs typeface="Arial" charset="0"/>
                      </a:endParaRPr>
                    </a:p>
                  </a:txBody>
                  <a:tcPr marL="0" marR="0" marT="3175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1F1F1"/>
                    </a:solidFill>
                  </a:tcPr>
                </a:tc>
                <a:tc>
                  <a:txBody>
                    <a:bodyPr/>
                    <a:lstStyle/>
                    <a:p>
                      <a:pPr marL="96838" marR="0" lvl="0" indent="0" algn="l" defTabSz="914400" rtl="0" eaLnBrk="1" fontAlgn="base" latinLnBrk="0" hangingPunct="1">
                        <a:lnSpc>
                          <a:spcPct val="100000"/>
                        </a:lnSpc>
                        <a:spcBef>
                          <a:spcPts val="250"/>
                        </a:spcBef>
                        <a:spcAft>
                          <a:spcPct val="0"/>
                        </a:spcAft>
                        <a:buClrTx/>
                        <a:buSzTx/>
                        <a:buFontTx/>
                        <a:buNone/>
                        <a:tabLst/>
                      </a:pPr>
                      <a:r>
                        <a:rPr kumimoji="0" lang="ru-RU" sz="1800" b="1" i="0" u="none" strike="noStrike" cap="none" normalizeH="0" baseline="0" smtClean="0">
                          <a:ln>
                            <a:noFill/>
                          </a:ln>
                          <a:solidFill>
                            <a:schemeClr val="tx1"/>
                          </a:solidFill>
                          <a:effectLst/>
                          <a:latin typeface="Arial" charset="0"/>
                          <a:cs typeface="Arial" charset="0"/>
                        </a:rPr>
                        <a:t>НЕ размещается </a:t>
                      </a:r>
                      <a:r>
                        <a:rPr kumimoji="0" lang="ru-RU" sz="1800" b="0" i="0" u="none" strike="noStrike" cap="none" normalizeH="0" baseline="0" smtClean="0">
                          <a:ln>
                            <a:noFill/>
                          </a:ln>
                          <a:solidFill>
                            <a:schemeClr val="tx1"/>
                          </a:solidFill>
                          <a:effectLst/>
                          <a:latin typeface="Trebuchet MS" pitchFamily="34" charset="0"/>
                          <a:cs typeface="Arial" charset="0"/>
                        </a:rPr>
                        <a:t>в ЕИС</a:t>
                      </a:r>
                    </a:p>
                    <a:p>
                      <a:pPr marL="96838" marR="0" lvl="0" indent="0" algn="l" defTabSz="914400" rtl="0" eaLnBrk="1" fontAlgn="base" latinLnBrk="0" hangingPunct="1">
                        <a:lnSpc>
                          <a:spcPct val="100000"/>
                        </a:lnSpc>
                        <a:spcBef>
                          <a:spcPts val="250"/>
                        </a:spcBef>
                        <a:spcAft>
                          <a:spcPct val="0"/>
                        </a:spcAft>
                        <a:buClrTx/>
                        <a:buSzTx/>
                        <a:buFontTx/>
                        <a:buNone/>
                        <a:tabLst/>
                      </a:pPr>
                      <a:r>
                        <a:rPr kumimoji="0" lang="ru-RU" sz="1800" b="0" i="0" u="none" strike="noStrike" cap="none" normalizeH="0" baseline="0" smtClean="0">
                          <a:ln>
                            <a:noFill/>
                          </a:ln>
                          <a:solidFill>
                            <a:schemeClr val="tx1"/>
                          </a:solidFill>
                          <a:effectLst/>
                          <a:latin typeface="Trebuchet MS" pitchFamily="34" charset="0"/>
                          <a:cs typeface="Arial" charset="0"/>
                        </a:rPr>
                        <a:t>(БГ можно проверить в личном кабинете)</a:t>
                      </a:r>
                    </a:p>
                  </a:txBody>
                  <a:tcPr marL="0" marR="0" marT="3175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1F1F1"/>
                    </a:solidFill>
                  </a:tcPr>
                </a:tc>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5" name="object 2"/>
          <p:cNvSpPr>
            <a:spLocks/>
          </p:cNvSpPr>
          <p:nvPr/>
        </p:nvSpPr>
        <p:spPr bwMode="auto">
          <a:xfrm>
            <a:off x="479425" y="6992938"/>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0795">
            <a:solidFill>
              <a:srgbClr val="E6E7E8"/>
            </a:solidFill>
            <a:round/>
            <a:headEnd/>
            <a:tailEnd/>
          </a:ln>
        </p:spPr>
        <p:txBody>
          <a:bodyPr lIns="0" tIns="0" rIns="0" bIns="0"/>
          <a:lstStyle/>
          <a:p>
            <a:endParaRPr lang="ru-RU"/>
          </a:p>
        </p:txBody>
      </p:sp>
      <p:sp>
        <p:nvSpPr>
          <p:cNvPr id="36866" name="object 3"/>
          <p:cNvSpPr>
            <a:spLocks/>
          </p:cNvSpPr>
          <p:nvPr/>
        </p:nvSpPr>
        <p:spPr bwMode="auto">
          <a:xfrm>
            <a:off x="479425" y="1495425"/>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7994">
            <a:solidFill>
              <a:srgbClr val="006284"/>
            </a:solidFill>
            <a:round/>
            <a:headEnd/>
            <a:tailEnd/>
          </a:ln>
        </p:spPr>
        <p:txBody>
          <a:bodyPr lIns="0" tIns="0" rIns="0" bIns="0"/>
          <a:lstStyle/>
          <a:p>
            <a:endParaRPr lang="ru-RU"/>
          </a:p>
        </p:txBody>
      </p:sp>
      <p:sp>
        <p:nvSpPr>
          <p:cNvPr id="5" name="object 5"/>
          <p:cNvSpPr txBox="1">
            <a:spLocks noGrp="1"/>
          </p:cNvSpPr>
          <p:nvPr>
            <p:ph type="title"/>
          </p:nvPr>
        </p:nvSpPr>
        <p:spPr>
          <a:xfrm>
            <a:off x="1993900" y="373063"/>
            <a:ext cx="8288338" cy="939800"/>
          </a:xfrm>
        </p:spPr>
        <p:txBody>
          <a:bodyPr tIns="12700" rtlCol="0"/>
          <a:lstStyle/>
          <a:p>
            <a:pPr marL="12700" eaLnBrk="1" fontAlgn="auto" hangingPunct="1">
              <a:spcBef>
                <a:spcPts val="100"/>
              </a:spcBef>
              <a:spcAft>
                <a:spcPts val="0"/>
              </a:spcAft>
              <a:defRPr/>
            </a:pPr>
            <a:r>
              <a:rPr sz="3000" dirty="0">
                <a:solidFill>
                  <a:srgbClr val="006284"/>
                </a:solidFill>
              </a:rPr>
              <a:t>ПРИЗНАНИЕ </a:t>
            </a:r>
            <a:r>
              <a:rPr sz="3000" dirty="0"/>
              <a:t>ЗАПРОСА</a:t>
            </a:r>
            <a:r>
              <a:rPr sz="3000" spc="-65" dirty="0"/>
              <a:t> </a:t>
            </a:r>
            <a:r>
              <a:rPr sz="3000" spc="-5" dirty="0"/>
              <a:t>КОТИРОВОК</a:t>
            </a:r>
            <a:r>
              <a:rPr sz="3000"/>
              <a:t/>
            </a:r>
            <a:br>
              <a:rPr sz="3000"/>
            </a:br>
            <a:r>
              <a:rPr sz="3000" dirty="0"/>
              <a:t>в </a:t>
            </a:r>
            <a:r>
              <a:rPr sz="3000" spc="-10" dirty="0"/>
              <a:t>электронной </a:t>
            </a:r>
            <a:r>
              <a:rPr sz="3000" dirty="0"/>
              <a:t>форме</a:t>
            </a:r>
            <a:r>
              <a:rPr sz="3000" spc="80" dirty="0"/>
              <a:t> </a:t>
            </a:r>
            <a:r>
              <a:rPr sz="3000" spc="-5" dirty="0">
                <a:solidFill>
                  <a:srgbClr val="006284"/>
                </a:solidFill>
              </a:rPr>
              <a:t>НЕСОСТОЯВШИМСЯ</a:t>
            </a:r>
            <a:endParaRPr sz="3000"/>
          </a:p>
        </p:txBody>
      </p:sp>
      <p:sp>
        <p:nvSpPr>
          <p:cNvPr id="36868" name="object 6"/>
          <p:cNvSpPr>
            <a:spLocks/>
          </p:cNvSpPr>
          <p:nvPr/>
        </p:nvSpPr>
        <p:spPr bwMode="auto">
          <a:xfrm>
            <a:off x="615950" y="1574800"/>
            <a:ext cx="9463088" cy="2587625"/>
          </a:xfrm>
          <a:custGeom>
            <a:avLst/>
            <a:gdLst>
              <a:gd name="T0" fmla="*/ 5378297 w 9462770"/>
              <a:gd name="T1" fmla="*/ 1940687 h 2587625"/>
              <a:gd name="T2" fmla="*/ 4084421 w 9462770"/>
              <a:gd name="T3" fmla="*/ 1940687 h 2587625"/>
              <a:gd name="T4" fmla="*/ 4731359 w 9462770"/>
              <a:gd name="T5" fmla="*/ 2587625 h 2587625"/>
              <a:gd name="T6" fmla="*/ 5378297 w 9462770"/>
              <a:gd name="T7" fmla="*/ 1940687 h 2587625"/>
              <a:gd name="T8" fmla="*/ 5175986 w 9462770"/>
              <a:gd name="T9" fmla="*/ 1681352 h 2587625"/>
              <a:gd name="T10" fmla="*/ 4286859 w 9462770"/>
              <a:gd name="T11" fmla="*/ 1681352 h 2587625"/>
              <a:gd name="T12" fmla="*/ 4286859 w 9462770"/>
              <a:gd name="T13" fmla="*/ 1940687 h 2587625"/>
              <a:gd name="T14" fmla="*/ 5175986 w 9462770"/>
              <a:gd name="T15" fmla="*/ 1940687 h 2587625"/>
              <a:gd name="T16" fmla="*/ 5175986 w 9462770"/>
              <a:gd name="T17" fmla="*/ 1681352 h 2587625"/>
              <a:gd name="T18" fmla="*/ 9462744 w 9462770"/>
              <a:gd name="T19" fmla="*/ 0 h 2587625"/>
              <a:gd name="T20" fmla="*/ 0 w 9462770"/>
              <a:gd name="T21" fmla="*/ 0 h 2587625"/>
              <a:gd name="T22" fmla="*/ 0 w 9462770"/>
              <a:gd name="T23" fmla="*/ 1681352 h 2587625"/>
              <a:gd name="T24" fmla="*/ 9462744 w 9462770"/>
              <a:gd name="T25" fmla="*/ 1681352 h 2587625"/>
              <a:gd name="T26" fmla="*/ 9462744 w 9462770"/>
              <a:gd name="T27" fmla="*/ 0 h 25876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462770"/>
              <a:gd name="T43" fmla="*/ 0 h 2587625"/>
              <a:gd name="T44" fmla="*/ 9462770 w 9462770"/>
              <a:gd name="T45" fmla="*/ 2587625 h 258762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462770" h="2587625">
                <a:moveTo>
                  <a:pt x="5378297" y="1940687"/>
                </a:moveTo>
                <a:lnTo>
                  <a:pt x="4084421" y="1940687"/>
                </a:lnTo>
                <a:lnTo>
                  <a:pt x="4731359" y="2587625"/>
                </a:lnTo>
                <a:lnTo>
                  <a:pt x="5378297" y="1940687"/>
                </a:lnTo>
                <a:close/>
              </a:path>
              <a:path w="9462770" h="2587625">
                <a:moveTo>
                  <a:pt x="5175986" y="1681352"/>
                </a:moveTo>
                <a:lnTo>
                  <a:pt x="4286859" y="1681352"/>
                </a:lnTo>
                <a:lnTo>
                  <a:pt x="4286859" y="1940687"/>
                </a:lnTo>
                <a:lnTo>
                  <a:pt x="5175986" y="1940687"/>
                </a:lnTo>
                <a:lnTo>
                  <a:pt x="5175986" y="1681352"/>
                </a:lnTo>
                <a:close/>
              </a:path>
              <a:path w="9462770" h="2587625">
                <a:moveTo>
                  <a:pt x="9462744" y="0"/>
                </a:moveTo>
                <a:lnTo>
                  <a:pt x="0" y="0"/>
                </a:lnTo>
                <a:lnTo>
                  <a:pt x="0" y="1681352"/>
                </a:lnTo>
                <a:lnTo>
                  <a:pt x="9462744" y="1681352"/>
                </a:lnTo>
                <a:lnTo>
                  <a:pt x="9462744" y="0"/>
                </a:lnTo>
                <a:close/>
              </a:path>
            </a:pathLst>
          </a:custGeom>
          <a:solidFill>
            <a:srgbClr val="B8CDE4"/>
          </a:solidFill>
          <a:ln w="9525">
            <a:noFill/>
            <a:round/>
            <a:headEnd/>
            <a:tailEnd/>
          </a:ln>
        </p:spPr>
        <p:txBody>
          <a:bodyPr lIns="0" tIns="0" rIns="0" bIns="0"/>
          <a:lstStyle/>
          <a:p>
            <a:endParaRPr lang="ru-RU"/>
          </a:p>
        </p:txBody>
      </p:sp>
      <p:sp>
        <p:nvSpPr>
          <p:cNvPr id="36869" name="object 7"/>
          <p:cNvSpPr txBox="1">
            <a:spLocks noChangeArrowheads="1"/>
          </p:cNvSpPr>
          <p:nvPr/>
        </p:nvSpPr>
        <p:spPr bwMode="auto">
          <a:xfrm>
            <a:off x="603250" y="6130925"/>
            <a:ext cx="4603750" cy="857250"/>
          </a:xfrm>
          <a:prstGeom prst="rect">
            <a:avLst/>
          </a:prstGeom>
          <a:solidFill>
            <a:srgbClr val="D0D7E8">
              <a:alpha val="90195"/>
            </a:srgbClr>
          </a:solidFill>
          <a:ln w="9525">
            <a:noFill/>
            <a:miter lim="800000"/>
            <a:headEnd/>
            <a:tailEnd/>
          </a:ln>
        </p:spPr>
        <p:txBody>
          <a:bodyPr lIns="0" tIns="173355" rIns="0" bIns="0">
            <a:spAutoFit/>
          </a:bodyPr>
          <a:lstStyle/>
          <a:p>
            <a:pPr marL="1635125" indent="-922338">
              <a:lnSpc>
                <a:spcPts val="1938"/>
              </a:lnSpc>
              <a:spcBef>
                <a:spcPts val="1363"/>
              </a:spcBef>
            </a:pPr>
            <a:r>
              <a:rPr lang="ru-RU"/>
              <a:t>осуществление новой закупки  </a:t>
            </a:r>
            <a:r>
              <a:rPr lang="ru-RU">
                <a:solidFill>
                  <a:srgbClr val="006284"/>
                </a:solidFill>
              </a:rPr>
              <a:t>(ч. 2 ст. 82.6)</a:t>
            </a:r>
            <a:endParaRPr lang="ru-RU"/>
          </a:p>
        </p:txBody>
      </p:sp>
      <p:sp>
        <p:nvSpPr>
          <p:cNvPr id="36870" name="object 8"/>
          <p:cNvSpPr txBox="1">
            <a:spLocks noChangeArrowheads="1"/>
          </p:cNvSpPr>
          <p:nvPr/>
        </p:nvSpPr>
        <p:spPr bwMode="auto">
          <a:xfrm>
            <a:off x="5562600" y="6130925"/>
            <a:ext cx="4554538" cy="857250"/>
          </a:xfrm>
          <a:prstGeom prst="rect">
            <a:avLst/>
          </a:prstGeom>
          <a:solidFill>
            <a:srgbClr val="D0D7E8">
              <a:alpha val="90195"/>
            </a:srgbClr>
          </a:solidFill>
          <a:ln w="9525">
            <a:noFill/>
            <a:miter lim="800000"/>
            <a:headEnd/>
            <a:tailEnd/>
          </a:ln>
        </p:spPr>
        <p:txBody>
          <a:bodyPr lIns="0" tIns="49530" rIns="0" bIns="0">
            <a:spAutoFit/>
          </a:bodyPr>
          <a:lstStyle/>
          <a:p>
            <a:pPr marL="750888" algn="ctr">
              <a:lnSpc>
                <a:spcPts val="1938"/>
              </a:lnSpc>
              <a:spcBef>
                <a:spcPts val="388"/>
              </a:spcBef>
            </a:pPr>
            <a:r>
              <a:rPr lang="ru-RU"/>
              <a:t>контракт с единственным  поставщиком в соответствии</a:t>
            </a:r>
          </a:p>
          <a:p>
            <a:pPr marL="750888" algn="ctr">
              <a:lnSpc>
                <a:spcPts val="1925"/>
              </a:lnSpc>
            </a:pPr>
            <a:r>
              <a:rPr lang="ru-RU"/>
              <a:t>с п. 25.2 ч. 1 ст. 93 </a:t>
            </a:r>
            <a:r>
              <a:rPr lang="ru-RU">
                <a:solidFill>
                  <a:srgbClr val="006284"/>
                </a:solidFill>
              </a:rPr>
              <a:t>(ч. 3 ст. 82.6)</a:t>
            </a:r>
            <a:endParaRPr lang="ru-RU"/>
          </a:p>
        </p:txBody>
      </p:sp>
      <p:sp>
        <p:nvSpPr>
          <p:cNvPr id="9" name="object 9"/>
          <p:cNvSpPr txBox="1"/>
          <p:nvPr/>
        </p:nvSpPr>
        <p:spPr>
          <a:xfrm>
            <a:off x="585788" y="4149725"/>
            <a:ext cx="9488487" cy="603250"/>
          </a:xfrm>
          <a:prstGeom prst="rect">
            <a:avLst/>
          </a:prstGeom>
          <a:solidFill>
            <a:srgbClr val="D0D7E8">
              <a:alpha val="90194"/>
            </a:srgbClr>
          </a:solidFill>
        </p:spPr>
        <p:txBody>
          <a:bodyPr lIns="0" tIns="21590" rIns="0" bIns="0">
            <a:spAutoFit/>
          </a:bodyPr>
          <a:lstStyle/>
          <a:p>
            <a:pPr marL="12065" algn="ctr" fontAlgn="auto">
              <a:spcBef>
                <a:spcPts val="170"/>
              </a:spcBef>
              <a:spcAft>
                <a:spcPts val="0"/>
              </a:spcAft>
              <a:defRPr/>
            </a:pPr>
            <a:r>
              <a:rPr spc="-10" dirty="0">
                <a:latin typeface="Arial"/>
                <a:cs typeface="Arial"/>
              </a:rPr>
              <a:t>продление </a:t>
            </a:r>
            <a:r>
              <a:rPr spc="5" dirty="0">
                <a:latin typeface="Arial"/>
                <a:cs typeface="Arial"/>
              </a:rPr>
              <a:t>срока </a:t>
            </a:r>
            <a:r>
              <a:rPr spc="-15" dirty="0">
                <a:latin typeface="Arial"/>
                <a:cs typeface="Arial"/>
              </a:rPr>
              <a:t>подачи </a:t>
            </a:r>
            <a:r>
              <a:rPr spc="-10" dirty="0">
                <a:latin typeface="Arial"/>
                <a:cs typeface="Arial"/>
              </a:rPr>
              <a:t>заявок </a:t>
            </a:r>
            <a:r>
              <a:rPr spc="-5" dirty="0">
                <a:latin typeface="Arial"/>
                <a:cs typeface="Arial"/>
              </a:rPr>
              <a:t>на 4</a:t>
            </a:r>
            <a:r>
              <a:rPr spc="15" dirty="0">
                <a:latin typeface="Arial"/>
                <a:cs typeface="Arial"/>
              </a:rPr>
              <a:t> </a:t>
            </a:r>
            <a:r>
              <a:rPr spc="-10" dirty="0">
                <a:latin typeface="Arial"/>
                <a:cs typeface="Arial"/>
              </a:rPr>
              <a:t>рабочих</a:t>
            </a:r>
            <a:endParaRPr>
              <a:latin typeface="Arial"/>
              <a:cs typeface="Arial"/>
            </a:endParaRPr>
          </a:p>
          <a:p>
            <a:pPr marL="9525" algn="ctr" fontAlgn="auto">
              <a:spcBef>
                <a:spcPts val="0"/>
              </a:spcBef>
              <a:spcAft>
                <a:spcPts val="0"/>
              </a:spcAft>
              <a:defRPr/>
            </a:pPr>
            <a:r>
              <a:rPr i="1" spc="-5" dirty="0">
                <a:latin typeface="Arial"/>
                <a:cs typeface="Arial"/>
              </a:rPr>
              <a:t>(отклонённый участник </a:t>
            </a:r>
            <a:r>
              <a:rPr i="1" spc="-10" dirty="0">
                <a:latin typeface="Arial"/>
                <a:cs typeface="Arial"/>
              </a:rPr>
              <a:t>вправе подать заявку </a:t>
            </a:r>
            <a:r>
              <a:rPr i="1" spc="-5" dirty="0">
                <a:latin typeface="Arial"/>
                <a:cs typeface="Arial"/>
              </a:rPr>
              <a:t>после</a:t>
            </a:r>
            <a:r>
              <a:rPr i="1" spc="20" dirty="0">
                <a:latin typeface="Arial"/>
                <a:cs typeface="Arial"/>
              </a:rPr>
              <a:t> </a:t>
            </a:r>
            <a:r>
              <a:rPr i="1" spc="-5" dirty="0">
                <a:latin typeface="Arial"/>
                <a:cs typeface="Arial"/>
              </a:rPr>
              <a:t>продления)</a:t>
            </a:r>
            <a:endParaRPr>
              <a:latin typeface="Arial"/>
              <a:cs typeface="Arial"/>
            </a:endParaRPr>
          </a:p>
        </p:txBody>
      </p:sp>
      <p:sp>
        <p:nvSpPr>
          <p:cNvPr id="36872" name="object 10"/>
          <p:cNvSpPr>
            <a:spLocks/>
          </p:cNvSpPr>
          <p:nvPr/>
        </p:nvSpPr>
        <p:spPr bwMode="auto">
          <a:xfrm>
            <a:off x="598488" y="4832350"/>
            <a:ext cx="4595812" cy="1292225"/>
          </a:xfrm>
          <a:custGeom>
            <a:avLst/>
            <a:gdLst>
              <a:gd name="T0" fmla="*/ 2621203 w 4596765"/>
              <a:gd name="T1" fmla="*/ 969518 h 1292860"/>
              <a:gd name="T2" fmla="*/ 1974900 w 4596765"/>
              <a:gd name="T3" fmla="*/ 969518 h 1292860"/>
              <a:gd name="T4" fmla="*/ 2298115 w 4596765"/>
              <a:gd name="T5" fmla="*/ 1292606 h 1292860"/>
              <a:gd name="T6" fmla="*/ 2621203 w 4596765"/>
              <a:gd name="T7" fmla="*/ 969518 h 1292860"/>
              <a:gd name="T8" fmla="*/ 2459659 w 4596765"/>
              <a:gd name="T9" fmla="*/ 839851 h 1292860"/>
              <a:gd name="T10" fmla="*/ 2136571 w 4596765"/>
              <a:gd name="T11" fmla="*/ 839851 h 1292860"/>
              <a:gd name="T12" fmla="*/ 2136571 w 4596765"/>
              <a:gd name="T13" fmla="*/ 969518 h 1292860"/>
              <a:gd name="T14" fmla="*/ 2459659 w 4596765"/>
              <a:gd name="T15" fmla="*/ 969518 h 1292860"/>
              <a:gd name="T16" fmla="*/ 2459659 w 4596765"/>
              <a:gd name="T17" fmla="*/ 839851 h 1292860"/>
              <a:gd name="T18" fmla="*/ 4596180 w 4596765"/>
              <a:gd name="T19" fmla="*/ 0 h 1292860"/>
              <a:gd name="T20" fmla="*/ 0 w 4596765"/>
              <a:gd name="T21" fmla="*/ 0 h 1292860"/>
              <a:gd name="T22" fmla="*/ 0 w 4596765"/>
              <a:gd name="T23" fmla="*/ 839851 h 1292860"/>
              <a:gd name="T24" fmla="*/ 4596180 w 4596765"/>
              <a:gd name="T25" fmla="*/ 839851 h 1292860"/>
              <a:gd name="T26" fmla="*/ 4596180 w 4596765"/>
              <a:gd name="T27" fmla="*/ 0 h 129286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596765"/>
              <a:gd name="T43" fmla="*/ 0 h 1292860"/>
              <a:gd name="T44" fmla="*/ 4596765 w 4596765"/>
              <a:gd name="T45" fmla="*/ 1292860 h 129286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596765" h="1292860">
                <a:moveTo>
                  <a:pt x="2621203" y="969518"/>
                </a:moveTo>
                <a:lnTo>
                  <a:pt x="1974900" y="969518"/>
                </a:lnTo>
                <a:lnTo>
                  <a:pt x="2298115" y="1292606"/>
                </a:lnTo>
                <a:lnTo>
                  <a:pt x="2621203" y="969518"/>
                </a:lnTo>
                <a:close/>
              </a:path>
              <a:path w="4596765" h="1292860">
                <a:moveTo>
                  <a:pt x="2459659" y="839851"/>
                </a:moveTo>
                <a:lnTo>
                  <a:pt x="2136571" y="839851"/>
                </a:lnTo>
                <a:lnTo>
                  <a:pt x="2136571" y="969518"/>
                </a:lnTo>
                <a:lnTo>
                  <a:pt x="2459659" y="969518"/>
                </a:lnTo>
                <a:lnTo>
                  <a:pt x="2459659" y="839851"/>
                </a:lnTo>
                <a:close/>
              </a:path>
              <a:path w="4596765" h="1292860">
                <a:moveTo>
                  <a:pt x="4596180" y="0"/>
                </a:moveTo>
                <a:lnTo>
                  <a:pt x="0" y="0"/>
                </a:lnTo>
                <a:lnTo>
                  <a:pt x="0" y="839851"/>
                </a:lnTo>
                <a:lnTo>
                  <a:pt x="4596180" y="839851"/>
                </a:lnTo>
                <a:lnTo>
                  <a:pt x="4596180" y="0"/>
                </a:lnTo>
                <a:close/>
              </a:path>
            </a:pathLst>
          </a:custGeom>
          <a:solidFill>
            <a:srgbClr val="B8CDE4"/>
          </a:solidFill>
          <a:ln w="9525">
            <a:noFill/>
            <a:round/>
            <a:headEnd/>
            <a:tailEnd/>
          </a:ln>
        </p:spPr>
        <p:txBody>
          <a:bodyPr lIns="0" tIns="0" rIns="0" bIns="0"/>
          <a:lstStyle/>
          <a:p>
            <a:endParaRPr lang="ru-RU"/>
          </a:p>
        </p:txBody>
      </p:sp>
      <p:sp>
        <p:nvSpPr>
          <p:cNvPr id="36873" name="object 11"/>
          <p:cNvSpPr>
            <a:spLocks/>
          </p:cNvSpPr>
          <p:nvPr/>
        </p:nvSpPr>
        <p:spPr bwMode="auto">
          <a:xfrm>
            <a:off x="598488" y="4832350"/>
            <a:ext cx="4595812" cy="1292225"/>
          </a:xfrm>
          <a:custGeom>
            <a:avLst/>
            <a:gdLst>
              <a:gd name="T0" fmla="*/ 0 w 4596765"/>
              <a:gd name="T1" fmla="*/ 0 h 1292860"/>
              <a:gd name="T2" fmla="*/ 4596180 w 4596765"/>
              <a:gd name="T3" fmla="*/ 0 h 1292860"/>
              <a:gd name="T4" fmla="*/ 4596180 w 4596765"/>
              <a:gd name="T5" fmla="*/ 839851 h 1292860"/>
              <a:gd name="T6" fmla="*/ 2459659 w 4596765"/>
              <a:gd name="T7" fmla="*/ 839851 h 1292860"/>
              <a:gd name="T8" fmla="*/ 2459659 w 4596765"/>
              <a:gd name="T9" fmla="*/ 969518 h 1292860"/>
              <a:gd name="T10" fmla="*/ 2621203 w 4596765"/>
              <a:gd name="T11" fmla="*/ 969518 h 1292860"/>
              <a:gd name="T12" fmla="*/ 2298115 w 4596765"/>
              <a:gd name="T13" fmla="*/ 1292606 h 1292860"/>
              <a:gd name="T14" fmla="*/ 1974900 w 4596765"/>
              <a:gd name="T15" fmla="*/ 969518 h 1292860"/>
              <a:gd name="T16" fmla="*/ 2136571 w 4596765"/>
              <a:gd name="T17" fmla="*/ 969518 h 1292860"/>
              <a:gd name="T18" fmla="*/ 2136571 w 4596765"/>
              <a:gd name="T19" fmla="*/ 839851 h 1292860"/>
              <a:gd name="T20" fmla="*/ 0 w 4596765"/>
              <a:gd name="T21" fmla="*/ 839851 h 1292860"/>
              <a:gd name="T22" fmla="*/ 0 w 4596765"/>
              <a:gd name="T23" fmla="*/ 0 h 129286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596765"/>
              <a:gd name="T37" fmla="*/ 0 h 1292860"/>
              <a:gd name="T38" fmla="*/ 4596765 w 4596765"/>
              <a:gd name="T39" fmla="*/ 1292860 h 129286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596765" h="1292860">
                <a:moveTo>
                  <a:pt x="0" y="0"/>
                </a:moveTo>
                <a:lnTo>
                  <a:pt x="4596180" y="0"/>
                </a:lnTo>
                <a:lnTo>
                  <a:pt x="4596180" y="839851"/>
                </a:lnTo>
                <a:lnTo>
                  <a:pt x="2459659" y="839851"/>
                </a:lnTo>
                <a:lnTo>
                  <a:pt x="2459659" y="969518"/>
                </a:lnTo>
                <a:lnTo>
                  <a:pt x="2621203" y="969518"/>
                </a:lnTo>
                <a:lnTo>
                  <a:pt x="2298115" y="1292606"/>
                </a:lnTo>
                <a:lnTo>
                  <a:pt x="1974900" y="969518"/>
                </a:lnTo>
                <a:lnTo>
                  <a:pt x="2136571" y="969518"/>
                </a:lnTo>
                <a:lnTo>
                  <a:pt x="2136571" y="839851"/>
                </a:lnTo>
                <a:lnTo>
                  <a:pt x="0" y="839851"/>
                </a:lnTo>
                <a:lnTo>
                  <a:pt x="0" y="0"/>
                </a:lnTo>
                <a:close/>
              </a:path>
            </a:pathLst>
          </a:custGeom>
          <a:noFill/>
          <a:ln w="25400">
            <a:solidFill>
              <a:srgbClr val="FFFFFF"/>
            </a:solidFill>
            <a:round/>
            <a:headEnd/>
            <a:tailEnd/>
          </a:ln>
        </p:spPr>
        <p:txBody>
          <a:bodyPr lIns="0" tIns="0" rIns="0" bIns="0"/>
          <a:lstStyle/>
          <a:p>
            <a:endParaRPr lang="ru-RU"/>
          </a:p>
        </p:txBody>
      </p:sp>
      <p:sp>
        <p:nvSpPr>
          <p:cNvPr id="36874" name="object 12"/>
          <p:cNvSpPr txBox="1">
            <a:spLocks noChangeArrowheads="1"/>
          </p:cNvSpPr>
          <p:nvPr/>
        </p:nvSpPr>
        <p:spPr bwMode="auto">
          <a:xfrm>
            <a:off x="1146175" y="4870450"/>
            <a:ext cx="3498850" cy="757238"/>
          </a:xfrm>
          <a:prstGeom prst="rect">
            <a:avLst/>
          </a:prstGeom>
          <a:noFill/>
          <a:ln w="9525">
            <a:noFill/>
            <a:miter lim="800000"/>
            <a:headEnd/>
            <a:tailEnd/>
          </a:ln>
        </p:spPr>
        <p:txBody>
          <a:bodyPr lIns="0" tIns="12065" rIns="0" bIns="0">
            <a:spAutoFit/>
          </a:bodyPr>
          <a:lstStyle/>
          <a:p>
            <a:pPr marL="474663">
              <a:spcBef>
                <a:spcPts val="100"/>
              </a:spcBef>
            </a:pPr>
            <a:r>
              <a:rPr lang="ru-RU" sz="1600"/>
              <a:t>нет заявок; все отклонены;</a:t>
            </a:r>
          </a:p>
          <a:p>
            <a:pPr marL="474663" algn="ctr"/>
            <a:r>
              <a:rPr lang="ru-RU" sz="1600"/>
              <a:t>«второй победитель» уклонился или  отказался от заключения контракта</a:t>
            </a:r>
          </a:p>
        </p:txBody>
      </p:sp>
      <p:sp>
        <p:nvSpPr>
          <p:cNvPr id="36875" name="object 13"/>
          <p:cNvSpPr>
            <a:spLocks/>
          </p:cNvSpPr>
          <p:nvPr/>
        </p:nvSpPr>
        <p:spPr bwMode="auto">
          <a:xfrm>
            <a:off x="985838" y="1724025"/>
            <a:ext cx="4391025" cy="1524000"/>
          </a:xfrm>
          <a:custGeom>
            <a:avLst/>
            <a:gdLst>
              <a:gd name="T0" fmla="*/ 0 w 4390390"/>
              <a:gd name="T1" fmla="*/ 1524000 h 1524000"/>
              <a:gd name="T2" fmla="*/ 4390136 w 4390390"/>
              <a:gd name="T3" fmla="*/ 1524000 h 1524000"/>
              <a:gd name="T4" fmla="*/ 4390136 w 4390390"/>
              <a:gd name="T5" fmla="*/ 0 h 1524000"/>
              <a:gd name="T6" fmla="*/ 0 w 4390390"/>
              <a:gd name="T7" fmla="*/ 0 h 1524000"/>
              <a:gd name="T8" fmla="*/ 0 w 4390390"/>
              <a:gd name="T9" fmla="*/ 1524000 h 1524000"/>
              <a:gd name="T10" fmla="*/ 0 60000 65536"/>
              <a:gd name="T11" fmla="*/ 0 60000 65536"/>
              <a:gd name="T12" fmla="*/ 0 60000 65536"/>
              <a:gd name="T13" fmla="*/ 0 60000 65536"/>
              <a:gd name="T14" fmla="*/ 0 60000 65536"/>
              <a:gd name="T15" fmla="*/ 0 w 4390390"/>
              <a:gd name="T16" fmla="*/ 0 h 1524000"/>
              <a:gd name="T17" fmla="*/ 4390390 w 4390390"/>
              <a:gd name="T18" fmla="*/ 1524000 h 1524000"/>
            </a:gdLst>
            <a:ahLst/>
            <a:cxnLst>
              <a:cxn ang="T10">
                <a:pos x="T0" y="T1"/>
              </a:cxn>
              <a:cxn ang="T11">
                <a:pos x="T2" y="T3"/>
              </a:cxn>
              <a:cxn ang="T12">
                <a:pos x="T4" y="T5"/>
              </a:cxn>
              <a:cxn ang="T13">
                <a:pos x="T6" y="T7"/>
              </a:cxn>
              <a:cxn ang="T14">
                <a:pos x="T8" y="T9"/>
              </a:cxn>
            </a:cxnLst>
            <a:rect l="T15" t="T16" r="T17" b="T18"/>
            <a:pathLst>
              <a:path w="4390390" h="1524000">
                <a:moveTo>
                  <a:pt x="0" y="1524000"/>
                </a:moveTo>
                <a:lnTo>
                  <a:pt x="4390136" y="1524000"/>
                </a:lnTo>
                <a:lnTo>
                  <a:pt x="4390136" y="0"/>
                </a:lnTo>
                <a:lnTo>
                  <a:pt x="0" y="0"/>
                </a:lnTo>
                <a:lnTo>
                  <a:pt x="0" y="1524000"/>
                </a:lnTo>
                <a:close/>
              </a:path>
            </a:pathLst>
          </a:custGeom>
          <a:solidFill>
            <a:srgbClr val="B8CDE4"/>
          </a:solidFill>
          <a:ln w="9525">
            <a:noFill/>
            <a:round/>
            <a:headEnd/>
            <a:tailEnd/>
          </a:ln>
        </p:spPr>
        <p:txBody>
          <a:bodyPr lIns="0" tIns="0" rIns="0" bIns="0"/>
          <a:lstStyle/>
          <a:p>
            <a:endParaRPr lang="ru-RU"/>
          </a:p>
        </p:txBody>
      </p:sp>
      <p:sp>
        <p:nvSpPr>
          <p:cNvPr id="36876" name="object 14"/>
          <p:cNvSpPr>
            <a:spLocks/>
          </p:cNvSpPr>
          <p:nvPr/>
        </p:nvSpPr>
        <p:spPr bwMode="auto">
          <a:xfrm>
            <a:off x="5376863" y="1724025"/>
            <a:ext cx="4389437" cy="1524000"/>
          </a:xfrm>
          <a:custGeom>
            <a:avLst/>
            <a:gdLst>
              <a:gd name="T0" fmla="*/ 0 w 4390390"/>
              <a:gd name="T1" fmla="*/ 1524000 h 1524000"/>
              <a:gd name="T2" fmla="*/ 4390136 w 4390390"/>
              <a:gd name="T3" fmla="*/ 1524000 h 1524000"/>
              <a:gd name="T4" fmla="*/ 4390136 w 4390390"/>
              <a:gd name="T5" fmla="*/ 0 h 1524000"/>
              <a:gd name="T6" fmla="*/ 0 w 4390390"/>
              <a:gd name="T7" fmla="*/ 0 h 1524000"/>
              <a:gd name="T8" fmla="*/ 0 w 4390390"/>
              <a:gd name="T9" fmla="*/ 1524000 h 1524000"/>
              <a:gd name="T10" fmla="*/ 0 60000 65536"/>
              <a:gd name="T11" fmla="*/ 0 60000 65536"/>
              <a:gd name="T12" fmla="*/ 0 60000 65536"/>
              <a:gd name="T13" fmla="*/ 0 60000 65536"/>
              <a:gd name="T14" fmla="*/ 0 60000 65536"/>
              <a:gd name="T15" fmla="*/ 0 w 4390390"/>
              <a:gd name="T16" fmla="*/ 0 h 1524000"/>
              <a:gd name="T17" fmla="*/ 4390390 w 4390390"/>
              <a:gd name="T18" fmla="*/ 1524000 h 1524000"/>
            </a:gdLst>
            <a:ahLst/>
            <a:cxnLst>
              <a:cxn ang="T10">
                <a:pos x="T0" y="T1"/>
              </a:cxn>
              <a:cxn ang="T11">
                <a:pos x="T2" y="T3"/>
              </a:cxn>
              <a:cxn ang="T12">
                <a:pos x="T4" y="T5"/>
              </a:cxn>
              <a:cxn ang="T13">
                <a:pos x="T6" y="T7"/>
              </a:cxn>
              <a:cxn ang="T14">
                <a:pos x="T8" y="T9"/>
              </a:cxn>
            </a:cxnLst>
            <a:rect l="T15" t="T16" r="T17" b="T18"/>
            <a:pathLst>
              <a:path w="4390390" h="1524000">
                <a:moveTo>
                  <a:pt x="0" y="1524000"/>
                </a:moveTo>
                <a:lnTo>
                  <a:pt x="4390136" y="1524000"/>
                </a:lnTo>
                <a:lnTo>
                  <a:pt x="4390136" y="0"/>
                </a:lnTo>
                <a:lnTo>
                  <a:pt x="0" y="0"/>
                </a:lnTo>
                <a:lnTo>
                  <a:pt x="0" y="1524000"/>
                </a:lnTo>
                <a:close/>
              </a:path>
            </a:pathLst>
          </a:custGeom>
          <a:solidFill>
            <a:srgbClr val="B8CDE4"/>
          </a:solidFill>
          <a:ln w="9525">
            <a:noFill/>
            <a:round/>
            <a:headEnd/>
            <a:tailEnd/>
          </a:ln>
        </p:spPr>
        <p:txBody>
          <a:bodyPr lIns="0" tIns="0" rIns="0" bIns="0"/>
          <a:lstStyle/>
          <a:p>
            <a:endParaRPr lang="ru-RU"/>
          </a:p>
        </p:txBody>
      </p:sp>
      <p:graphicFrame>
        <p:nvGraphicFramePr>
          <p:cNvPr id="15" name="object 15"/>
          <p:cNvGraphicFramePr>
            <a:graphicFrameLocks noGrp="1"/>
          </p:cNvGraphicFramePr>
          <p:nvPr/>
        </p:nvGraphicFramePr>
        <p:xfrm>
          <a:off x="1033463" y="1495425"/>
          <a:ext cx="8707437" cy="1752600"/>
        </p:xfrm>
        <a:graphic>
          <a:graphicData uri="http://schemas.openxmlformats.org/drawingml/2006/table">
            <a:tbl>
              <a:tblPr/>
              <a:tblGrid>
                <a:gridCol w="4343400"/>
                <a:gridCol w="4364037"/>
              </a:tblGrid>
              <a:tr h="1752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ts val="2050"/>
                        </a:lnSpc>
                        <a:spcBef>
                          <a:spcPct val="0"/>
                        </a:spcBef>
                        <a:spcAft>
                          <a:spcPct val="0"/>
                        </a:spcAft>
                        <a:buClrTx/>
                        <a:buSzTx/>
                        <a:buFontTx/>
                        <a:buNone/>
                        <a:tabLst/>
                      </a:pPr>
                      <a:r>
                        <a:rPr kumimoji="0" lang="ru-RU" sz="1800" b="0" i="0" u="sng" strike="noStrike" cap="none" normalizeH="0" baseline="0" smtClean="0">
                          <a:ln>
                            <a:noFill/>
                          </a:ln>
                          <a:solidFill>
                            <a:schemeClr val="tx1"/>
                          </a:solidFill>
                          <a:effectLst/>
                          <a:latin typeface="Arial" charset="0"/>
                          <a:cs typeface="Arial" charset="0"/>
                        </a:rPr>
                        <a:t>по окончании срока подачи заявок</a:t>
                      </a:r>
                      <a:r>
                        <a:rPr kumimoji="0" lang="ru-RU" sz="1800" b="0" i="0" u="none" strike="noStrike" cap="none" normalizeH="0" baseline="0" smtClean="0">
                          <a:ln>
                            <a:noFill/>
                          </a:ln>
                          <a:solidFill>
                            <a:schemeClr val="tx1"/>
                          </a:solidFill>
                          <a:effectLst/>
                          <a:latin typeface="Arial" charset="0"/>
                          <a:cs typeface="Arial" charset="0"/>
                        </a:rPr>
                        <a:t>:</a:t>
                      </a:r>
                    </a:p>
                    <a:p>
                      <a:pPr marL="0" marR="0" lvl="0" indent="0" algn="l" defTabSz="914400" rtl="0" eaLnBrk="1" fontAlgn="base" latinLnBrk="0" hangingPunct="1">
                        <a:lnSpc>
                          <a:spcPts val="1938"/>
                        </a:lnSpc>
                        <a:spcBef>
                          <a:spcPts val="138"/>
                        </a:spcBef>
                        <a:spcAft>
                          <a:spcPct val="0"/>
                        </a:spcAft>
                        <a:buClrTx/>
                        <a:buSzTx/>
                        <a:buFont typeface="Wingdings" pitchFamily="2" charset="2"/>
                        <a:buChar char=""/>
                        <a:tabLst/>
                      </a:pPr>
                      <a:r>
                        <a:rPr kumimoji="0" lang="ru-RU" sz="1800" b="0" i="0" u="none" strike="noStrike" cap="none" normalizeH="0" baseline="0" smtClean="0">
                          <a:ln>
                            <a:noFill/>
                          </a:ln>
                          <a:solidFill>
                            <a:schemeClr val="tx1"/>
                          </a:solidFill>
                          <a:effectLst/>
                          <a:latin typeface="Arial" charset="0"/>
                          <a:cs typeface="Arial" charset="0"/>
                        </a:rPr>
                        <a:t>не подано ни одной заявки </a:t>
                      </a:r>
                      <a:r>
                        <a:rPr kumimoji="0" lang="ru-RU" sz="1800" b="0" i="0" u="none" strike="noStrike" cap="none" normalizeH="0" baseline="0" smtClean="0">
                          <a:ln>
                            <a:noFill/>
                          </a:ln>
                          <a:solidFill>
                            <a:srgbClr val="006284"/>
                          </a:solidFill>
                          <a:effectLst/>
                          <a:latin typeface="Arial" charset="0"/>
                          <a:cs typeface="Arial" charset="0"/>
                        </a:rPr>
                        <a:t> (ч. 14 ст. 82.3)</a:t>
                      </a:r>
                      <a:endParaRPr kumimoji="0" lang="ru-RU" sz="18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ts val="1900"/>
                        </a:lnSpc>
                        <a:spcBef>
                          <a:spcPts val="38"/>
                        </a:spcBef>
                        <a:spcAft>
                          <a:spcPct val="0"/>
                        </a:spcAft>
                        <a:buClrTx/>
                        <a:buSzTx/>
                        <a:buFont typeface="Wingdings" pitchFamily="2" charset="2"/>
                        <a:buChar char=""/>
                        <a:tabLst/>
                      </a:pPr>
                      <a:r>
                        <a:rPr kumimoji="0" lang="ru-RU" sz="1800" b="0" i="0" u="none" strike="noStrike" cap="none" normalizeH="0" baseline="0" smtClean="0">
                          <a:ln>
                            <a:noFill/>
                          </a:ln>
                          <a:solidFill>
                            <a:schemeClr val="tx1"/>
                          </a:solidFill>
                          <a:effectLst/>
                          <a:latin typeface="Arial" charset="0"/>
                          <a:cs typeface="Arial" charset="0"/>
                        </a:rPr>
                        <a:t>подана только 1 заявка </a:t>
                      </a:r>
                      <a:r>
                        <a:rPr kumimoji="0" lang="ru-RU" sz="1800" b="0" i="0" u="none" strike="noStrike" cap="none" normalizeH="0" baseline="0" smtClean="0">
                          <a:ln>
                            <a:noFill/>
                          </a:ln>
                          <a:solidFill>
                            <a:srgbClr val="006284"/>
                          </a:solidFill>
                          <a:effectLst/>
                          <a:latin typeface="Arial" charset="0"/>
                          <a:cs typeface="Arial" charset="0"/>
                        </a:rPr>
                        <a:t> (ч. 14 ст. 82.3)</a:t>
                      </a:r>
                      <a:endParaRPr kumimoji="0" lang="ru-RU" sz="1800" b="0" i="0" u="none" strike="noStrike" cap="none" normalizeH="0" baseline="0" smtClean="0">
                        <a:ln>
                          <a:noFill/>
                        </a:ln>
                        <a:solidFill>
                          <a:schemeClr val="tx1"/>
                        </a:solidFill>
                        <a:effectLst/>
                        <a:latin typeface="Arial" charset="0"/>
                        <a:cs typeface="Arial" charset="0"/>
                      </a:endParaRPr>
                    </a:p>
                  </a:txBody>
                  <a:tcPr marL="0" marR="0"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B8CDE4"/>
                    </a:solidFill>
                  </a:tcPr>
                </a:tc>
                <a:tc>
                  <a:txBody>
                    <a:bodyPr/>
                    <a:lstStyle/>
                    <a:p>
                      <a:pPr marL="0" marR="0" lvl="0" indent="0" algn="l" defTabSz="914400" rtl="0" eaLnBrk="1" fontAlgn="base" latinLnBrk="0" hangingPunct="1">
                        <a:lnSpc>
                          <a:spcPct val="100000"/>
                        </a:lnSpc>
                        <a:spcBef>
                          <a:spcPts val="25"/>
                        </a:spcBef>
                        <a:spcAft>
                          <a:spcPct val="0"/>
                        </a:spcAft>
                        <a:buClrTx/>
                        <a:buSzTx/>
                        <a:buFontTx/>
                        <a:buNone/>
                        <a:tabLst/>
                      </a:pP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ts val="1938"/>
                        </a:lnSpc>
                        <a:spcBef>
                          <a:spcPct val="0"/>
                        </a:spcBef>
                        <a:spcAft>
                          <a:spcPct val="0"/>
                        </a:spcAft>
                        <a:buClrTx/>
                        <a:buSzTx/>
                        <a:buFontTx/>
                        <a:buNone/>
                        <a:tabLst/>
                      </a:pPr>
                      <a:r>
                        <a:rPr kumimoji="0" lang="ru-RU" sz="1800" b="0" i="0" u="sng" strike="noStrike" cap="none" normalizeH="0" baseline="0" smtClean="0">
                          <a:ln>
                            <a:noFill/>
                          </a:ln>
                          <a:solidFill>
                            <a:schemeClr val="tx1"/>
                          </a:solidFill>
                          <a:effectLst/>
                          <a:latin typeface="Arial" charset="0"/>
                          <a:cs typeface="Arial" charset="0"/>
                        </a:rPr>
                        <a:t>при рассмотрении котировочной </a:t>
                      </a:r>
                      <a:r>
                        <a:rPr kumimoji="0" lang="ru-RU" sz="1800" b="0" i="0" u="none" strike="noStrike" cap="none" normalizeH="0" baseline="0" smtClean="0">
                          <a:ln>
                            <a:noFill/>
                          </a:ln>
                          <a:solidFill>
                            <a:schemeClr val="tx1"/>
                          </a:solidFill>
                          <a:effectLst/>
                          <a:latin typeface="Arial" charset="0"/>
                          <a:cs typeface="Arial" charset="0"/>
                        </a:rPr>
                        <a:t> </a:t>
                      </a:r>
                      <a:r>
                        <a:rPr kumimoji="0" lang="ru-RU" sz="1800" b="0" i="0" u="sng" strike="noStrike" cap="none" normalizeH="0" baseline="0" smtClean="0">
                          <a:ln>
                            <a:noFill/>
                          </a:ln>
                          <a:solidFill>
                            <a:schemeClr val="tx1"/>
                          </a:solidFill>
                          <a:effectLst/>
                          <a:latin typeface="Arial" charset="0"/>
                          <a:cs typeface="Arial" charset="0"/>
                        </a:rPr>
                        <a:t>комиссией:</a:t>
                      </a:r>
                      <a:endParaRPr kumimoji="0" lang="ru-RU" sz="18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ts val="1813"/>
                        </a:lnSpc>
                        <a:spcBef>
                          <a:spcPct val="0"/>
                        </a:spcBef>
                        <a:spcAft>
                          <a:spcPct val="0"/>
                        </a:spcAft>
                        <a:buClrTx/>
                        <a:buSzTx/>
                        <a:buFont typeface="Wingdings" pitchFamily="2" charset="2"/>
                        <a:buChar char=""/>
                        <a:tabLst/>
                      </a:pPr>
                      <a:r>
                        <a:rPr kumimoji="0" lang="ru-RU" sz="1800" b="0" i="0" u="none" strike="noStrike" cap="none" normalizeH="0" baseline="0" smtClean="0">
                          <a:ln>
                            <a:noFill/>
                          </a:ln>
                          <a:solidFill>
                            <a:schemeClr val="tx1"/>
                          </a:solidFill>
                          <a:effectLst/>
                          <a:latin typeface="Arial" charset="0"/>
                          <a:cs typeface="Arial" charset="0"/>
                        </a:rPr>
                        <a:t>отклонены все заявки </a:t>
                      </a:r>
                      <a:r>
                        <a:rPr kumimoji="0" lang="ru-RU" sz="1800" b="0" i="0" u="none" strike="noStrike" cap="none" normalizeH="0" baseline="0" smtClean="0">
                          <a:ln>
                            <a:noFill/>
                          </a:ln>
                          <a:solidFill>
                            <a:srgbClr val="006284"/>
                          </a:solidFill>
                          <a:effectLst/>
                          <a:latin typeface="Arial" charset="0"/>
                          <a:cs typeface="Arial" charset="0"/>
                        </a:rPr>
                        <a:t>(ч. 9 ст. 82.4)</a:t>
                      </a:r>
                      <a:endParaRPr kumimoji="0" lang="ru-RU" sz="18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ts val="1900"/>
                        </a:lnSpc>
                        <a:spcBef>
                          <a:spcPts val="175"/>
                        </a:spcBef>
                        <a:spcAft>
                          <a:spcPct val="0"/>
                        </a:spcAft>
                        <a:buClrTx/>
                        <a:buSzTx/>
                        <a:buFont typeface="Wingdings" pitchFamily="2" charset="2"/>
                        <a:buChar char=""/>
                        <a:tabLst/>
                      </a:pPr>
                      <a:r>
                        <a:rPr kumimoji="0" lang="ru-RU" sz="1800" b="0" i="0" u="none" strike="noStrike" cap="none" normalizeH="0" baseline="0" smtClean="0">
                          <a:ln>
                            <a:noFill/>
                          </a:ln>
                          <a:solidFill>
                            <a:schemeClr val="tx1"/>
                          </a:solidFill>
                          <a:effectLst/>
                          <a:latin typeface="Arial" charset="0"/>
                          <a:cs typeface="Arial" charset="0"/>
                        </a:rPr>
                        <a:t>1 заявка признана  соответствующей </a:t>
                      </a:r>
                      <a:r>
                        <a:rPr kumimoji="0" lang="ru-RU" sz="1800" b="0" i="0" u="none" strike="noStrike" cap="none" normalizeH="0" baseline="0" smtClean="0">
                          <a:ln>
                            <a:noFill/>
                          </a:ln>
                          <a:solidFill>
                            <a:srgbClr val="006284"/>
                          </a:solidFill>
                          <a:effectLst/>
                          <a:latin typeface="Arial" charset="0"/>
                          <a:cs typeface="Arial" charset="0"/>
                        </a:rPr>
                        <a:t>(ч. 9 ст. 82.4)</a:t>
                      </a:r>
                      <a:endParaRPr kumimoji="0" lang="ru-RU" sz="1800" b="0" i="0" u="none" strike="noStrike" cap="none" normalizeH="0" baseline="0" smtClean="0">
                        <a:ln>
                          <a:noFill/>
                        </a:ln>
                        <a:solidFill>
                          <a:schemeClr val="tx1"/>
                        </a:solidFill>
                        <a:effectLst/>
                        <a:latin typeface="Arial" charset="0"/>
                        <a:cs typeface="Arial" charset="0"/>
                      </a:endParaRPr>
                    </a:p>
                  </a:txBody>
                  <a:tcPr marL="0" marR="0" marT="2540" marB="0"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B8CDE4"/>
                    </a:solidFill>
                  </a:tcPr>
                </a:tc>
              </a:tr>
            </a:tbl>
          </a:graphicData>
        </a:graphic>
      </p:graphicFrame>
      <p:sp>
        <p:nvSpPr>
          <p:cNvPr id="36881" name="object 16"/>
          <p:cNvSpPr>
            <a:spLocks/>
          </p:cNvSpPr>
          <p:nvPr/>
        </p:nvSpPr>
        <p:spPr bwMode="auto">
          <a:xfrm>
            <a:off x="5575300" y="4848225"/>
            <a:ext cx="4505325" cy="1292225"/>
          </a:xfrm>
          <a:custGeom>
            <a:avLst/>
            <a:gdLst>
              <a:gd name="T0" fmla="*/ 2575305 w 4504690"/>
              <a:gd name="T1" fmla="*/ 969391 h 1292860"/>
              <a:gd name="T2" fmla="*/ 1929002 w 4504690"/>
              <a:gd name="T3" fmla="*/ 969391 h 1292860"/>
              <a:gd name="T4" fmla="*/ 2252091 w 4504690"/>
              <a:gd name="T5" fmla="*/ 1292606 h 1292860"/>
              <a:gd name="T6" fmla="*/ 2575305 w 4504690"/>
              <a:gd name="T7" fmla="*/ 969391 h 1292860"/>
              <a:gd name="T8" fmla="*/ 2413634 w 4504690"/>
              <a:gd name="T9" fmla="*/ 839851 h 1292860"/>
              <a:gd name="T10" fmla="*/ 2090547 w 4504690"/>
              <a:gd name="T11" fmla="*/ 839851 h 1292860"/>
              <a:gd name="T12" fmla="*/ 2090547 w 4504690"/>
              <a:gd name="T13" fmla="*/ 969391 h 1292860"/>
              <a:gd name="T14" fmla="*/ 2413634 w 4504690"/>
              <a:gd name="T15" fmla="*/ 969391 h 1292860"/>
              <a:gd name="T16" fmla="*/ 2413634 w 4504690"/>
              <a:gd name="T17" fmla="*/ 839851 h 1292860"/>
              <a:gd name="T18" fmla="*/ 4504182 w 4504690"/>
              <a:gd name="T19" fmla="*/ 0 h 1292860"/>
              <a:gd name="T20" fmla="*/ 0 w 4504690"/>
              <a:gd name="T21" fmla="*/ 0 h 1292860"/>
              <a:gd name="T22" fmla="*/ 0 w 4504690"/>
              <a:gd name="T23" fmla="*/ 839851 h 1292860"/>
              <a:gd name="T24" fmla="*/ 4504182 w 4504690"/>
              <a:gd name="T25" fmla="*/ 839851 h 1292860"/>
              <a:gd name="T26" fmla="*/ 4504182 w 4504690"/>
              <a:gd name="T27" fmla="*/ 0 h 129286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504690"/>
              <a:gd name="T43" fmla="*/ 0 h 1292860"/>
              <a:gd name="T44" fmla="*/ 4504690 w 4504690"/>
              <a:gd name="T45" fmla="*/ 1292860 h 129286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504690" h="1292860">
                <a:moveTo>
                  <a:pt x="2575305" y="969391"/>
                </a:moveTo>
                <a:lnTo>
                  <a:pt x="1929002" y="969391"/>
                </a:lnTo>
                <a:lnTo>
                  <a:pt x="2252091" y="1292606"/>
                </a:lnTo>
                <a:lnTo>
                  <a:pt x="2575305" y="969391"/>
                </a:lnTo>
                <a:close/>
              </a:path>
              <a:path w="4504690" h="1292860">
                <a:moveTo>
                  <a:pt x="2413634" y="839851"/>
                </a:moveTo>
                <a:lnTo>
                  <a:pt x="2090547" y="839851"/>
                </a:lnTo>
                <a:lnTo>
                  <a:pt x="2090547" y="969391"/>
                </a:lnTo>
                <a:lnTo>
                  <a:pt x="2413634" y="969391"/>
                </a:lnTo>
                <a:lnTo>
                  <a:pt x="2413634" y="839851"/>
                </a:lnTo>
                <a:close/>
              </a:path>
              <a:path w="4504690" h="1292860">
                <a:moveTo>
                  <a:pt x="4504182" y="0"/>
                </a:moveTo>
                <a:lnTo>
                  <a:pt x="0" y="0"/>
                </a:lnTo>
                <a:lnTo>
                  <a:pt x="0" y="839851"/>
                </a:lnTo>
                <a:lnTo>
                  <a:pt x="4504182" y="839851"/>
                </a:lnTo>
                <a:lnTo>
                  <a:pt x="4504182" y="0"/>
                </a:lnTo>
                <a:close/>
              </a:path>
            </a:pathLst>
          </a:custGeom>
          <a:solidFill>
            <a:srgbClr val="B8CDE4"/>
          </a:solidFill>
          <a:ln w="9525">
            <a:noFill/>
            <a:round/>
            <a:headEnd/>
            <a:tailEnd/>
          </a:ln>
        </p:spPr>
        <p:txBody>
          <a:bodyPr lIns="0" tIns="0" rIns="0" bIns="0"/>
          <a:lstStyle/>
          <a:p>
            <a:endParaRPr lang="ru-RU"/>
          </a:p>
        </p:txBody>
      </p:sp>
      <p:sp>
        <p:nvSpPr>
          <p:cNvPr id="36882" name="object 17"/>
          <p:cNvSpPr>
            <a:spLocks/>
          </p:cNvSpPr>
          <p:nvPr/>
        </p:nvSpPr>
        <p:spPr bwMode="auto">
          <a:xfrm>
            <a:off x="5575300" y="4848225"/>
            <a:ext cx="4505325" cy="1292225"/>
          </a:xfrm>
          <a:custGeom>
            <a:avLst/>
            <a:gdLst>
              <a:gd name="T0" fmla="*/ 0 w 4504690"/>
              <a:gd name="T1" fmla="*/ 0 h 1292860"/>
              <a:gd name="T2" fmla="*/ 4504182 w 4504690"/>
              <a:gd name="T3" fmla="*/ 0 h 1292860"/>
              <a:gd name="T4" fmla="*/ 4504182 w 4504690"/>
              <a:gd name="T5" fmla="*/ 839851 h 1292860"/>
              <a:gd name="T6" fmla="*/ 2413634 w 4504690"/>
              <a:gd name="T7" fmla="*/ 839851 h 1292860"/>
              <a:gd name="T8" fmla="*/ 2413634 w 4504690"/>
              <a:gd name="T9" fmla="*/ 969391 h 1292860"/>
              <a:gd name="T10" fmla="*/ 2575305 w 4504690"/>
              <a:gd name="T11" fmla="*/ 969391 h 1292860"/>
              <a:gd name="T12" fmla="*/ 2252091 w 4504690"/>
              <a:gd name="T13" fmla="*/ 1292606 h 1292860"/>
              <a:gd name="T14" fmla="*/ 1929002 w 4504690"/>
              <a:gd name="T15" fmla="*/ 969391 h 1292860"/>
              <a:gd name="T16" fmla="*/ 2090547 w 4504690"/>
              <a:gd name="T17" fmla="*/ 969391 h 1292860"/>
              <a:gd name="T18" fmla="*/ 2090547 w 4504690"/>
              <a:gd name="T19" fmla="*/ 839851 h 1292860"/>
              <a:gd name="T20" fmla="*/ 0 w 4504690"/>
              <a:gd name="T21" fmla="*/ 839851 h 1292860"/>
              <a:gd name="T22" fmla="*/ 0 w 4504690"/>
              <a:gd name="T23" fmla="*/ 0 h 129286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504690"/>
              <a:gd name="T37" fmla="*/ 0 h 1292860"/>
              <a:gd name="T38" fmla="*/ 4504690 w 4504690"/>
              <a:gd name="T39" fmla="*/ 1292860 h 129286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504690" h="1292860">
                <a:moveTo>
                  <a:pt x="0" y="0"/>
                </a:moveTo>
                <a:lnTo>
                  <a:pt x="4504182" y="0"/>
                </a:lnTo>
                <a:lnTo>
                  <a:pt x="4504182" y="839851"/>
                </a:lnTo>
                <a:lnTo>
                  <a:pt x="2413634" y="839851"/>
                </a:lnTo>
                <a:lnTo>
                  <a:pt x="2413634" y="969391"/>
                </a:lnTo>
                <a:lnTo>
                  <a:pt x="2575305" y="969391"/>
                </a:lnTo>
                <a:lnTo>
                  <a:pt x="2252091" y="1292606"/>
                </a:lnTo>
                <a:lnTo>
                  <a:pt x="1929002" y="969391"/>
                </a:lnTo>
                <a:lnTo>
                  <a:pt x="2090547" y="969391"/>
                </a:lnTo>
                <a:lnTo>
                  <a:pt x="2090547" y="839851"/>
                </a:lnTo>
                <a:lnTo>
                  <a:pt x="0" y="839851"/>
                </a:lnTo>
                <a:lnTo>
                  <a:pt x="0" y="0"/>
                </a:lnTo>
                <a:close/>
              </a:path>
            </a:pathLst>
          </a:custGeom>
          <a:noFill/>
          <a:ln w="25400">
            <a:solidFill>
              <a:srgbClr val="FFFFFF"/>
            </a:solidFill>
            <a:round/>
            <a:headEnd/>
            <a:tailEnd/>
          </a:ln>
        </p:spPr>
        <p:txBody>
          <a:bodyPr lIns="0" tIns="0" rIns="0" bIns="0"/>
          <a:lstStyle/>
          <a:p>
            <a:endParaRPr lang="ru-RU"/>
          </a:p>
        </p:txBody>
      </p:sp>
      <p:sp>
        <p:nvSpPr>
          <p:cNvPr id="36883" name="object 18"/>
          <p:cNvSpPr txBox="1">
            <a:spLocks noChangeArrowheads="1"/>
          </p:cNvSpPr>
          <p:nvPr/>
        </p:nvSpPr>
        <p:spPr bwMode="auto">
          <a:xfrm>
            <a:off x="5689600" y="4886325"/>
            <a:ext cx="4273550" cy="757238"/>
          </a:xfrm>
          <a:prstGeom prst="rect">
            <a:avLst/>
          </a:prstGeom>
          <a:noFill/>
          <a:ln w="9525">
            <a:noFill/>
            <a:miter lim="800000"/>
            <a:headEnd/>
            <a:tailEnd/>
          </a:ln>
        </p:spPr>
        <p:txBody>
          <a:bodyPr lIns="0" tIns="12065" rIns="0" bIns="0">
            <a:spAutoFit/>
          </a:bodyPr>
          <a:lstStyle/>
          <a:p>
            <a:pPr marL="12700" algn="ctr">
              <a:spcBef>
                <a:spcPts val="100"/>
              </a:spcBef>
            </a:pPr>
            <a:r>
              <a:rPr lang="ru-RU" sz="1600"/>
              <a:t>так и осталась 1 заявка, она соответствует  требованиям извещения; по результатам  рассмотрения только 1 заявка соответствует</a:t>
            </a:r>
          </a:p>
        </p:txBody>
      </p:sp>
      <p:sp>
        <p:nvSpPr>
          <p:cNvPr id="36884" name="object 19"/>
          <p:cNvSpPr>
            <a:spLocks noGrp="1"/>
          </p:cNvSpPr>
          <p:nvPr>
            <p:ph type="sldNum" sz="quarter" idx="12"/>
          </p:nvPr>
        </p:nvSpPr>
        <p:spPr bwMode="auto">
          <a:noFill/>
          <a:ln>
            <a:miter lim="800000"/>
            <a:headEnd/>
            <a:tailEnd/>
          </a:ln>
        </p:spPr>
        <p:txBody>
          <a:bodyPr/>
          <a:lstStyle/>
          <a:p>
            <a:pPr marL="25400"/>
            <a:fld id="{4575E24F-BF3D-4852-B2BA-CE01450EB2AC}" type="slidenum">
              <a:rPr lang="ru-RU" smtClean="0"/>
              <a:pPr marL="25400"/>
              <a:t>30</a:t>
            </a:fld>
            <a:endParaRPr lang="ru-RU"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89" name="object 2"/>
          <p:cNvSpPr>
            <a:spLocks/>
          </p:cNvSpPr>
          <p:nvPr/>
        </p:nvSpPr>
        <p:spPr bwMode="auto">
          <a:xfrm>
            <a:off x="479425" y="6992938"/>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0795">
            <a:solidFill>
              <a:srgbClr val="E6E7E8"/>
            </a:solidFill>
            <a:round/>
            <a:headEnd/>
            <a:tailEnd/>
          </a:ln>
        </p:spPr>
        <p:txBody>
          <a:bodyPr lIns="0" tIns="0" rIns="0" bIns="0"/>
          <a:lstStyle/>
          <a:p>
            <a:endParaRPr lang="ru-RU"/>
          </a:p>
        </p:txBody>
      </p:sp>
      <p:sp>
        <p:nvSpPr>
          <p:cNvPr id="37890" name="object 3"/>
          <p:cNvSpPr>
            <a:spLocks/>
          </p:cNvSpPr>
          <p:nvPr/>
        </p:nvSpPr>
        <p:spPr bwMode="auto">
          <a:xfrm>
            <a:off x="479425" y="1495425"/>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7994">
            <a:solidFill>
              <a:srgbClr val="006284"/>
            </a:solidFill>
            <a:round/>
            <a:headEnd/>
            <a:tailEnd/>
          </a:ln>
        </p:spPr>
        <p:txBody>
          <a:bodyPr lIns="0" tIns="0" rIns="0" bIns="0"/>
          <a:lstStyle/>
          <a:p>
            <a:endParaRPr lang="ru-RU"/>
          </a:p>
        </p:txBody>
      </p:sp>
      <p:sp>
        <p:nvSpPr>
          <p:cNvPr id="37891" name="object 5"/>
          <p:cNvSpPr>
            <a:spLocks noGrp="1"/>
          </p:cNvSpPr>
          <p:nvPr>
            <p:ph type="title"/>
          </p:nvPr>
        </p:nvSpPr>
        <p:spPr>
          <a:xfrm>
            <a:off x="479425" y="34925"/>
            <a:ext cx="9890125" cy="1322388"/>
          </a:xfrm>
        </p:spPr>
        <p:txBody>
          <a:bodyPr tIns="303732"/>
          <a:lstStyle/>
          <a:p>
            <a:pPr marL="1585913" eaLnBrk="1" hangingPunct="1">
              <a:spcBef>
                <a:spcPts val="100"/>
              </a:spcBef>
            </a:pPr>
            <a:r>
              <a:rPr lang="ru-RU" smtClean="0">
                <a:solidFill>
                  <a:srgbClr val="006284"/>
                </a:solidFill>
                <a:latin typeface="Arial" charset="0"/>
                <a:cs typeface="Arial" charset="0"/>
              </a:rPr>
              <a:t>ОСНОВАНИЯ ДЛЯ ПРОВЕДЕНИЯ  ЗАПРОСА ПРЕДЛОЖЕНИЙ </a:t>
            </a:r>
            <a:r>
              <a:rPr lang="ru-RU" smtClean="0">
                <a:latin typeface="Arial" charset="0"/>
                <a:cs typeface="Arial" charset="0"/>
              </a:rPr>
              <a:t>С 01.07.2018</a:t>
            </a:r>
          </a:p>
        </p:txBody>
      </p:sp>
      <p:sp>
        <p:nvSpPr>
          <p:cNvPr id="37892" name="object 7"/>
          <p:cNvSpPr>
            <a:spLocks noGrp="1"/>
          </p:cNvSpPr>
          <p:nvPr>
            <p:ph type="sldNum" sz="quarter" idx="12"/>
          </p:nvPr>
        </p:nvSpPr>
        <p:spPr bwMode="auto">
          <a:noFill/>
          <a:ln>
            <a:miter lim="800000"/>
            <a:headEnd/>
            <a:tailEnd/>
          </a:ln>
        </p:spPr>
        <p:txBody>
          <a:bodyPr/>
          <a:lstStyle/>
          <a:p>
            <a:pPr marL="25400"/>
            <a:fld id="{DA9971B8-8FEB-43FF-8F35-9B40A9D03D03}" type="slidenum">
              <a:rPr lang="ru-RU" smtClean="0"/>
              <a:pPr marL="25400"/>
              <a:t>31</a:t>
            </a:fld>
            <a:endParaRPr lang="ru-RU" smtClean="0"/>
          </a:p>
        </p:txBody>
      </p:sp>
      <p:sp>
        <p:nvSpPr>
          <p:cNvPr id="37893" name="object 6"/>
          <p:cNvSpPr txBox="1">
            <a:spLocks noChangeArrowheads="1"/>
          </p:cNvSpPr>
          <p:nvPr/>
        </p:nvSpPr>
        <p:spPr bwMode="auto">
          <a:xfrm>
            <a:off x="549275" y="1749425"/>
            <a:ext cx="9598025" cy="5148263"/>
          </a:xfrm>
          <a:prstGeom prst="rect">
            <a:avLst/>
          </a:prstGeom>
          <a:noFill/>
          <a:ln w="9525">
            <a:noFill/>
            <a:miter lim="800000"/>
            <a:headEnd/>
            <a:tailEnd/>
          </a:ln>
        </p:spPr>
        <p:txBody>
          <a:bodyPr lIns="0" tIns="12700" rIns="0" bIns="0">
            <a:spAutoFit/>
          </a:bodyPr>
          <a:lstStyle/>
          <a:p>
            <a:pPr marL="12700">
              <a:spcBef>
                <a:spcPts val="100"/>
              </a:spcBef>
            </a:pPr>
            <a:r>
              <a:rPr lang="ru-RU" sz="2400" b="1">
                <a:solidFill>
                  <a:srgbClr val="006284"/>
                </a:solidFill>
              </a:rPr>
              <a:t>ДЛЯ «БУМАЖНОГО» ЗАПРОСА ПРЕДЛОЖЕНИЙ:</a:t>
            </a:r>
            <a:endParaRPr lang="ru-RU" sz="2400"/>
          </a:p>
          <a:p>
            <a:pPr marL="12700"/>
            <a:endParaRPr lang="ru-RU" sz="2500">
              <a:latin typeface="Times New Roman" pitchFamily="18" charset="0"/>
              <a:cs typeface="Times New Roman" pitchFamily="18" charset="0"/>
            </a:endParaRPr>
          </a:p>
          <a:p>
            <a:pPr marL="12700" algn="just"/>
            <a:r>
              <a:rPr lang="ru-RU" sz="2400"/>
              <a:t>8) признания </a:t>
            </a:r>
            <a:r>
              <a:rPr lang="ru-RU" sz="2400">
                <a:solidFill>
                  <a:srgbClr val="FF0000"/>
                </a:solidFill>
              </a:rPr>
              <a:t>повторного конкурса </a:t>
            </a:r>
            <a:r>
              <a:rPr lang="ru-RU" sz="2400"/>
              <a:t>не состоявшимся в  соответствии с частью 4 статьи 55 настоящего Федерального  закона (п.8 ч.2 ст.83 Закона № 44-ФЗ)</a:t>
            </a:r>
          </a:p>
          <a:p>
            <a:pPr marL="12700"/>
            <a:endParaRPr lang="ru-RU" sz="2500">
              <a:latin typeface="Times New Roman" pitchFamily="18" charset="0"/>
              <a:cs typeface="Times New Roman" pitchFamily="18" charset="0"/>
            </a:endParaRPr>
          </a:p>
          <a:p>
            <a:pPr marL="12700"/>
            <a:r>
              <a:rPr lang="ru-RU" sz="2400" b="1">
                <a:solidFill>
                  <a:srgbClr val="006284"/>
                </a:solidFill>
              </a:rPr>
              <a:t>ДЛЯ ЗАПРОСА ПРЕДЛОЖЕНИЙ В ЭЛЕКТРОННОЙ ФОРМЕ:</a:t>
            </a:r>
            <a:endParaRPr lang="ru-RU" sz="2400"/>
          </a:p>
          <a:p>
            <a:pPr marL="12700">
              <a:spcBef>
                <a:spcPts val="13"/>
              </a:spcBef>
            </a:pPr>
            <a:endParaRPr lang="ru-RU" sz="2500">
              <a:latin typeface="Times New Roman" pitchFamily="18" charset="0"/>
              <a:cs typeface="Times New Roman" pitchFamily="18" charset="0"/>
            </a:endParaRPr>
          </a:p>
          <a:p>
            <a:pPr marL="12700" algn="just"/>
            <a:r>
              <a:rPr lang="ru-RU" sz="2400"/>
              <a:t>5) признания открытого конкурса в электронной форме, конкурса с  ограниченным участием в электронной форме, двухэтапного  конкурса в электронной форме, </a:t>
            </a:r>
            <a:r>
              <a:rPr lang="ru-RU" sz="2400">
                <a:solidFill>
                  <a:srgbClr val="FF0000"/>
                </a:solidFill>
              </a:rPr>
              <a:t>электронного аукциона </a:t>
            </a:r>
            <a:r>
              <a:rPr lang="ru-RU" sz="2400"/>
              <a:t>не  состоявшимися в соответствии с частью 4 статьи 55.1 и частью 4  статьи 71 настоящего Федерального закона (п.5 ч.2 ст.83 Закона</a:t>
            </a:r>
          </a:p>
          <a:p>
            <a:pPr marL="12700" algn="just"/>
            <a:r>
              <a:rPr lang="ru-RU" sz="2400"/>
              <a:t>№ 44-ФЗ)</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3" name="object 2"/>
          <p:cNvSpPr>
            <a:spLocks/>
          </p:cNvSpPr>
          <p:nvPr/>
        </p:nvSpPr>
        <p:spPr bwMode="auto">
          <a:xfrm>
            <a:off x="479425" y="6992938"/>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0795">
            <a:solidFill>
              <a:srgbClr val="E6E7E8"/>
            </a:solidFill>
            <a:round/>
            <a:headEnd/>
            <a:tailEnd/>
          </a:ln>
        </p:spPr>
        <p:txBody>
          <a:bodyPr lIns="0" tIns="0" rIns="0" bIns="0"/>
          <a:lstStyle/>
          <a:p>
            <a:endParaRPr lang="ru-RU"/>
          </a:p>
        </p:txBody>
      </p:sp>
      <p:sp>
        <p:nvSpPr>
          <p:cNvPr id="38914" name="object 3"/>
          <p:cNvSpPr>
            <a:spLocks/>
          </p:cNvSpPr>
          <p:nvPr/>
        </p:nvSpPr>
        <p:spPr bwMode="auto">
          <a:xfrm>
            <a:off x="479425" y="1495425"/>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7994">
            <a:solidFill>
              <a:srgbClr val="006284"/>
            </a:solidFill>
            <a:round/>
            <a:headEnd/>
            <a:tailEnd/>
          </a:ln>
        </p:spPr>
        <p:txBody>
          <a:bodyPr lIns="0" tIns="0" rIns="0" bIns="0"/>
          <a:lstStyle/>
          <a:p>
            <a:endParaRPr lang="ru-RU"/>
          </a:p>
        </p:txBody>
      </p:sp>
      <p:sp>
        <p:nvSpPr>
          <p:cNvPr id="38915" name="object 5"/>
          <p:cNvSpPr>
            <a:spLocks noGrp="1"/>
          </p:cNvSpPr>
          <p:nvPr>
            <p:ph type="title"/>
          </p:nvPr>
        </p:nvSpPr>
        <p:spPr>
          <a:xfrm>
            <a:off x="320675" y="34925"/>
            <a:ext cx="10048875" cy="1311275"/>
          </a:xfrm>
        </p:spPr>
        <p:txBody>
          <a:bodyPr tIns="292481"/>
          <a:lstStyle/>
          <a:p>
            <a:pPr marL="1585913" eaLnBrk="1" hangingPunct="1">
              <a:spcBef>
                <a:spcPts val="100"/>
              </a:spcBef>
            </a:pPr>
            <a:r>
              <a:rPr lang="ru-RU" smtClean="0">
                <a:latin typeface="Arial" charset="0"/>
                <a:cs typeface="Arial" charset="0"/>
              </a:rPr>
              <a:t>ЗАПРОС ПРЕДЛОЖЕНИЙ </a:t>
            </a:r>
            <a:r>
              <a:rPr lang="ru-RU" smtClean="0">
                <a:solidFill>
                  <a:srgbClr val="006284"/>
                </a:solidFill>
                <a:latin typeface="Arial" charset="0"/>
                <a:cs typeface="Arial" charset="0"/>
              </a:rPr>
              <a:t>в электронной  форме </a:t>
            </a:r>
            <a:r>
              <a:rPr lang="ru-RU" smtClean="0">
                <a:latin typeface="Arial" charset="0"/>
                <a:cs typeface="Arial" charset="0"/>
              </a:rPr>
              <a:t>с 01.07.2018 </a:t>
            </a:r>
            <a:r>
              <a:rPr lang="ru-RU" smtClean="0">
                <a:solidFill>
                  <a:srgbClr val="006284"/>
                </a:solidFill>
                <a:latin typeface="Arial" charset="0"/>
                <a:cs typeface="Arial" charset="0"/>
              </a:rPr>
              <a:t>(ст. 83.1)</a:t>
            </a:r>
          </a:p>
        </p:txBody>
      </p:sp>
      <p:sp>
        <p:nvSpPr>
          <p:cNvPr id="38916" name="object 7"/>
          <p:cNvSpPr>
            <a:spLocks noGrp="1"/>
          </p:cNvSpPr>
          <p:nvPr>
            <p:ph type="sldNum" sz="quarter" idx="12"/>
          </p:nvPr>
        </p:nvSpPr>
        <p:spPr bwMode="auto">
          <a:noFill/>
          <a:ln>
            <a:miter lim="800000"/>
            <a:headEnd/>
            <a:tailEnd/>
          </a:ln>
        </p:spPr>
        <p:txBody>
          <a:bodyPr/>
          <a:lstStyle/>
          <a:p>
            <a:pPr marL="25400"/>
            <a:fld id="{D8D9B7C5-525B-4BE5-8C13-220F3000FC7A}" type="slidenum">
              <a:rPr lang="ru-RU" smtClean="0"/>
              <a:pPr marL="25400"/>
              <a:t>32</a:t>
            </a:fld>
            <a:endParaRPr lang="ru-RU" smtClean="0"/>
          </a:p>
        </p:txBody>
      </p:sp>
      <p:sp>
        <p:nvSpPr>
          <p:cNvPr id="38917" name="object 6"/>
          <p:cNvSpPr txBox="1">
            <a:spLocks noChangeArrowheads="1"/>
          </p:cNvSpPr>
          <p:nvPr/>
        </p:nvSpPr>
        <p:spPr bwMode="auto">
          <a:xfrm>
            <a:off x="320675" y="1673225"/>
            <a:ext cx="9912350" cy="4294188"/>
          </a:xfrm>
          <a:prstGeom prst="rect">
            <a:avLst/>
          </a:prstGeom>
          <a:noFill/>
          <a:ln w="9525">
            <a:noFill/>
            <a:miter lim="800000"/>
            <a:headEnd/>
            <a:tailEnd/>
          </a:ln>
        </p:spPr>
        <p:txBody>
          <a:bodyPr lIns="0" tIns="13335" rIns="0" bIns="0">
            <a:spAutoFit/>
          </a:bodyPr>
          <a:lstStyle/>
          <a:p>
            <a:pPr marL="298450" indent="-285750">
              <a:spcBef>
                <a:spcPts val="100"/>
              </a:spcBef>
              <a:buFont typeface="Wingdings" pitchFamily="2" charset="2"/>
              <a:buChar char=""/>
              <a:tabLst>
                <a:tab pos="298450" algn="l"/>
              </a:tabLst>
            </a:pPr>
            <a:r>
              <a:rPr lang="ru-RU" sz="2000"/>
              <a:t>6 оснований для проведения</a:t>
            </a:r>
            <a:r>
              <a:rPr lang="ru-RU" sz="2000" b="1">
                <a:solidFill>
                  <a:srgbClr val="1F487C"/>
                </a:solidFill>
              </a:rPr>
              <a:t>: п. 5 ч. 2 ст. 83.1 </a:t>
            </a:r>
            <a:r>
              <a:rPr lang="ru-RU" sz="2000"/>
              <a:t>- после продления сроков подачи  заявок на участие в электронном конкурсе на 10 дней не подано заявок или всех  отклонили по первым или вторым частям либо победитель уклонился от  заключения контракта; аналогично в части электронного аукциона</a:t>
            </a:r>
          </a:p>
          <a:p>
            <a:pPr marL="298450" indent="-285750">
              <a:buFont typeface="Wingdings" pitchFamily="2" charset="2"/>
              <a:buChar char=""/>
              <a:tabLst>
                <a:tab pos="298450" algn="l"/>
              </a:tabLst>
            </a:pPr>
            <a:r>
              <a:rPr lang="ru-RU" sz="2000"/>
              <a:t>Срок подачи заявок мин</a:t>
            </a:r>
            <a:r>
              <a:rPr lang="ru-RU" sz="2000">
                <a:solidFill>
                  <a:srgbClr val="FF0000"/>
                </a:solidFill>
              </a:rPr>
              <a:t> 5 рабочих дней</a:t>
            </a:r>
            <a:endParaRPr lang="ru-RU" sz="2000"/>
          </a:p>
          <a:p>
            <a:pPr marL="298450" indent="-285750">
              <a:buFont typeface="Wingdings" pitchFamily="2" charset="2"/>
              <a:buChar char=""/>
              <a:tabLst>
                <a:tab pos="298450" algn="l"/>
              </a:tabLst>
            </a:pPr>
            <a:r>
              <a:rPr lang="ru-RU" sz="2000" b="1">
                <a:solidFill>
                  <a:srgbClr val="1F487C"/>
                </a:solidFill>
              </a:rPr>
              <a:t>ч. 9 ст. 83.1 </a:t>
            </a:r>
            <a:r>
              <a:rPr lang="ru-RU" sz="2000"/>
              <a:t>– установлены </a:t>
            </a:r>
            <a:r>
              <a:rPr lang="ru-RU" sz="2000">
                <a:solidFill>
                  <a:srgbClr val="FF0000"/>
                </a:solidFill>
              </a:rPr>
              <a:t>требования к составу заявки </a:t>
            </a:r>
            <a:r>
              <a:rPr lang="ru-RU" sz="2000"/>
              <a:t>на участие в запросе  предложений + установлен запрет требовать иное (</a:t>
            </a:r>
            <a:r>
              <a:rPr lang="ru-RU" sz="2000" b="1">
                <a:solidFill>
                  <a:srgbClr val="1F487C"/>
                </a:solidFill>
              </a:rPr>
              <a:t>ч. 10 ст. 83</a:t>
            </a:r>
            <a:r>
              <a:rPr lang="ru-RU" sz="2000"/>
              <a:t>)</a:t>
            </a:r>
          </a:p>
          <a:p>
            <a:pPr marL="298450" indent="-285750">
              <a:buFont typeface="Wingdings" pitchFamily="2" charset="2"/>
              <a:buChar char=""/>
              <a:tabLst>
                <a:tab pos="298450" algn="l"/>
              </a:tabLst>
            </a:pPr>
            <a:r>
              <a:rPr lang="ru-RU" sz="2000" b="1">
                <a:solidFill>
                  <a:srgbClr val="1F487C"/>
                </a:solidFill>
              </a:rPr>
              <a:t>ч. 18 ст. 83.1 </a:t>
            </a:r>
            <a:r>
              <a:rPr lang="ru-RU" sz="2000"/>
              <a:t>– зафиксированы основания для отклонения заявки</a:t>
            </a:r>
          </a:p>
          <a:p>
            <a:pPr marL="298450" indent="-285750">
              <a:buFont typeface="Wingdings" pitchFamily="2" charset="2"/>
              <a:buChar char=""/>
              <a:tabLst>
                <a:tab pos="298450" algn="l"/>
              </a:tabLst>
            </a:pPr>
            <a:r>
              <a:rPr lang="ru-RU" sz="2000" b="1">
                <a:solidFill>
                  <a:srgbClr val="1F487C"/>
                </a:solidFill>
              </a:rPr>
              <a:t>ч. 21 ст. 83.1 </a:t>
            </a:r>
            <a:r>
              <a:rPr lang="ru-RU" sz="2000"/>
              <a:t>– окончательное предложение не должно ухудшать предложение,  содержащиеся в заявке участника. Если ухудшает, то окончательным  предложением признается заявка участника</a:t>
            </a:r>
          </a:p>
          <a:p>
            <a:pPr marL="298450" indent="-285750">
              <a:buFont typeface="Wingdings" pitchFamily="2" charset="2"/>
              <a:buChar char=""/>
              <a:tabLst>
                <a:tab pos="298450" algn="l"/>
              </a:tabLst>
            </a:pPr>
            <a:r>
              <a:rPr lang="ru-RU" sz="2000" b="1">
                <a:solidFill>
                  <a:srgbClr val="1F487C"/>
                </a:solidFill>
              </a:rPr>
              <a:t>ч. 22 ст. 83.1 </a:t>
            </a:r>
            <a:r>
              <a:rPr lang="ru-RU" sz="2000"/>
              <a:t>– если участник не направил окончательное предложение, то  окончательным предложением признается заявка участника</a:t>
            </a:r>
          </a:p>
          <a:p>
            <a:pPr marL="298450" indent="-285750">
              <a:buFont typeface="Wingdings" pitchFamily="2" charset="2"/>
              <a:buChar char=""/>
              <a:tabLst>
                <a:tab pos="298450" algn="l"/>
              </a:tabLst>
            </a:pPr>
            <a:r>
              <a:rPr lang="ru-RU" sz="2000"/>
              <a:t>Заключение контракта по общим правилам </a:t>
            </a:r>
            <a:r>
              <a:rPr lang="ru-RU" sz="2000" b="1">
                <a:solidFill>
                  <a:srgbClr val="1F487C"/>
                </a:solidFill>
              </a:rPr>
              <a:t>ст. 83.2</a:t>
            </a:r>
            <a:endParaRPr lang="ru-RU" sz="20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7" name="object 2"/>
          <p:cNvSpPr>
            <a:spLocks/>
          </p:cNvSpPr>
          <p:nvPr/>
        </p:nvSpPr>
        <p:spPr bwMode="auto">
          <a:xfrm>
            <a:off x="479425" y="6992938"/>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0795">
            <a:solidFill>
              <a:srgbClr val="E6E7E8"/>
            </a:solidFill>
            <a:round/>
            <a:headEnd/>
            <a:tailEnd/>
          </a:ln>
        </p:spPr>
        <p:txBody>
          <a:bodyPr lIns="0" tIns="0" rIns="0" bIns="0"/>
          <a:lstStyle/>
          <a:p>
            <a:endParaRPr lang="ru-RU"/>
          </a:p>
        </p:txBody>
      </p:sp>
      <p:sp>
        <p:nvSpPr>
          <p:cNvPr id="39938" name="object 3"/>
          <p:cNvSpPr>
            <a:spLocks/>
          </p:cNvSpPr>
          <p:nvPr/>
        </p:nvSpPr>
        <p:spPr bwMode="auto">
          <a:xfrm>
            <a:off x="479425" y="1495425"/>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7994">
            <a:solidFill>
              <a:srgbClr val="006284"/>
            </a:solidFill>
            <a:round/>
            <a:headEnd/>
            <a:tailEnd/>
          </a:ln>
        </p:spPr>
        <p:txBody>
          <a:bodyPr lIns="0" tIns="0" rIns="0" bIns="0"/>
          <a:lstStyle/>
          <a:p>
            <a:endParaRPr lang="ru-RU"/>
          </a:p>
        </p:txBody>
      </p:sp>
      <p:sp>
        <p:nvSpPr>
          <p:cNvPr id="5" name="object 5"/>
          <p:cNvSpPr txBox="1">
            <a:spLocks noGrp="1"/>
          </p:cNvSpPr>
          <p:nvPr>
            <p:ph type="title"/>
          </p:nvPr>
        </p:nvSpPr>
        <p:spPr>
          <a:xfrm>
            <a:off x="1905000" y="314325"/>
            <a:ext cx="7964488" cy="1031875"/>
          </a:xfrm>
        </p:spPr>
        <p:txBody>
          <a:bodyPr tIns="12700" rtlCol="0"/>
          <a:lstStyle/>
          <a:p>
            <a:pPr marL="12700" eaLnBrk="1" fontAlgn="auto" hangingPunct="1">
              <a:spcBef>
                <a:spcPts val="100"/>
              </a:spcBef>
              <a:spcAft>
                <a:spcPts val="0"/>
              </a:spcAft>
              <a:defRPr/>
            </a:pPr>
            <a:r>
              <a:rPr spc="-5" dirty="0"/>
              <a:t>ЗАПРОС </a:t>
            </a:r>
            <a:r>
              <a:rPr dirty="0"/>
              <a:t>ПРЕДЛОЖЕНИЙ с</a:t>
            </a:r>
            <a:r>
              <a:rPr spc="-100" dirty="0"/>
              <a:t> </a:t>
            </a:r>
            <a:r>
              <a:rPr dirty="0"/>
              <a:t>01.07.2018:</a:t>
            </a:r>
            <a:br>
              <a:rPr dirty="0"/>
            </a:br>
            <a:r>
              <a:rPr dirty="0">
                <a:solidFill>
                  <a:srgbClr val="006284"/>
                </a:solidFill>
              </a:rPr>
              <a:t>основные</a:t>
            </a:r>
            <a:r>
              <a:rPr spc="-35" dirty="0">
                <a:solidFill>
                  <a:srgbClr val="006284"/>
                </a:solidFill>
              </a:rPr>
              <a:t> </a:t>
            </a:r>
            <a:r>
              <a:rPr dirty="0">
                <a:solidFill>
                  <a:srgbClr val="006284"/>
                </a:solidFill>
              </a:rPr>
              <a:t>изменения</a:t>
            </a:r>
          </a:p>
        </p:txBody>
      </p:sp>
      <p:sp>
        <p:nvSpPr>
          <p:cNvPr id="39940" name="object 7"/>
          <p:cNvSpPr>
            <a:spLocks noGrp="1"/>
          </p:cNvSpPr>
          <p:nvPr>
            <p:ph type="sldNum" sz="quarter" idx="12"/>
          </p:nvPr>
        </p:nvSpPr>
        <p:spPr bwMode="auto">
          <a:noFill/>
          <a:ln>
            <a:miter lim="800000"/>
            <a:headEnd/>
            <a:tailEnd/>
          </a:ln>
        </p:spPr>
        <p:txBody>
          <a:bodyPr/>
          <a:lstStyle/>
          <a:p>
            <a:pPr marL="25400"/>
            <a:fld id="{2208D381-70F0-42D8-88C3-0EAEE01138A1}" type="slidenum">
              <a:rPr lang="ru-RU" smtClean="0"/>
              <a:pPr marL="25400"/>
              <a:t>33</a:t>
            </a:fld>
            <a:endParaRPr lang="ru-RU" smtClean="0"/>
          </a:p>
        </p:txBody>
      </p:sp>
      <p:sp>
        <p:nvSpPr>
          <p:cNvPr id="39941" name="object 6"/>
          <p:cNvSpPr txBox="1">
            <a:spLocks noChangeArrowheads="1"/>
          </p:cNvSpPr>
          <p:nvPr/>
        </p:nvSpPr>
        <p:spPr bwMode="auto">
          <a:xfrm>
            <a:off x="528638" y="1597025"/>
            <a:ext cx="9907587" cy="5302250"/>
          </a:xfrm>
          <a:prstGeom prst="rect">
            <a:avLst/>
          </a:prstGeom>
          <a:noFill/>
          <a:ln w="9525">
            <a:noFill/>
            <a:miter lim="800000"/>
            <a:headEnd/>
            <a:tailEnd/>
          </a:ln>
        </p:spPr>
        <p:txBody>
          <a:bodyPr lIns="0" tIns="13335" rIns="0" bIns="0">
            <a:spAutoFit/>
          </a:bodyPr>
          <a:lstStyle/>
          <a:p>
            <a:pPr marL="298450" indent="-285750">
              <a:spcBef>
                <a:spcPts val="100"/>
              </a:spcBef>
              <a:buFont typeface="Wingdings" pitchFamily="2" charset="2"/>
              <a:buChar char=""/>
              <a:tabLst>
                <a:tab pos="298450" algn="l"/>
              </a:tabLst>
            </a:pPr>
            <a:r>
              <a:rPr lang="ru-RU" sz="2000" b="1">
                <a:solidFill>
                  <a:srgbClr val="006284"/>
                </a:solidFill>
              </a:rPr>
              <a:t>БУМАЖНЫЙ:</a:t>
            </a:r>
            <a:endParaRPr lang="ru-RU" sz="2000"/>
          </a:p>
          <a:p>
            <a:pPr marL="298450" indent="-285750">
              <a:spcBef>
                <a:spcPts val="13"/>
              </a:spcBef>
              <a:buSzPct val="94000"/>
              <a:buFont typeface="Wingdings" pitchFamily="2" charset="2"/>
              <a:buChar char=""/>
              <a:tabLst>
                <a:tab pos="298450" algn="l"/>
              </a:tabLst>
            </a:pPr>
            <a:r>
              <a:rPr lang="ru-RU">
                <a:solidFill>
                  <a:srgbClr val="FF0000"/>
                </a:solidFill>
              </a:rPr>
              <a:t>заявка только бумажная</a:t>
            </a:r>
            <a:endParaRPr lang="ru-RU"/>
          </a:p>
          <a:p>
            <a:pPr marL="298450" indent="-285750">
              <a:buSzPct val="94000"/>
              <a:buFont typeface="Wingdings" pitchFamily="2" charset="2"/>
              <a:buChar char=""/>
              <a:tabLst>
                <a:tab pos="298450" algn="l"/>
              </a:tabLst>
            </a:pPr>
            <a:r>
              <a:rPr lang="ru-RU"/>
              <a:t>п. 8 ч. 2 ст. 83 – только признание повторного конкурса несостоявшимся по ч. 4 ст. 55;</a:t>
            </a:r>
          </a:p>
          <a:p>
            <a:pPr marL="298450" indent="-285750">
              <a:buSzPct val="94000"/>
              <a:buFont typeface="Wingdings" pitchFamily="2" charset="2"/>
              <a:buChar char=""/>
              <a:tabLst>
                <a:tab pos="298450" algn="l"/>
              </a:tabLst>
            </a:pPr>
            <a:r>
              <a:rPr lang="ru-RU"/>
              <a:t>на вскрытии объявляется информация об участнике и содержание поданной заявки;</a:t>
            </a:r>
          </a:p>
          <a:p>
            <a:pPr marL="298450" indent="-285750">
              <a:buSzPct val="94000"/>
              <a:buFont typeface="Wingdings" pitchFamily="2" charset="2"/>
              <a:buChar char=""/>
              <a:tabLst>
                <a:tab pos="298450" algn="l"/>
              </a:tabLst>
            </a:pPr>
            <a:r>
              <a:rPr lang="ru-RU">
                <a:solidFill>
                  <a:srgbClr val="FF0000"/>
                </a:solidFill>
              </a:rPr>
              <a:t>окончательное предложение не должно ухудшать ранее сделанное участником  предложение</a:t>
            </a:r>
            <a:r>
              <a:rPr lang="ru-RU"/>
              <a:t>. Если ухудшает, то окончательным предложением признается заявка  участника</a:t>
            </a:r>
          </a:p>
          <a:p>
            <a:pPr marL="298450" indent="-285750">
              <a:spcBef>
                <a:spcPts val="25"/>
              </a:spcBef>
              <a:tabLst>
                <a:tab pos="298450" algn="l"/>
              </a:tabLst>
            </a:pPr>
            <a:endParaRPr lang="ru-RU">
              <a:latin typeface="Times New Roman" pitchFamily="18" charset="0"/>
              <a:cs typeface="Times New Roman" pitchFamily="18" charset="0"/>
            </a:endParaRPr>
          </a:p>
          <a:p>
            <a:pPr marL="298450" indent="-285750">
              <a:buFont typeface="Wingdings" pitchFamily="2" charset="2"/>
              <a:buChar char=""/>
              <a:tabLst>
                <a:tab pos="298450" algn="l"/>
              </a:tabLst>
            </a:pPr>
            <a:r>
              <a:rPr lang="ru-RU" sz="2000" b="1">
                <a:solidFill>
                  <a:srgbClr val="006284"/>
                </a:solidFill>
              </a:rPr>
              <a:t>ЭЛЕКТРОННЫЙ:</a:t>
            </a:r>
            <a:endParaRPr lang="ru-RU" sz="2000"/>
          </a:p>
          <a:p>
            <a:pPr marL="298450" indent="-285750">
              <a:spcBef>
                <a:spcPts val="13"/>
              </a:spcBef>
              <a:buSzPct val="94000"/>
              <a:buFont typeface="Wingdings" pitchFamily="2" charset="2"/>
              <a:buChar char=""/>
              <a:tabLst>
                <a:tab pos="298450" algn="l"/>
              </a:tabLst>
            </a:pPr>
            <a:r>
              <a:rPr lang="ru-RU"/>
              <a:t>п. 5 ч. 2 ст. 83.1 - после продления сроков подачи заявок на участие в электронном  конкурсе на 10 дней не подано заявок или всех отклонили по первым или вторым частям  либо победитель уклонился от заключения контракта; аналогично в части электронного  аукциона</a:t>
            </a:r>
          </a:p>
          <a:p>
            <a:pPr marL="298450" indent="-285750">
              <a:buSzPct val="94000"/>
              <a:buFont typeface="Wingdings" pitchFamily="2" charset="2"/>
              <a:buChar char=""/>
              <a:tabLst>
                <a:tab pos="298450" algn="l"/>
              </a:tabLst>
            </a:pPr>
            <a:r>
              <a:rPr lang="ru-RU"/>
              <a:t>срок подачи заявок мин 5 рабочих дней</a:t>
            </a:r>
          </a:p>
          <a:p>
            <a:pPr marL="298450" indent="-285750">
              <a:buSzPct val="94000"/>
              <a:buFont typeface="Wingdings" pitchFamily="2" charset="2"/>
              <a:buChar char=""/>
              <a:tabLst>
                <a:tab pos="298450" algn="l"/>
              </a:tabLst>
            </a:pPr>
            <a:r>
              <a:rPr lang="ru-RU">
                <a:solidFill>
                  <a:srgbClr val="FF0000"/>
                </a:solidFill>
              </a:rPr>
              <a:t>установлены требования к составу заявки</a:t>
            </a:r>
            <a:endParaRPr lang="ru-RU"/>
          </a:p>
          <a:p>
            <a:pPr marL="298450" indent="-285750">
              <a:buSzPct val="94000"/>
              <a:buFont typeface="Wingdings" pitchFamily="2" charset="2"/>
              <a:buChar char=""/>
              <a:tabLst>
                <a:tab pos="298450" algn="l"/>
              </a:tabLst>
            </a:pPr>
            <a:r>
              <a:rPr lang="ru-RU"/>
              <a:t>окончательное предложение не должно ухудшать предложение, содержащиеся в заявке</a:t>
            </a:r>
          </a:p>
          <a:p>
            <a:pPr marL="298450" indent="-285750">
              <a:tabLst>
                <a:tab pos="298450" algn="l"/>
              </a:tabLst>
            </a:pPr>
            <a:r>
              <a:rPr lang="ru-RU"/>
              <a:t>участника. Если ухудшает, то окончательным предложением признается заявка участника</a:t>
            </a:r>
          </a:p>
          <a:p>
            <a:pPr marL="298450" indent="-285750">
              <a:buSzPct val="94000"/>
              <a:buFont typeface="Wingdings" pitchFamily="2" charset="2"/>
              <a:buChar char=""/>
              <a:tabLst>
                <a:tab pos="298450" algn="l"/>
              </a:tabLst>
            </a:pPr>
            <a:r>
              <a:rPr lang="ru-RU"/>
              <a:t>если участник не направил окончательное предложение, то окончательным предложением  признается заявка участника</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74900" y="4625975"/>
            <a:ext cx="6069013" cy="574675"/>
          </a:xfrm>
        </p:spPr>
        <p:txBody>
          <a:bodyPr tIns="12700" rtlCol="0"/>
          <a:lstStyle/>
          <a:p>
            <a:pPr marL="12700" eaLnBrk="1" fontAlgn="auto" hangingPunct="1">
              <a:spcBef>
                <a:spcPts val="100"/>
              </a:spcBef>
              <a:spcAft>
                <a:spcPts val="0"/>
              </a:spcAft>
              <a:defRPr/>
            </a:pPr>
            <a:r>
              <a:rPr sz="3600" spc="-35" dirty="0">
                <a:solidFill>
                  <a:srgbClr val="006284"/>
                </a:solidFill>
              </a:rPr>
              <a:t>СПАСИБО </a:t>
            </a:r>
            <a:r>
              <a:rPr sz="3600" spc="-5" dirty="0">
                <a:solidFill>
                  <a:srgbClr val="006284"/>
                </a:solidFill>
              </a:rPr>
              <a:t>ЗА</a:t>
            </a:r>
            <a:r>
              <a:rPr sz="3600" spc="330" dirty="0">
                <a:solidFill>
                  <a:srgbClr val="006284"/>
                </a:solidFill>
              </a:rPr>
              <a:t> </a:t>
            </a:r>
            <a:r>
              <a:rPr sz="3600" dirty="0">
                <a:solidFill>
                  <a:srgbClr val="006284"/>
                </a:solidFill>
              </a:rPr>
              <a:t>ВНИМАНИЕ!</a:t>
            </a:r>
            <a:endParaRPr sz="36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1" name="object 2"/>
          <p:cNvSpPr>
            <a:spLocks/>
          </p:cNvSpPr>
          <p:nvPr/>
        </p:nvSpPr>
        <p:spPr bwMode="auto">
          <a:xfrm>
            <a:off x="479425" y="6992938"/>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0795">
            <a:solidFill>
              <a:srgbClr val="E6E7E8"/>
            </a:solidFill>
            <a:round/>
            <a:headEnd/>
            <a:tailEnd/>
          </a:ln>
        </p:spPr>
        <p:txBody>
          <a:bodyPr lIns="0" tIns="0" rIns="0" bIns="0"/>
          <a:lstStyle/>
          <a:p>
            <a:endParaRPr lang="ru-RU"/>
          </a:p>
        </p:txBody>
      </p:sp>
      <p:sp>
        <p:nvSpPr>
          <p:cNvPr id="10242" name="object 4"/>
          <p:cNvSpPr>
            <a:spLocks noGrp="1"/>
          </p:cNvSpPr>
          <p:nvPr>
            <p:ph type="title"/>
          </p:nvPr>
        </p:nvSpPr>
        <p:spPr>
          <a:xfrm>
            <a:off x="1905000" y="195263"/>
            <a:ext cx="7367588" cy="1031875"/>
          </a:xfrm>
        </p:spPr>
        <p:txBody>
          <a:bodyPr tIns="12700"/>
          <a:lstStyle/>
          <a:p>
            <a:pPr marL="12700" eaLnBrk="1" hangingPunct="1">
              <a:spcBef>
                <a:spcPts val="100"/>
              </a:spcBef>
            </a:pPr>
            <a:r>
              <a:rPr lang="ru-RU" smtClean="0">
                <a:solidFill>
                  <a:srgbClr val="006284"/>
                </a:solidFill>
                <a:latin typeface="Arial" charset="0"/>
                <a:cs typeface="Arial" charset="0"/>
              </a:rPr>
              <a:t>ДОПОЛНИТЕЛЬНЫЕ ТРЕБОВАНИЯ  К БАНКОВСКИМ ГАРАНТИЯМ</a:t>
            </a:r>
          </a:p>
        </p:txBody>
      </p:sp>
      <p:sp>
        <p:nvSpPr>
          <p:cNvPr id="10243" name="object 23"/>
          <p:cNvSpPr txBox="1">
            <a:spLocks noChangeArrowheads="1"/>
          </p:cNvSpPr>
          <p:nvPr/>
        </p:nvSpPr>
        <p:spPr bwMode="auto">
          <a:xfrm>
            <a:off x="9961563" y="7148513"/>
            <a:ext cx="150812" cy="223837"/>
          </a:xfrm>
          <a:prstGeom prst="rect">
            <a:avLst/>
          </a:prstGeom>
          <a:noFill/>
          <a:ln w="9525">
            <a:noFill/>
            <a:miter lim="800000"/>
            <a:headEnd/>
            <a:tailEnd/>
          </a:ln>
        </p:spPr>
        <p:txBody>
          <a:bodyPr lIns="0" tIns="0" rIns="0" bIns="0">
            <a:spAutoFit/>
          </a:bodyPr>
          <a:lstStyle/>
          <a:p>
            <a:pPr marL="25400">
              <a:lnSpc>
                <a:spcPts val="1650"/>
              </a:lnSpc>
            </a:pPr>
            <a:fld id="{386C4777-7D51-46AB-88C0-9B6D94D3A6D7}" type="slidenum">
              <a:rPr lang="ru-RU" sz="1400" b="1">
                <a:solidFill>
                  <a:srgbClr val="FFFFFF"/>
                </a:solidFill>
              </a:rPr>
              <a:pPr marL="25400">
                <a:lnSpc>
                  <a:spcPts val="1650"/>
                </a:lnSpc>
              </a:pPr>
              <a:t>4</a:t>
            </a:fld>
            <a:endParaRPr lang="ru-RU" sz="1400"/>
          </a:p>
        </p:txBody>
      </p:sp>
      <p:sp>
        <p:nvSpPr>
          <p:cNvPr id="5" name="object 5"/>
          <p:cNvSpPr txBox="1"/>
          <p:nvPr/>
        </p:nvSpPr>
        <p:spPr>
          <a:xfrm>
            <a:off x="442913" y="1490663"/>
            <a:ext cx="9780587" cy="288925"/>
          </a:xfrm>
          <a:prstGeom prst="rect">
            <a:avLst/>
          </a:prstGeom>
        </p:spPr>
        <p:txBody>
          <a:bodyPr lIns="0" tIns="12700" rIns="0" bIns="0">
            <a:spAutoFit/>
          </a:bodyPr>
          <a:lstStyle/>
          <a:p>
            <a:pPr marL="12700" fontAlgn="auto">
              <a:spcBef>
                <a:spcPts val="100"/>
              </a:spcBef>
              <a:spcAft>
                <a:spcPts val="0"/>
              </a:spcAft>
              <a:tabLst>
                <a:tab pos="1451610" algn="l"/>
                <a:tab pos="9768205" algn="l"/>
              </a:tabLst>
              <a:defRPr/>
            </a:pPr>
            <a:r>
              <a:rPr u="heavy" dirty="0">
                <a:uFill>
                  <a:solidFill>
                    <a:srgbClr val="006284"/>
                  </a:solidFill>
                </a:uFill>
                <a:latin typeface="Times New Roman"/>
                <a:cs typeface="Times New Roman"/>
              </a:rPr>
              <a:t> 	</a:t>
            </a:r>
            <a:r>
              <a:rPr u="heavy" dirty="0">
                <a:uFill>
                  <a:solidFill>
                    <a:srgbClr val="006284"/>
                  </a:solidFill>
                </a:uFill>
                <a:latin typeface="Arial"/>
                <a:cs typeface="Arial"/>
              </a:rPr>
              <a:t>(ППРФ </a:t>
            </a:r>
            <a:r>
              <a:rPr u="heavy" spc="-5" dirty="0">
                <a:uFill>
                  <a:solidFill>
                    <a:srgbClr val="006284"/>
                  </a:solidFill>
                </a:uFill>
                <a:latin typeface="Arial"/>
                <a:cs typeface="Arial"/>
              </a:rPr>
              <a:t>от 08.11.2013 </a:t>
            </a:r>
            <a:r>
              <a:rPr u="heavy" dirty="0">
                <a:uFill>
                  <a:solidFill>
                    <a:srgbClr val="006284"/>
                  </a:solidFill>
                </a:uFill>
                <a:latin typeface="Arial"/>
                <a:cs typeface="Arial"/>
              </a:rPr>
              <a:t>№ </a:t>
            </a:r>
            <a:r>
              <a:rPr u="heavy" spc="-5" dirty="0">
                <a:uFill>
                  <a:solidFill>
                    <a:srgbClr val="006284"/>
                  </a:solidFill>
                </a:uFill>
                <a:latin typeface="Arial"/>
                <a:cs typeface="Arial"/>
              </a:rPr>
              <a:t>1005 </a:t>
            </a:r>
            <a:r>
              <a:rPr u="heavy" dirty="0">
                <a:uFill>
                  <a:solidFill>
                    <a:srgbClr val="006284"/>
                  </a:solidFill>
                </a:uFill>
                <a:latin typeface="Arial"/>
                <a:cs typeface="Arial"/>
              </a:rPr>
              <a:t>в </a:t>
            </a:r>
            <a:r>
              <a:rPr u="heavy" spc="-5" dirty="0">
                <a:uFill>
                  <a:solidFill>
                    <a:srgbClr val="006284"/>
                  </a:solidFill>
                </a:uFill>
                <a:latin typeface="Arial"/>
                <a:cs typeface="Arial"/>
              </a:rPr>
              <a:t>ред. </a:t>
            </a:r>
            <a:r>
              <a:rPr u="heavy" dirty="0">
                <a:uFill>
                  <a:solidFill>
                    <a:srgbClr val="006284"/>
                  </a:solidFill>
                </a:uFill>
                <a:latin typeface="Arial"/>
                <a:cs typeface="Arial"/>
              </a:rPr>
              <a:t>ППРФ </a:t>
            </a:r>
            <a:r>
              <a:rPr u="heavy" spc="-5" dirty="0">
                <a:uFill>
                  <a:solidFill>
                    <a:srgbClr val="006284"/>
                  </a:solidFill>
                </a:uFill>
                <a:latin typeface="Arial"/>
                <a:cs typeface="Arial"/>
              </a:rPr>
              <a:t>от 15.01.2018 </a:t>
            </a:r>
            <a:r>
              <a:rPr u="heavy" dirty="0">
                <a:uFill>
                  <a:solidFill>
                    <a:srgbClr val="006284"/>
                  </a:solidFill>
                </a:uFill>
                <a:latin typeface="Arial"/>
                <a:cs typeface="Arial"/>
              </a:rPr>
              <a:t>№ </a:t>
            </a:r>
            <a:r>
              <a:rPr u="heavy" spc="-5" dirty="0">
                <a:uFill>
                  <a:solidFill>
                    <a:srgbClr val="006284"/>
                  </a:solidFill>
                </a:uFill>
                <a:latin typeface="Arial"/>
                <a:cs typeface="Arial"/>
              </a:rPr>
              <a:t>11 </a:t>
            </a:r>
            <a:r>
              <a:rPr u="heavy" dirty="0">
                <a:solidFill>
                  <a:srgbClr val="C00000"/>
                </a:solidFill>
                <a:uFill>
                  <a:solidFill>
                    <a:srgbClr val="006284"/>
                  </a:solidFill>
                </a:uFill>
                <a:latin typeface="Arial"/>
                <a:cs typeface="Arial"/>
              </a:rPr>
              <a:t>с</a:t>
            </a:r>
            <a:r>
              <a:rPr u="heavy" spc="-25" dirty="0">
                <a:solidFill>
                  <a:srgbClr val="C00000"/>
                </a:solidFill>
                <a:uFill>
                  <a:solidFill>
                    <a:srgbClr val="006284"/>
                  </a:solidFill>
                </a:uFill>
                <a:latin typeface="Arial"/>
                <a:cs typeface="Arial"/>
              </a:rPr>
              <a:t> </a:t>
            </a:r>
            <a:r>
              <a:rPr u="heavy" spc="-5" dirty="0">
                <a:solidFill>
                  <a:srgbClr val="C00000"/>
                </a:solidFill>
                <a:uFill>
                  <a:solidFill>
                    <a:srgbClr val="006284"/>
                  </a:solidFill>
                </a:uFill>
                <a:latin typeface="Arial"/>
                <a:cs typeface="Arial"/>
              </a:rPr>
              <a:t>18.03.2018</a:t>
            </a:r>
            <a:r>
              <a:rPr u="heavy" spc="-5" dirty="0">
                <a:uFill>
                  <a:solidFill>
                    <a:srgbClr val="006284"/>
                  </a:solidFill>
                </a:uFill>
                <a:latin typeface="Arial"/>
                <a:cs typeface="Arial"/>
              </a:rPr>
              <a:t>)	</a:t>
            </a:r>
            <a:endParaRPr dirty="0">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5" name="object 2"/>
          <p:cNvSpPr>
            <a:spLocks/>
          </p:cNvSpPr>
          <p:nvPr/>
        </p:nvSpPr>
        <p:spPr bwMode="auto">
          <a:xfrm>
            <a:off x="479425" y="6992938"/>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0795">
            <a:solidFill>
              <a:srgbClr val="E6E7E8"/>
            </a:solidFill>
            <a:round/>
            <a:headEnd/>
            <a:tailEnd/>
          </a:ln>
        </p:spPr>
        <p:txBody>
          <a:bodyPr lIns="0" tIns="0" rIns="0" bIns="0"/>
          <a:lstStyle/>
          <a:p>
            <a:endParaRPr lang="ru-RU"/>
          </a:p>
        </p:txBody>
      </p:sp>
      <p:sp>
        <p:nvSpPr>
          <p:cNvPr id="11266" name="object 3"/>
          <p:cNvSpPr>
            <a:spLocks/>
          </p:cNvSpPr>
          <p:nvPr/>
        </p:nvSpPr>
        <p:spPr bwMode="auto">
          <a:xfrm>
            <a:off x="479425" y="1495425"/>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7994">
            <a:solidFill>
              <a:srgbClr val="006284"/>
            </a:solidFill>
            <a:round/>
            <a:headEnd/>
            <a:tailEnd/>
          </a:ln>
        </p:spPr>
        <p:txBody>
          <a:bodyPr lIns="0" tIns="0" rIns="0" bIns="0"/>
          <a:lstStyle/>
          <a:p>
            <a:endParaRPr lang="ru-RU"/>
          </a:p>
        </p:txBody>
      </p:sp>
      <p:sp>
        <p:nvSpPr>
          <p:cNvPr id="5" name="object 5"/>
          <p:cNvSpPr txBox="1">
            <a:spLocks noGrp="1"/>
          </p:cNvSpPr>
          <p:nvPr>
            <p:ph type="title"/>
          </p:nvPr>
        </p:nvSpPr>
        <p:spPr>
          <a:xfrm>
            <a:off x="1231900" y="411163"/>
            <a:ext cx="8535988" cy="877887"/>
          </a:xfrm>
        </p:spPr>
        <p:txBody>
          <a:bodyPr tIns="12065" rtlCol="0"/>
          <a:lstStyle/>
          <a:p>
            <a:pPr marL="12700" eaLnBrk="1" fontAlgn="auto" hangingPunct="1">
              <a:spcBef>
                <a:spcPts val="95"/>
              </a:spcBef>
              <a:spcAft>
                <a:spcPts val="0"/>
              </a:spcAft>
              <a:defRPr/>
            </a:pPr>
            <a:r>
              <a:rPr sz="2800" spc="-10" dirty="0">
                <a:solidFill>
                  <a:srgbClr val="006284"/>
                </a:solidFill>
              </a:rPr>
              <a:t>ИЗМЕНЕНИЯ </a:t>
            </a:r>
            <a:r>
              <a:rPr sz="2800" spc="-5" dirty="0">
                <a:solidFill>
                  <a:srgbClr val="006284"/>
                </a:solidFill>
              </a:rPr>
              <a:t>В </a:t>
            </a:r>
            <a:r>
              <a:rPr sz="2800" spc="-10" dirty="0">
                <a:solidFill>
                  <a:srgbClr val="006284"/>
                </a:solidFill>
              </a:rPr>
              <a:t>ЗАКОН </a:t>
            </a:r>
            <a:r>
              <a:rPr sz="2800" dirty="0">
                <a:solidFill>
                  <a:srgbClr val="006284"/>
                </a:solidFill>
              </a:rPr>
              <a:t>44-ФЗ </a:t>
            </a:r>
            <a:r>
              <a:rPr sz="2800" spc="-5" dirty="0">
                <a:solidFill>
                  <a:srgbClr val="C00000"/>
                </a:solidFill>
              </a:rPr>
              <a:t>с</a:t>
            </a:r>
            <a:r>
              <a:rPr sz="2800" spc="35" dirty="0">
                <a:solidFill>
                  <a:srgbClr val="C00000"/>
                </a:solidFill>
              </a:rPr>
              <a:t> </a:t>
            </a:r>
            <a:r>
              <a:rPr sz="2800" spc="-5" dirty="0">
                <a:solidFill>
                  <a:srgbClr val="C00000"/>
                </a:solidFill>
              </a:rPr>
              <a:t>11.01.2018</a:t>
            </a:r>
            <a:r>
              <a:rPr sz="2800" dirty="0"/>
              <a:t/>
            </a:r>
            <a:br>
              <a:rPr sz="2800" dirty="0"/>
            </a:br>
            <a:r>
              <a:rPr sz="2800" b="0" spc="-5" dirty="0">
                <a:solidFill>
                  <a:srgbClr val="000000"/>
                </a:solidFill>
              </a:rPr>
              <a:t>(Федеральный закон от </a:t>
            </a:r>
            <a:r>
              <a:rPr sz="2800" b="0" dirty="0">
                <a:solidFill>
                  <a:srgbClr val="000000"/>
                </a:solidFill>
              </a:rPr>
              <a:t>31.12.2017 </a:t>
            </a:r>
            <a:r>
              <a:rPr sz="2800" b="0" spc="-5" dirty="0">
                <a:solidFill>
                  <a:srgbClr val="000000"/>
                </a:solidFill>
              </a:rPr>
              <a:t>№</a:t>
            </a:r>
            <a:r>
              <a:rPr sz="2800" b="0" dirty="0">
                <a:solidFill>
                  <a:srgbClr val="000000"/>
                </a:solidFill>
              </a:rPr>
              <a:t> 504-ФЗ)</a:t>
            </a:r>
            <a:endParaRPr sz="2800" dirty="0"/>
          </a:p>
        </p:txBody>
      </p:sp>
      <p:sp>
        <p:nvSpPr>
          <p:cNvPr id="11268" name="object 7"/>
          <p:cNvSpPr txBox="1">
            <a:spLocks noChangeArrowheads="1"/>
          </p:cNvSpPr>
          <p:nvPr/>
        </p:nvSpPr>
        <p:spPr bwMode="auto">
          <a:xfrm>
            <a:off x="9961563" y="7148513"/>
            <a:ext cx="150812" cy="223837"/>
          </a:xfrm>
          <a:prstGeom prst="rect">
            <a:avLst/>
          </a:prstGeom>
          <a:noFill/>
          <a:ln w="9525">
            <a:noFill/>
            <a:miter lim="800000"/>
            <a:headEnd/>
            <a:tailEnd/>
          </a:ln>
        </p:spPr>
        <p:txBody>
          <a:bodyPr lIns="0" tIns="0" rIns="0" bIns="0">
            <a:spAutoFit/>
          </a:bodyPr>
          <a:lstStyle/>
          <a:p>
            <a:pPr marL="25400">
              <a:lnSpc>
                <a:spcPts val="1650"/>
              </a:lnSpc>
            </a:pPr>
            <a:fld id="{62173BDF-91E1-4261-B500-C97EE898A242}" type="slidenum">
              <a:rPr lang="ru-RU" sz="1400" b="1">
                <a:solidFill>
                  <a:srgbClr val="FFFFFF"/>
                </a:solidFill>
              </a:rPr>
              <a:pPr marL="25400">
                <a:lnSpc>
                  <a:spcPts val="1650"/>
                </a:lnSpc>
              </a:pPr>
              <a:t>5</a:t>
            </a:fld>
            <a:endParaRPr lang="ru-RU" sz="1400"/>
          </a:p>
        </p:txBody>
      </p:sp>
      <p:graphicFrame>
        <p:nvGraphicFramePr>
          <p:cNvPr id="6" name="object 6"/>
          <p:cNvGraphicFramePr>
            <a:graphicFrameLocks noGrp="1"/>
          </p:cNvGraphicFramePr>
          <p:nvPr/>
        </p:nvGraphicFramePr>
        <p:xfrm>
          <a:off x="463550" y="1565275"/>
          <a:ext cx="9755188" cy="5370513"/>
        </p:xfrm>
        <a:graphic>
          <a:graphicData uri="http://schemas.openxmlformats.org/drawingml/2006/table">
            <a:tbl>
              <a:tblPr/>
              <a:tblGrid>
                <a:gridCol w="1773238"/>
                <a:gridCol w="7981950"/>
              </a:tblGrid>
              <a:tr h="369888">
                <a:tc>
                  <a:txBody>
                    <a:bodyPr/>
                    <a:lstStyle/>
                    <a:p>
                      <a:pPr marL="12700" marR="0" lvl="0" indent="0" algn="ctr" defTabSz="914400" rtl="0" eaLnBrk="1" fontAlgn="base" latinLnBrk="0" hangingPunct="1">
                        <a:lnSpc>
                          <a:spcPct val="100000"/>
                        </a:lnSpc>
                        <a:spcBef>
                          <a:spcPts val="250"/>
                        </a:spcBef>
                        <a:spcAft>
                          <a:spcPct val="0"/>
                        </a:spcAft>
                        <a:buClrTx/>
                        <a:buSzTx/>
                        <a:buFontTx/>
                        <a:buNone/>
                        <a:tabLst/>
                      </a:pPr>
                      <a:r>
                        <a:rPr kumimoji="0" lang="ru-RU" sz="1800" b="1" i="0" u="none" strike="noStrike" cap="none" normalizeH="0" baseline="0" smtClean="0">
                          <a:ln>
                            <a:noFill/>
                          </a:ln>
                          <a:solidFill>
                            <a:srgbClr val="FFFFFF"/>
                          </a:solidFill>
                          <a:effectLst/>
                          <a:latin typeface="Arial" charset="0"/>
                          <a:cs typeface="Arial" charset="0"/>
                        </a:rPr>
                        <a:t>Норма 44-ФЗ</a:t>
                      </a:r>
                      <a:endParaRPr kumimoji="0" lang="ru-RU" sz="1800" b="0" i="0" u="none" strike="noStrike" cap="none" normalizeH="0" baseline="0" smtClean="0">
                        <a:ln>
                          <a:noFill/>
                        </a:ln>
                        <a:solidFill>
                          <a:schemeClr val="tx1"/>
                        </a:solidFill>
                        <a:effectLst/>
                        <a:latin typeface="Arial" charset="0"/>
                        <a:cs typeface="Arial" charset="0"/>
                      </a:endParaRPr>
                    </a:p>
                  </a:txBody>
                  <a:tcPr marL="0" marR="0" marT="31114"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C"/>
                    </a:solidFill>
                  </a:tcPr>
                </a:tc>
                <a:tc>
                  <a:txBody>
                    <a:bodyPr/>
                    <a:lstStyle/>
                    <a:p>
                      <a:pPr marL="15875" marR="0" lvl="0" indent="0" algn="ctr" defTabSz="914400" rtl="0" eaLnBrk="1" fontAlgn="base" latinLnBrk="0" hangingPunct="1">
                        <a:lnSpc>
                          <a:spcPct val="100000"/>
                        </a:lnSpc>
                        <a:spcBef>
                          <a:spcPts val="250"/>
                        </a:spcBef>
                        <a:spcAft>
                          <a:spcPct val="0"/>
                        </a:spcAft>
                        <a:buClrTx/>
                        <a:buSzTx/>
                        <a:buFontTx/>
                        <a:buNone/>
                        <a:tabLst/>
                      </a:pPr>
                      <a:r>
                        <a:rPr kumimoji="0" lang="ru-RU" sz="1800" b="1" i="0" u="none" strike="noStrike" cap="none" normalizeH="0" baseline="0" smtClean="0">
                          <a:ln>
                            <a:noFill/>
                          </a:ln>
                          <a:solidFill>
                            <a:srgbClr val="FFFFFF"/>
                          </a:solidFill>
                          <a:effectLst/>
                          <a:latin typeface="Arial" charset="0"/>
                          <a:cs typeface="Arial" charset="0"/>
                        </a:rPr>
                        <a:t>Суть изменений</a:t>
                      </a:r>
                      <a:endParaRPr kumimoji="0" lang="ru-RU" sz="1800" b="0" i="0" u="none" strike="noStrike" cap="none" normalizeH="0" baseline="0" smtClean="0">
                        <a:ln>
                          <a:noFill/>
                        </a:ln>
                        <a:solidFill>
                          <a:schemeClr val="tx1"/>
                        </a:solidFill>
                        <a:effectLst/>
                        <a:latin typeface="Arial" charset="0"/>
                        <a:cs typeface="Arial" charset="0"/>
                      </a:endParaRPr>
                    </a:p>
                  </a:txBody>
                  <a:tcPr marL="0" marR="0" marT="31114"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C"/>
                    </a:solidFill>
                  </a:tcPr>
                </a:tc>
              </a:tr>
              <a:tr h="639763">
                <a:tc>
                  <a:txBody>
                    <a:bodyPr/>
                    <a:lstStyle/>
                    <a:p>
                      <a:pPr marL="11113" marR="0" lvl="0" indent="0" algn="ctr" defTabSz="914400" rtl="0" eaLnBrk="1" fontAlgn="base" latinLnBrk="0" hangingPunct="1">
                        <a:lnSpc>
                          <a:spcPct val="100000"/>
                        </a:lnSpc>
                        <a:spcBef>
                          <a:spcPts val="250"/>
                        </a:spcBef>
                        <a:spcAft>
                          <a:spcPct val="0"/>
                        </a:spcAft>
                        <a:buClrTx/>
                        <a:buSzTx/>
                        <a:buFontTx/>
                        <a:buNone/>
                        <a:tabLst/>
                      </a:pPr>
                      <a:r>
                        <a:rPr kumimoji="0" lang="ru-RU" sz="1800" b="1" i="0" u="none" strike="noStrike" cap="none" normalizeH="0" baseline="0" smtClean="0">
                          <a:ln>
                            <a:noFill/>
                          </a:ln>
                          <a:solidFill>
                            <a:schemeClr val="tx1"/>
                          </a:solidFill>
                          <a:effectLst/>
                          <a:latin typeface="Arial" charset="0"/>
                          <a:cs typeface="Arial" charset="0"/>
                        </a:rPr>
                        <a:t>п. 1 ч.1 ст. 33</a:t>
                      </a:r>
                      <a:endParaRPr kumimoji="0" lang="ru-RU" sz="1800" b="0" i="0" u="none" strike="noStrike" cap="none" normalizeH="0" baseline="0" smtClean="0">
                        <a:ln>
                          <a:noFill/>
                        </a:ln>
                        <a:solidFill>
                          <a:schemeClr val="tx1"/>
                        </a:solidFill>
                        <a:effectLst/>
                        <a:latin typeface="Arial" charset="0"/>
                        <a:cs typeface="Arial" charset="0"/>
                      </a:endParaRPr>
                    </a:p>
                  </a:txBody>
                  <a:tcPr marL="0" marR="0" marT="31115"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1F1F1"/>
                    </a:solidFill>
                  </a:tcPr>
                </a:tc>
                <a:tc>
                  <a:txBody>
                    <a:bodyPr/>
                    <a:lstStyle/>
                    <a:p>
                      <a:pPr marL="96838"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rgbClr val="FF0000"/>
                          </a:solidFill>
                          <a:effectLst/>
                          <a:latin typeface="Trebuchet MS" pitchFamily="34" charset="0"/>
                          <a:cs typeface="Arial" charset="0"/>
                        </a:rPr>
                        <a:t>В описании объекта закупки не должны указываться товарные знаки, знаки обслуживания, фирменные наименования, патенты, полезные модели, промышленные образцы, наименование страны происхождения товара, требования к товарам, информации, работам, услугам при условии, что такие требования или указания влекут за собой </a:t>
                      </a:r>
                      <a:r>
                        <a:rPr kumimoji="0" lang="ru-RU" sz="1800" b="0" i="0" u="sng" strike="noStrike" cap="none" normalizeH="0" baseline="0" smtClean="0">
                          <a:ln>
                            <a:noFill/>
                          </a:ln>
                          <a:solidFill>
                            <a:srgbClr val="FF0000"/>
                          </a:solidFill>
                          <a:effectLst/>
                          <a:latin typeface="Trebuchet MS" pitchFamily="34" charset="0"/>
                          <a:cs typeface="Arial" charset="0"/>
                        </a:rPr>
                        <a:t>ограничение количества участников закупки. </a:t>
                      </a:r>
                    </a:p>
                    <a:p>
                      <a:pPr marL="96838"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rgbClr val="FF0000"/>
                          </a:solidFill>
                          <a:effectLst/>
                          <a:latin typeface="Trebuchet MS" pitchFamily="34" charset="0"/>
                          <a:cs typeface="Arial" charset="0"/>
                        </a:rPr>
                        <a:t>Допускается указание товарного знака  при сопровождении словами "или эквивалент" либо при несовместимости закупаемого товара с другими товарными знаками, либо при условии закупок запасных частей и расходных материалов к машинам и оборудованию Заказчика.</a:t>
                      </a:r>
                      <a:endParaRPr kumimoji="0" lang="ru-RU" sz="1800" b="0" i="0" u="none" strike="noStrike" cap="none" normalizeH="0" baseline="0" smtClean="0">
                        <a:ln>
                          <a:noFill/>
                        </a:ln>
                        <a:solidFill>
                          <a:schemeClr val="tx1"/>
                        </a:solidFill>
                        <a:effectLst/>
                        <a:latin typeface="Trebuchet MS" pitchFamily="34" charset="0"/>
                        <a:cs typeface="Arial" charset="0"/>
                      </a:endParaRPr>
                    </a:p>
                  </a:txBody>
                  <a:tcPr marL="0" marR="0" marT="31115"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1F1F1"/>
                    </a:solidFill>
                  </a:tcPr>
                </a:tc>
              </a:tr>
              <a:tr h="2011363">
                <a:tc>
                  <a:txBody>
                    <a:bodyPr/>
                    <a:lstStyle/>
                    <a:p>
                      <a:pPr marL="11113" marR="0" lvl="0" indent="0" algn="ctr" defTabSz="914400" rtl="0" eaLnBrk="1" fontAlgn="base" latinLnBrk="0" hangingPunct="1">
                        <a:lnSpc>
                          <a:spcPct val="100000"/>
                        </a:lnSpc>
                        <a:spcBef>
                          <a:spcPts val="250"/>
                        </a:spcBef>
                        <a:spcAft>
                          <a:spcPct val="0"/>
                        </a:spcAft>
                        <a:buClrTx/>
                        <a:buSzTx/>
                        <a:buFontTx/>
                        <a:buNone/>
                        <a:tabLst/>
                      </a:pPr>
                      <a:r>
                        <a:rPr kumimoji="0" lang="ru-RU" sz="1800" b="1" i="0" u="none" strike="noStrike" cap="none" normalizeH="0" baseline="0" smtClean="0">
                          <a:ln>
                            <a:noFill/>
                          </a:ln>
                          <a:solidFill>
                            <a:schemeClr val="tx1"/>
                          </a:solidFill>
                          <a:effectLst/>
                          <a:latin typeface="Arial" charset="0"/>
                          <a:cs typeface="Arial" charset="0"/>
                        </a:rPr>
                        <a:t>ч. 15.1 ст. 99</a:t>
                      </a:r>
                      <a:endParaRPr kumimoji="0" lang="ru-RU" sz="1800" b="0" i="0" u="none" strike="noStrike" cap="none" normalizeH="0" baseline="0" smtClean="0">
                        <a:ln>
                          <a:noFill/>
                        </a:ln>
                        <a:solidFill>
                          <a:schemeClr val="tx1"/>
                        </a:solidFill>
                        <a:effectLst/>
                        <a:latin typeface="Arial" charset="0"/>
                        <a:cs typeface="Arial" charset="0"/>
                      </a:endParaRPr>
                    </a:p>
                  </a:txBody>
                  <a:tcPr marL="0" marR="0" marT="31115"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1F1F1"/>
                    </a:solidFill>
                  </a:tcPr>
                </a:tc>
                <a:tc>
                  <a:txBody>
                    <a:bodyPr/>
                    <a:lstStyle/>
                    <a:p>
                      <a:pPr marL="96838" marR="0" lvl="0" indent="0" algn="just" defTabSz="914400" rtl="0" eaLnBrk="1" fontAlgn="base" latinLnBrk="0" hangingPunct="1">
                        <a:lnSpc>
                          <a:spcPct val="100000"/>
                        </a:lnSpc>
                        <a:spcBef>
                          <a:spcPts val="250"/>
                        </a:spcBef>
                        <a:spcAft>
                          <a:spcPct val="0"/>
                        </a:spcAft>
                        <a:buClrTx/>
                        <a:buSzTx/>
                        <a:buFontTx/>
                        <a:buNone/>
                        <a:tabLst/>
                      </a:pPr>
                      <a:r>
                        <a:rPr kumimoji="0" lang="ru-RU" sz="1800" b="0" i="0" u="none" strike="noStrike" cap="none" normalizeH="0" baseline="0" smtClean="0">
                          <a:ln>
                            <a:noFill/>
                          </a:ln>
                          <a:solidFill>
                            <a:srgbClr val="FF0000"/>
                          </a:solidFill>
                          <a:effectLst/>
                          <a:latin typeface="Trebuchet MS" pitchFamily="34" charset="0"/>
                          <a:cs typeface="Arial" charset="0"/>
                        </a:rPr>
                        <a:t>Жалоба и информация </a:t>
                      </a:r>
                      <a:r>
                        <a:rPr kumimoji="0" lang="ru-RU" sz="1800" b="0" i="0" u="none" strike="noStrike" cap="none" normalizeH="0" baseline="0" smtClean="0">
                          <a:ln>
                            <a:noFill/>
                          </a:ln>
                          <a:solidFill>
                            <a:schemeClr val="tx1"/>
                          </a:solidFill>
                          <a:effectLst/>
                          <a:latin typeface="Trebuchet MS" pitchFamily="34" charset="0"/>
                          <a:cs typeface="Arial" charset="0"/>
                        </a:rPr>
                        <a:t>о нарушениях, поступившие от </a:t>
                      </a:r>
                      <a:r>
                        <a:rPr kumimoji="0" lang="ru-RU" sz="1800" b="0" i="0" u="none" strike="noStrike" cap="none" normalizeH="0" baseline="0" smtClean="0">
                          <a:ln>
                            <a:noFill/>
                          </a:ln>
                          <a:solidFill>
                            <a:srgbClr val="FF0000"/>
                          </a:solidFill>
                          <a:effectLst/>
                          <a:latin typeface="Trebuchet MS" pitchFamily="34" charset="0"/>
                          <a:cs typeface="Arial" charset="0"/>
                        </a:rPr>
                        <a:t>физического лица</a:t>
                      </a:r>
                      <a:r>
                        <a:rPr kumimoji="0" lang="ru-RU" sz="1800" b="0" i="0" u="none" strike="noStrike" cap="none" normalizeH="0" baseline="0" smtClean="0">
                          <a:ln>
                            <a:noFill/>
                          </a:ln>
                          <a:solidFill>
                            <a:schemeClr val="tx1"/>
                          </a:solidFill>
                          <a:effectLst/>
                          <a:latin typeface="Trebuchet MS" pitchFamily="34" charset="0"/>
                          <a:cs typeface="Arial" charset="0"/>
                        </a:rPr>
                        <a:t>,  которое не соответствует требованиям п. 1 ч. 1 ст. 31 Закона № 44-ФЗ в  отношении объекта этой закупки и права и законные интересы которого не  нарушены такими действиями (бездействием), положениями документации,  извещения, </a:t>
                      </a:r>
                      <a:r>
                        <a:rPr kumimoji="0" lang="ru-RU" sz="1800" b="0" i="0" u="none" strike="noStrike" cap="none" normalizeH="0" baseline="0" smtClean="0">
                          <a:ln>
                            <a:noFill/>
                          </a:ln>
                          <a:solidFill>
                            <a:srgbClr val="FF0000"/>
                          </a:solidFill>
                          <a:effectLst/>
                          <a:latin typeface="Trebuchet MS" pitchFamily="34" charset="0"/>
                          <a:cs typeface="Arial" charset="0"/>
                        </a:rPr>
                        <a:t>рассматриваются контрольным органом </a:t>
                      </a:r>
                      <a:r>
                        <a:rPr kumimoji="0" lang="ru-RU" sz="1800" b="0" i="0" u="none" strike="noStrike" cap="none" normalizeH="0" baseline="0" smtClean="0">
                          <a:ln>
                            <a:noFill/>
                          </a:ln>
                          <a:solidFill>
                            <a:schemeClr val="tx1"/>
                          </a:solidFill>
                          <a:effectLst/>
                          <a:latin typeface="Trebuchet MS" pitchFamily="34" charset="0"/>
                          <a:cs typeface="Arial" charset="0"/>
                        </a:rPr>
                        <a:t>в сфере закупок </a:t>
                      </a:r>
                      <a:r>
                        <a:rPr kumimoji="0" lang="ru-RU" sz="1800" b="0" i="0" u="none" strike="noStrike" cap="none" normalizeH="0" baseline="0" smtClean="0">
                          <a:ln>
                            <a:noFill/>
                          </a:ln>
                          <a:solidFill>
                            <a:srgbClr val="FF0000"/>
                          </a:solidFill>
                          <a:effectLst/>
                          <a:latin typeface="Trebuchet MS" pitchFamily="34" charset="0"/>
                          <a:cs typeface="Arial" charset="0"/>
                        </a:rPr>
                        <a:t>в  соответствии </a:t>
                      </a:r>
                      <a:r>
                        <a:rPr kumimoji="0" lang="ru-RU" sz="1800" b="0" i="0" u="none" strike="noStrike" cap="none" normalizeH="0" baseline="0" smtClean="0">
                          <a:ln>
                            <a:noFill/>
                          </a:ln>
                          <a:solidFill>
                            <a:schemeClr val="tx1"/>
                          </a:solidFill>
                          <a:effectLst/>
                          <a:latin typeface="Trebuchet MS" pitchFamily="34" charset="0"/>
                          <a:cs typeface="Arial" charset="0"/>
                        </a:rPr>
                        <a:t>с Федеральным </a:t>
                      </a:r>
                      <a:r>
                        <a:rPr kumimoji="0" lang="ru-RU" sz="1800" b="0" i="0" u="none" strike="noStrike" cap="none" normalizeH="0" baseline="0" smtClean="0">
                          <a:ln>
                            <a:noFill/>
                          </a:ln>
                          <a:solidFill>
                            <a:srgbClr val="FF0000"/>
                          </a:solidFill>
                          <a:effectLst/>
                          <a:latin typeface="Trebuchet MS" pitchFamily="34" charset="0"/>
                          <a:cs typeface="Arial" charset="0"/>
                        </a:rPr>
                        <a:t>законом </a:t>
                      </a:r>
                      <a:r>
                        <a:rPr kumimoji="0" lang="ru-RU" sz="1800" b="0" i="0" u="none" strike="noStrike" cap="none" normalizeH="0" baseline="0" smtClean="0">
                          <a:ln>
                            <a:noFill/>
                          </a:ln>
                          <a:solidFill>
                            <a:schemeClr val="tx1"/>
                          </a:solidFill>
                          <a:effectLst/>
                          <a:latin typeface="Trebuchet MS" pitchFamily="34" charset="0"/>
                          <a:cs typeface="Arial" charset="0"/>
                        </a:rPr>
                        <a:t>от 2 мая 2006 года N 59-ФЗ "</a:t>
                      </a:r>
                      <a:r>
                        <a:rPr kumimoji="0" lang="ru-RU" sz="1800" b="0" i="0" u="none" strike="noStrike" cap="none" normalizeH="0" baseline="0" smtClean="0">
                          <a:ln>
                            <a:noFill/>
                          </a:ln>
                          <a:solidFill>
                            <a:srgbClr val="FF0000"/>
                          </a:solidFill>
                          <a:effectLst/>
                          <a:latin typeface="Trebuchet MS" pitchFamily="34" charset="0"/>
                          <a:cs typeface="Arial" charset="0"/>
                        </a:rPr>
                        <a:t>О порядке  рассмотрения обращений граждан Российской Федерации</a:t>
                      </a:r>
                      <a:r>
                        <a:rPr kumimoji="0" lang="ru-RU" sz="1800" b="0" i="0" u="none" strike="noStrike" cap="none" normalizeH="0" baseline="0" smtClean="0">
                          <a:ln>
                            <a:noFill/>
                          </a:ln>
                          <a:solidFill>
                            <a:schemeClr val="tx1"/>
                          </a:solidFill>
                          <a:effectLst/>
                          <a:latin typeface="Trebuchet MS" pitchFamily="34" charset="0"/>
                          <a:cs typeface="Arial" charset="0"/>
                        </a:rPr>
                        <a:t>".</a:t>
                      </a:r>
                    </a:p>
                  </a:txBody>
                  <a:tcPr marL="0" marR="0" marT="31115"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1F1F1"/>
                    </a:solid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89" name="object 2"/>
          <p:cNvSpPr>
            <a:spLocks/>
          </p:cNvSpPr>
          <p:nvPr/>
        </p:nvSpPr>
        <p:spPr bwMode="auto">
          <a:xfrm>
            <a:off x="479425" y="1346200"/>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7994">
            <a:solidFill>
              <a:srgbClr val="006284"/>
            </a:solidFill>
            <a:round/>
            <a:headEnd/>
            <a:tailEnd/>
          </a:ln>
        </p:spPr>
        <p:txBody>
          <a:bodyPr lIns="0" tIns="0" rIns="0" bIns="0"/>
          <a:lstStyle/>
          <a:p>
            <a:endParaRPr lang="ru-RU"/>
          </a:p>
        </p:txBody>
      </p:sp>
      <p:sp>
        <p:nvSpPr>
          <p:cNvPr id="4" name="object 4"/>
          <p:cNvSpPr txBox="1">
            <a:spLocks noGrp="1"/>
          </p:cNvSpPr>
          <p:nvPr>
            <p:ph type="title"/>
          </p:nvPr>
        </p:nvSpPr>
        <p:spPr>
          <a:xfrm>
            <a:off x="320675" y="34925"/>
            <a:ext cx="10048875" cy="1174750"/>
          </a:xfrm>
        </p:spPr>
        <p:txBody>
          <a:bodyPr tIns="310769" rtlCol="0"/>
          <a:lstStyle/>
          <a:p>
            <a:pPr marL="12700" eaLnBrk="1" fontAlgn="auto" hangingPunct="1">
              <a:spcBef>
                <a:spcPts val="95"/>
              </a:spcBef>
              <a:spcAft>
                <a:spcPts val="0"/>
              </a:spcAft>
              <a:defRPr/>
            </a:pPr>
            <a:r>
              <a:rPr lang="ru-RU" sz="2800" spc="-10" dirty="0">
                <a:solidFill>
                  <a:srgbClr val="006284"/>
                </a:solidFill>
              </a:rPr>
              <a:t>ИЗМЕНЕНИЯ </a:t>
            </a:r>
            <a:r>
              <a:rPr lang="ru-RU" sz="2800" spc="-5" dirty="0">
                <a:solidFill>
                  <a:srgbClr val="006284"/>
                </a:solidFill>
              </a:rPr>
              <a:t>В </a:t>
            </a:r>
            <a:r>
              <a:rPr lang="ru-RU" sz="2800" spc="-10" dirty="0">
                <a:solidFill>
                  <a:srgbClr val="006284"/>
                </a:solidFill>
              </a:rPr>
              <a:t>ЗАКОН </a:t>
            </a:r>
            <a:r>
              <a:rPr lang="ru-RU" sz="2800" dirty="0">
                <a:solidFill>
                  <a:srgbClr val="006284"/>
                </a:solidFill>
              </a:rPr>
              <a:t>44-ФЗ </a:t>
            </a:r>
            <a:r>
              <a:rPr lang="ru-RU" sz="2800" spc="-5" dirty="0">
                <a:solidFill>
                  <a:srgbClr val="C00000"/>
                </a:solidFill>
              </a:rPr>
              <a:t>с</a:t>
            </a:r>
            <a:r>
              <a:rPr lang="ru-RU" sz="2800" spc="35" dirty="0">
                <a:solidFill>
                  <a:srgbClr val="C00000"/>
                </a:solidFill>
              </a:rPr>
              <a:t> </a:t>
            </a:r>
            <a:r>
              <a:rPr lang="ru-RU" sz="2800" spc="35" dirty="0" smtClean="0">
                <a:solidFill>
                  <a:srgbClr val="C00000"/>
                </a:solidFill>
              </a:rPr>
              <a:t>01</a:t>
            </a:r>
            <a:r>
              <a:rPr lang="ru-RU" sz="2800" spc="-5" dirty="0" smtClean="0">
                <a:solidFill>
                  <a:srgbClr val="C00000"/>
                </a:solidFill>
              </a:rPr>
              <a:t>.07.2018</a:t>
            </a:r>
            <a:r>
              <a:rPr lang="ru-RU" sz="2800" dirty="0"/>
              <a:t/>
            </a:r>
            <a:br>
              <a:rPr lang="ru-RU" sz="2800" dirty="0"/>
            </a:br>
            <a:r>
              <a:rPr lang="ru-RU" sz="2800" b="0" spc="-5" dirty="0">
                <a:solidFill>
                  <a:srgbClr val="000000"/>
                </a:solidFill>
              </a:rPr>
              <a:t>(Федеральный закон от </a:t>
            </a:r>
            <a:r>
              <a:rPr lang="ru-RU" sz="2800" b="0" dirty="0">
                <a:solidFill>
                  <a:srgbClr val="000000"/>
                </a:solidFill>
              </a:rPr>
              <a:t>31.12.2017 </a:t>
            </a:r>
            <a:r>
              <a:rPr lang="ru-RU" sz="2800" b="0" spc="-5" dirty="0">
                <a:solidFill>
                  <a:srgbClr val="000000"/>
                </a:solidFill>
              </a:rPr>
              <a:t>№</a:t>
            </a:r>
            <a:r>
              <a:rPr lang="ru-RU" sz="2800" b="0" dirty="0">
                <a:solidFill>
                  <a:srgbClr val="000000"/>
                </a:solidFill>
              </a:rPr>
              <a:t> </a:t>
            </a:r>
            <a:r>
              <a:rPr lang="ru-RU" sz="2800" b="0" dirty="0" smtClean="0">
                <a:solidFill>
                  <a:srgbClr val="000000"/>
                </a:solidFill>
              </a:rPr>
              <a:t>504-ФЗ)</a:t>
            </a:r>
            <a:endParaRPr dirty="0"/>
          </a:p>
        </p:txBody>
      </p:sp>
      <p:sp>
        <p:nvSpPr>
          <p:cNvPr id="12291" name="object 6"/>
          <p:cNvSpPr txBox="1">
            <a:spLocks noChangeArrowheads="1"/>
          </p:cNvSpPr>
          <p:nvPr/>
        </p:nvSpPr>
        <p:spPr bwMode="auto">
          <a:xfrm>
            <a:off x="9961563" y="7148513"/>
            <a:ext cx="150812" cy="223837"/>
          </a:xfrm>
          <a:prstGeom prst="rect">
            <a:avLst/>
          </a:prstGeom>
          <a:noFill/>
          <a:ln w="9525">
            <a:noFill/>
            <a:miter lim="800000"/>
            <a:headEnd/>
            <a:tailEnd/>
          </a:ln>
        </p:spPr>
        <p:txBody>
          <a:bodyPr lIns="0" tIns="0" rIns="0" bIns="0">
            <a:spAutoFit/>
          </a:bodyPr>
          <a:lstStyle/>
          <a:p>
            <a:pPr marL="25400">
              <a:lnSpc>
                <a:spcPts val="1650"/>
              </a:lnSpc>
            </a:pPr>
            <a:fld id="{6662623E-8D74-4AB7-B50F-4B9F1691CFE5}" type="slidenum">
              <a:rPr lang="ru-RU" sz="1400" b="1">
                <a:solidFill>
                  <a:srgbClr val="FFFFFF"/>
                </a:solidFill>
              </a:rPr>
              <a:pPr marL="25400">
                <a:lnSpc>
                  <a:spcPts val="1650"/>
                </a:lnSpc>
              </a:pPr>
              <a:t>6</a:t>
            </a:fld>
            <a:endParaRPr lang="ru-RU" sz="1400"/>
          </a:p>
        </p:txBody>
      </p:sp>
      <p:sp>
        <p:nvSpPr>
          <p:cNvPr id="12292" name="object 5"/>
          <p:cNvSpPr txBox="1">
            <a:spLocks noChangeArrowheads="1"/>
          </p:cNvSpPr>
          <p:nvPr/>
        </p:nvSpPr>
        <p:spPr bwMode="auto">
          <a:xfrm>
            <a:off x="331788" y="1360488"/>
            <a:ext cx="10048875" cy="6323012"/>
          </a:xfrm>
          <a:prstGeom prst="rect">
            <a:avLst/>
          </a:prstGeom>
          <a:noFill/>
          <a:ln w="9525">
            <a:noFill/>
            <a:miter lim="800000"/>
            <a:headEnd/>
            <a:tailEnd/>
          </a:ln>
        </p:spPr>
        <p:txBody>
          <a:bodyPr lIns="0" tIns="12700" rIns="0" bIns="0">
            <a:spAutoFit/>
          </a:bodyPr>
          <a:lstStyle/>
          <a:p>
            <a:pPr>
              <a:spcBef>
                <a:spcPts val="38"/>
              </a:spcBef>
            </a:pPr>
            <a:endParaRPr lang="ru-RU">
              <a:latin typeface="Times New Roman" pitchFamily="18" charset="0"/>
              <a:cs typeface="Times New Roman" pitchFamily="18" charset="0"/>
            </a:endParaRPr>
          </a:p>
          <a:p>
            <a:pPr>
              <a:buFont typeface="Wingdings" pitchFamily="2" charset="2"/>
              <a:buChar char=""/>
            </a:pPr>
            <a:r>
              <a:rPr lang="ru-RU" b="1">
                <a:solidFill>
                  <a:srgbClr val="1F487C"/>
                </a:solidFill>
              </a:rPr>
              <a:t>ч. 14 ст. 21 Закона № 44-ФЗ: </a:t>
            </a:r>
            <a:r>
              <a:rPr lang="ru-RU">
                <a:solidFill>
                  <a:srgbClr val="FF0000"/>
                </a:solidFill>
              </a:rPr>
              <a:t>Изменения в план-график </a:t>
            </a:r>
            <a:r>
              <a:rPr lang="ru-RU"/>
              <a:t>по несостоявшимся процедурам и  ед.поставщику (ВСЯ ч.1 ст.93) за 1 день до размещения извещения в ЕИС. ч. 15 ст. 21 – Изменения внесенные в план-график размещаются в течение 3 раб. дней. </a:t>
            </a:r>
          </a:p>
          <a:p>
            <a:endParaRPr lang="ru-RU">
              <a:latin typeface="Times New Roman" pitchFamily="18" charset="0"/>
              <a:cs typeface="Times New Roman" pitchFamily="18" charset="0"/>
            </a:endParaRPr>
          </a:p>
          <a:p>
            <a:pPr>
              <a:buClr>
                <a:srgbClr val="000000"/>
              </a:buClr>
              <a:buFont typeface="Wingdings" pitchFamily="2" charset="2"/>
              <a:buChar char=""/>
            </a:pPr>
            <a:r>
              <a:rPr lang="ru-RU" b="1">
                <a:solidFill>
                  <a:srgbClr val="1F487C"/>
                </a:solidFill>
              </a:rPr>
              <a:t>п. 11 ч.1 ст.31 Закона № 44-ФЗ: </a:t>
            </a:r>
            <a:r>
              <a:rPr lang="ru-RU"/>
              <a:t>новое </a:t>
            </a:r>
            <a:r>
              <a:rPr lang="ru-RU">
                <a:solidFill>
                  <a:srgbClr val="FF0000"/>
                </a:solidFill>
              </a:rPr>
              <a:t>требование к участникам </a:t>
            </a:r>
            <a:r>
              <a:rPr lang="ru-RU"/>
              <a:t>«отсутствие у участника  закупки ограничений для участия в закупках, установленных законодательством  Российской Федерации» (ПРЕДУСМАТРИВАТЬ В ДОКУМЕНТАЦИИ О ЗАКУПКЕ)</a:t>
            </a:r>
          </a:p>
          <a:p>
            <a:pPr>
              <a:spcBef>
                <a:spcPts val="38"/>
              </a:spcBef>
              <a:buFontTx/>
              <a:buChar char=""/>
            </a:pPr>
            <a:endParaRPr lang="ru-RU">
              <a:latin typeface="Times New Roman" pitchFamily="18" charset="0"/>
              <a:cs typeface="Times New Roman" pitchFamily="18" charset="0"/>
            </a:endParaRPr>
          </a:p>
          <a:p>
            <a:pPr>
              <a:buClr>
                <a:srgbClr val="000000"/>
              </a:buClr>
              <a:buFont typeface="Wingdings" pitchFamily="2" charset="2"/>
              <a:buChar char=""/>
            </a:pPr>
            <a:r>
              <a:rPr lang="ru-RU" b="1">
                <a:solidFill>
                  <a:srgbClr val="1F487C"/>
                </a:solidFill>
              </a:rPr>
              <a:t>п. 2 ч. 13 ст. 34 Закона № 44-ФЗ: </a:t>
            </a:r>
            <a:r>
              <a:rPr lang="ru-RU"/>
              <a:t>в контракт включается условие </a:t>
            </a:r>
            <a:r>
              <a:rPr lang="ru-RU">
                <a:solidFill>
                  <a:srgbClr val="FF0000"/>
                </a:solidFill>
              </a:rPr>
              <a:t>об уменьшении суммы  оплаты </a:t>
            </a:r>
            <a:r>
              <a:rPr lang="ru-RU"/>
              <a:t>на размер налогов, сборов и иных обязательных платежей в бюджеты, если такие  выплаты осуществляет заказчик (ПРЕДУСМАТРИВАТЬ В ПРОЕКТЕ КОНТРАКТА)</a:t>
            </a:r>
          </a:p>
          <a:p>
            <a:pPr>
              <a:spcBef>
                <a:spcPts val="38"/>
              </a:spcBef>
              <a:buFontTx/>
              <a:buChar char=""/>
            </a:pPr>
            <a:endParaRPr lang="ru-RU">
              <a:latin typeface="Times New Roman" pitchFamily="18" charset="0"/>
              <a:cs typeface="Times New Roman" pitchFamily="18" charset="0"/>
            </a:endParaRPr>
          </a:p>
          <a:p>
            <a:pPr algn="just">
              <a:buFont typeface="Wingdings" pitchFamily="2" charset="2"/>
              <a:buChar char=""/>
            </a:pPr>
            <a:r>
              <a:rPr lang="ru-RU" b="1">
                <a:solidFill>
                  <a:srgbClr val="1F487C"/>
                </a:solidFill>
              </a:rPr>
              <a:t>Ст. 34 Закона № 44-ФЗ: </a:t>
            </a:r>
            <a:r>
              <a:rPr lang="ru-RU"/>
              <a:t>контракт жизненного цикла – право заказчика, а не обязанность, как было предусмотрено ранее  (ч. 16); </a:t>
            </a:r>
          </a:p>
          <a:p>
            <a:pPr algn="just"/>
            <a:r>
              <a:rPr lang="ru-RU"/>
              <a:t>ч.18 ст.34 возможность увеличить количество товара на размер экономии при          проведении конкурса, аукциона, запроса предложений (ранее была предусмотрена такая возможность только при проведении конкурса и аукциона)</a:t>
            </a:r>
          </a:p>
          <a:p>
            <a:pPr algn="just"/>
            <a:r>
              <a:rPr lang="ru-RU"/>
              <a:t>ч.13 ст.34 в контракте должны быть порядок и сроки ОПЛАТЫ, ПРИЕМКИ, ОФОРМЛЕНИЯ ПРИЕМКИ (на это обращает внимание при проверке УФАС Архангельской области),</a:t>
            </a:r>
          </a:p>
          <a:p>
            <a:pPr algn="just"/>
            <a:r>
              <a:rPr lang="ru-RU"/>
              <a:t>СРОК ОПЛАТЫ</a:t>
            </a:r>
            <a:r>
              <a:rPr lang="en-US"/>
              <a:t>:</a:t>
            </a:r>
            <a:r>
              <a:rPr lang="ru-RU"/>
              <a:t> 15 рабочих дней для СМП и 30 календарных дней дла остальных</a:t>
            </a:r>
          </a:p>
          <a:p>
            <a:pPr algn="just"/>
            <a:endParaRPr lang="ru-RU"/>
          </a:p>
          <a:p>
            <a:r>
              <a:rPr lang="ru-RU">
                <a:solidFill>
                  <a:srgbClr val="1F487C"/>
                </a:solidFill>
                <a:latin typeface="Times New Roman" pitchFamily="18" charset="0"/>
                <a:cs typeface="Times New Roman" pitchFamily="18" charset="0"/>
              </a:rPr>
              <a:t>	</a:t>
            </a:r>
            <a:endParaRPr lang="ru-RU">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3" name="object 2"/>
          <p:cNvSpPr>
            <a:spLocks/>
          </p:cNvSpPr>
          <p:nvPr/>
        </p:nvSpPr>
        <p:spPr bwMode="auto">
          <a:xfrm>
            <a:off x="615950" y="431800"/>
            <a:ext cx="9756775"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7994">
            <a:solidFill>
              <a:srgbClr val="006284"/>
            </a:solidFill>
            <a:round/>
            <a:headEnd/>
            <a:tailEnd/>
          </a:ln>
        </p:spPr>
        <p:txBody>
          <a:bodyPr lIns="0" tIns="0" rIns="0" bIns="0"/>
          <a:lstStyle/>
          <a:p>
            <a:endParaRPr lang="ru-RU"/>
          </a:p>
        </p:txBody>
      </p:sp>
      <p:sp>
        <p:nvSpPr>
          <p:cNvPr id="13314" name="object 4"/>
          <p:cNvSpPr txBox="1">
            <a:spLocks noChangeArrowheads="1"/>
          </p:cNvSpPr>
          <p:nvPr/>
        </p:nvSpPr>
        <p:spPr bwMode="auto">
          <a:xfrm>
            <a:off x="244475" y="527050"/>
            <a:ext cx="10128250" cy="6826250"/>
          </a:xfrm>
          <a:prstGeom prst="rect">
            <a:avLst/>
          </a:prstGeom>
          <a:noFill/>
          <a:ln w="9525">
            <a:noFill/>
            <a:miter lim="800000"/>
            <a:headEnd/>
            <a:tailEnd/>
          </a:ln>
        </p:spPr>
        <p:txBody>
          <a:bodyPr lIns="0" tIns="50800" rIns="0" bIns="0">
            <a:spAutoFit/>
          </a:bodyPr>
          <a:lstStyle/>
          <a:p>
            <a:pPr marL="355600" indent="-342900" algn="just">
              <a:spcBef>
                <a:spcPts val="400"/>
              </a:spcBef>
              <a:buFont typeface="Wingdings" pitchFamily="2" charset="2"/>
              <a:buChar char=""/>
              <a:tabLst>
                <a:tab pos="354013" algn="l"/>
                <a:tab pos="355600" algn="l"/>
              </a:tabLst>
            </a:pPr>
            <a:r>
              <a:rPr lang="ru-RU" sz="1600" b="1">
                <a:solidFill>
                  <a:srgbClr val="FF0000"/>
                </a:solidFill>
              </a:rPr>
              <a:t>Ст. 4 </a:t>
            </a:r>
            <a:r>
              <a:rPr lang="ru-RU" sz="1600"/>
              <a:t>Применение </a:t>
            </a:r>
            <a:r>
              <a:rPr lang="ru-RU" sz="1600" b="1">
                <a:solidFill>
                  <a:srgbClr val="FF0000"/>
                </a:solidFill>
              </a:rPr>
              <a:t>квалифицированной </a:t>
            </a:r>
            <a:r>
              <a:rPr lang="ru-RU" sz="1600"/>
              <a:t>электронной подписи (ранее использовалась неквалифицированная подпись)</a:t>
            </a:r>
          </a:p>
          <a:p>
            <a:pPr marL="355600" indent="-342900" algn="just">
              <a:spcBef>
                <a:spcPts val="300"/>
              </a:spcBef>
              <a:buFont typeface="Wingdings" pitchFamily="2" charset="2"/>
              <a:buChar char=""/>
              <a:tabLst>
                <a:tab pos="354013" algn="l"/>
                <a:tab pos="355600" algn="l"/>
              </a:tabLst>
            </a:pPr>
            <a:r>
              <a:rPr lang="ru-RU" sz="1600" b="1">
                <a:solidFill>
                  <a:srgbClr val="FF0000"/>
                </a:solidFill>
              </a:rPr>
              <a:t>ст.14 НПА Правительства РФ </a:t>
            </a:r>
            <a:r>
              <a:rPr lang="ru-RU" sz="1600"/>
              <a:t>должны устанавливать порядок подготовки Заказчиками обоснования невозможности применения  запретов и ограничений, в т.ч. требования к его содержанию</a:t>
            </a:r>
          </a:p>
          <a:p>
            <a:pPr marL="355600" indent="-342900" algn="just">
              <a:spcBef>
                <a:spcPts val="300"/>
              </a:spcBef>
              <a:buFont typeface="Wingdings" pitchFamily="2" charset="2"/>
              <a:buChar char=""/>
              <a:tabLst>
                <a:tab pos="354013" algn="l"/>
                <a:tab pos="355600" algn="l"/>
              </a:tabLst>
            </a:pPr>
            <a:r>
              <a:rPr lang="ru-RU" sz="1600" b="1">
                <a:solidFill>
                  <a:srgbClr val="FF0000"/>
                </a:solidFill>
              </a:rPr>
              <a:t>ст. 34 </a:t>
            </a:r>
            <a:r>
              <a:rPr lang="ru-RU" sz="1600"/>
              <a:t>ставку рефинансирования заменили на ключевую ставку (ПРАВИЛЬНО УКАЗЫВАТЬ В ДОКУМЕНТАЦИИ О ЗАКУПКЕ) </a:t>
            </a:r>
          </a:p>
          <a:p>
            <a:pPr marL="355600" indent="-342900">
              <a:spcBef>
                <a:spcPts val="300"/>
              </a:spcBef>
              <a:buFont typeface="Wingdings" pitchFamily="2" charset="2"/>
              <a:buChar char=""/>
              <a:tabLst>
                <a:tab pos="354013" algn="l"/>
                <a:tab pos="355600" algn="l"/>
              </a:tabLst>
            </a:pPr>
            <a:r>
              <a:rPr lang="ru-RU" sz="1600" b="1">
                <a:solidFill>
                  <a:srgbClr val="FF0000"/>
                </a:solidFill>
              </a:rPr>
              <a:t>ст. 34 дополнена ч. 29 </a:t>
            </a:r>
            <a:r>
              <a:rPr lang="ru-RU" sz="1600"/>
              <a:t>Правительство вправе определить:</a:t>
            </a:r>
          </a:p>
          <a:p>
            <a:pPr marL="355600" indent="-342900">
              <a:spcBef>
                <a:spcPts val="300"/>
              </a:spcBef>
              <a:buFont typeface="Wingdings" pitchFamily="2" charset="2"/>
              <a:buChar char=""/>
              <a:tabLst>
                <a:tab pos="354013" algn="l"/>
                <a:tab pos="355600" algn="l"/>
              </a:tabLst>
            </a:pPr>
            <a:r>
              <a:rPr lang="ru-RU" sz="1600"/>
              <a:t>порядок определения минимального срока исполнения поставщиком контракта;</a:t>
            </a:r>
          </a:p>
          <a:p>
            <a:pPr marL="355600" indent="-342900">
              <a:spcBef>
                <a:spcPts val="300"/>
              </a:spcBef>
              <a:buFont typeface="Wingdings" pitchFamily="2" charset="2"/>
              <a:buChar char=""/>
              <a:tabLst>
                <a:tab pos="354013" algn="l"/>
                <a:tab pos="355600" algn="l"/>
              </a:tabLst>
            </a:pPr>
            <a:r>
              <a:rPr lang="ru-RU" sz="1600"/>
              <a:t>требования к формированию лотов при закупке отдельных видов товаров, работ, услуг</a:t>
            </a:r>
          </a:p>
          <a:p>
            <a:pPr marL="355600" indent="-342900" algn="just">
              <a:spcBef>
                <a:spcPts val="300"/>
              </a:spcBef>
              <a:buFont typeface="Wingdings" pitchFamily="2" charset="2"/>
              <a:buChar char=""/>
              <a:tabLst>
                <a:tab pos="354013" algn="l"/>
                <a:tab pos="355600" algn="l"/>
              </a:tabLst>
            </a:pPr>
            <a:r>
              <a:rPr lang="ru-RU" sz="1600" b="1">
                <a:solidFill>
                  <a:srgbClr val="FF0000"/>
                </a:solidFill>
              </a:rPr>
              <a:t>ст. 35 </a:t>
            </a:r>
            <a:r>
              <a:rPr lang="ru-RU" sz="1600"/>
              <a:t>Правительство вправе определить мин. размер цены контракта при котором должно осуществляться банковское сопровождение контрактов для нужд субъекта РФ и МО </a:t>
            </a:r>
          </a:p>
          <a:p>
            <a:pPr marL="355600" indent="-342900">
              <a:spcBef>
                <a:spcPts val="300"/>
              </a:spcBef>
              <a:buClr>
                <a:srgbClr val="000000"/>
              </a:buClr>
              <a:buFont typeface="Wingdings" pitchFamily="2" charset="2"/>
              <a:buChar char=""/>
              <a:tabLst>
                <a:tab pos="354013" algn="l"/>
                <a:tab pos="355600" algn="l"/>
              </a:tabLst>
            </a:pPr>
            <a:r>
              <a:rPr lang="ru-RU" sz="1600" b="1">
                <a:solidFill>
                  <a:srgbClr val="FF0000"/>
                </a:solidFill>
              </a:rPr>
              <a:t>ст. 37 </a:t>
            </a:r>
            <a:r>
              <a:rPr lang="ru-RU" sz="1600"/>
              <a:t>скорректирован антидемпинг с учетом электронных закупок</a:t>
            </a:r>
          </a:p>
          <a:p>
            <a:pPr marL="355600" indent="-342900">
              <a:spcBef>
                <a:spcPts val="300"/>
              </a:spcBef>
              <a:buFont typeface="Wingdings" pitchFamily="2" charset="2"/>
              <a:buChar char=""/>
              <a:tabLst>
                <a:tab pos="354013" algn="l"/>
                <a:tab pos="355600" algn="l"/>
              </a:tabLst>
            </a:pPr>
            <a:r>
              <a:rPr lang="ru-RU" sz="1600" b="1">
                <a:solidFill>
                  <a:srgbClr val="FF0000"/>
                </a:solidFill>
              </a:rPr>
              <a:t>ст. 40 </a:t>
            </a:r>
            <a:r>
              <a:rPr lang="ru-RU" sz="1600"/>
              <a:t>специализированная организация может привлекаться при осуществлении любых процедур, а не только для  сопровождения конкурса и аукциона</a:t>
            </a:r>
          </a:p>
          <a:p>
            <a:pPr marL="355600" indent="-342900" algn="just">
              <a:spcBef>
                <a:spcPts val="300"/>
              </a:spcBef>
              <a:buFont typeface="Wingdings" pitchFamily="2" charset="2"/>
              <a:buChar char=""/>
              <a:tabLst>
                <a:tab pos="354013" algn="l"/>
                <a:tab pos="355600" algn="l"/>
              </a:tabLst>
            </a:pPr>
            <a:r>
              <a:rPr lang="ru-RU" sz="1600" b="1">
                <a:solidFill>
                  <a:srgbClr val="FF0000"/>
                </a:solidFill>
              </a:rPr>
              <a:t>ст. 42 </a:t>
            </a:r>
            <a:r>
              <a:rPr lang="ru-RU" sz="1600"/>
              <a:t>при закупках юридическими лицами за счет субсидий, выделенных из бюджета в рамках ч.4-6 ст.15 Закона №44-ФЗ к извещению прикладывается копия договоров (соглашений), являющихся основанием для проведения закупки</a:t>
            </a:r>
          </a:p>
          <a:p>
            <a:pPr marL="355600" indent="-342900" algn="just">
              <a:spcBef>
                <a:spcPts val="300"/>
              </a:spcBef>
              <a:buFont typeface="Wingdings" pitchFamily="2" charset="2"/>
              <a:buChar char=""/>
              <a:tabLst>
                <a:tab pos="354013" algn="l"/>
                <a:tab pos="355600" algn="l"/>
              </a:tabLst>
            </a:pPr>
            <a:r>
              <a:rPr lang="ru-RU" sz="1600" b="1">
                <a:solidFill>
                  <a:srgbClr val="FF0000"/>
                </a:solidFill>
              </a:rPr>
              <a:t>ст.63 ч.5 п.6</a:t>
            </a:r>
            <a:r>
              <a:rPr lang="ru-RU" sz="1600"/>
              <a:t> </a:t>
            </a:r>
            <a:r>
              <a:rPr lang="ru-RU" sz="1600" b="1"/>
              <a:t>в извещении</a:t>
            </a:r>
            <a:r>
              <a:rPr lang="ru-RU" sz="1600"/>
              <a:t> о проведении эл. аукциона </a:t>
            </a:r>
            <a:r>
              <a:rPr lang="ru-RU" sz="1600" b="1"/>
              <a:t>указываются</a:t>
            </a:r>
            <a:r>
              <a:rPr lang="en-US" sz="1600" b="1"/>
              <a:t> </a:t>
            </a:r>
            <a:r>
              <a:rPr lang="ru-RU" sz="1600" b="1"/>
              <a:t>требования</a:t>
            </a:r>
            <a:r>
              <a:rPr lang="ru-RU" sz="1600"/>
              <a:t>, предъявляемые </a:t>
            </a:r>
            <a:r>
              <a:rPr lang="ru-RU" sz="1600" b="1"/>
              <a:t>к участникам</a:t>
            </a:r>
            <a:r>
              <a:rPr lang="ru-RU" sz="1600"/>
              <a:t> аукциона и перечень документов,  установленные п.1 ч.1, 2 и 2.1 ст. 31, Контрактное агентство АО, например, делает отсылку на документацию, указывая</a:t>
            </a:r>
            <a:r>
              <a:rPr lang="en-US" sz="1600"/>
              <a:t>:</a:t>
            </a:r>
            <a:r>
              <a:rPr lang="ru-RU" sz="1600"/>
              <a:t> «Единые требования к участникам закупки и перечень предоставляемых документов указаны в документации об электронном аукционе» (если  в документации установлено требование - </a:t>
            </a:r>
            <a:r>
              <a:rPr lang="ru-RU" sz="1600" b="1"/>
              <a:t>членство СРО</a:t>
            </a:r>
            <a:r>
              <a:rPr lang="ru-RU" sz="1600"/>
              <a:t>, а в извещении только поставлена галочка, то это может грозить административному штрафу в соотв. с ч.1.4 ст.7.30 КоАП в размере 15 тыс.руб.) </a:t>
            </a:r>
          </a:p>
          <a:p>
            <a:pPr marL="355600" indent="-342900" algn="just">
              <a:spcBef>
                <a:spcPts val="300"/>
              </a:spcBef>
              <a:tabLst>
                <a:tab pos="354013" algn="l"/>
                <a:tab pos="355600" algn="l"/>
              </a:tabLst>
            </a:pPr>
            <a:r>
              <a:rPr lang="ru-RU" sz="1600" b="1">
                <a:solidFill>
                  <a:srgbClr val="FF0000"/>
                </a:solidFill>
              </a:rPr>
              <a:t>ст. 70 </a:t>
            </a:r>
            <a:r>
              <a:rPr lang="ru-RU" sz="1600"/>
              <a:t>«Заключение контракта по результатам электронного аукциона» </a:t>
            </a:r>
            <a:r>
              <a:rPr lang="ru-RU" sz="1600" b="1">
                <a:solidFill>
                  <a:srgbClr val="FF0000"/>
                </a:solidFill>
              </a:rPr>
              <a:t>утратила силу (введена ст.83.2. </a:t>
            </a:r>
            <a:r>
              <a:rPr lang="ru-RU" sz="1600"/>
              <a:t>«Заключение контракта по результатам электронной процедуры»)</a:t>
            </a:r>
          </a:p>
        </p:txBody>
      </p:sp>
      <p:sp>
        <p:nvSpPr>
          <p:cNvPr id="13315" name="object 6"/>
          <p:cNvSpPr txBox="1">
            <a:spLocks noChangeArrowheads="1"/>
          </p:cNvSpPr>
          <p:nvPr/>
        </p:nvSpPr>
        <p:spPr bwMode="auto">
          <a:xfrm>
            <a:off x="9974263" y="7148513"/>
            <a:ext cx="125412" cy="223837"/>
          </a:xfrm>
          <a:prstGeom prst="rect">
            <a:avLst/>
          </a:prstGeom>
          <a:noFill/>
          <a:ln w="9525">
            <a:noFill/>
            <a:miter lim="800000"/>
            <a:headEnd/>
            <a:tailEnd/>
          </a:ln>
        </p:spPr>
        <p:txBody>
          <a:bodyPr lIns="0" tIns="0" rIns="0" bIns="0">
            <a:spAutoFit/>
          </a:bodyPr>
          <a:lstStyle/>
          <a:p>
            <a:pPr marL="12700">
              <a:lnSpc>
                <a:spcPts val="1650"/>
              </a:lnSpc>
            </a:pPr>
            <a:r>
              <a:rPr lang="ru-RU" sz="1400" b="1">
                <a:solidFill>
                  <a:srgbClr val="FFFFFF"/>
                </a:solidFill>
              </a:rPr>
              <a:t>8</a:t>
            </a:r>
            <a:endParaRPr lang="ru-RU" sz="1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7" name="object 2"/>
          <p:cNvSpPr>
            <a:spLocks/>
          </p:cNvSpPr>
          <p:nvPr/>
        </p:nvSpPr>
        <p:spPr bwMode="auto">
          <a:xfrm>
            <a:off x="320675" y="736600"/>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7994">
            <a:solidFill>
              <a:srgbClr val="006284"/>
            </a:solidFill>
            <a:round/>
            <a:headEnd/>
            <a:tailEnd/>
          </a:ln>
        </p:spPr>
        <p:txBody>
          <a:bodyPr lIns="0" tIns="0" rIns="0" bIns="0"/>
          <a:lstStyle/>
          <a:p>
            <a:endParaRPr lang="ru-RU"/>
          </a:p>
        </p:txBody>
      </p:sp>
      <p:sp>
        <p:nvSpPr>
          <p:cNvPr id="14338" name="object 4"/>
          <p:cNvSpPr txBox="1">
            <a:spLocks noChangeArrowheads="1"/>
          </p:cNvSpPr>
          <p:nvPr/>
        </p:nvSpPr>
        <p:spPr bwMode="auto">
          <a:xfrm>
            <a:off x="320675" y="1201738"/>
            <a:ext cx="10131425" cy="3059112"/>
          </a:xfrm>
          <a:prstGeom prst="rect">
            <a:avLst/>
          </a:prstGeom>
          <a:noFill/>
          <a:ln w="9525">
            <a:noFill/>
            <a:miter lim="800000"/>
            <a:headEnd/>
            <a:tailEnd/>
          </a:ln>
        </p:spPr>
        <p:txBody>
          <a:bodyPr lIns="0" tIns="12700" rIns="0" bIns="0">
            <a:spAutoFit/>
          </a:bodyPr>
          <a:lstStyle/>
          <a:p>
            <a:pPr marL="298450" indent="-285750" algn="just">
              <a:spcBef>
                <a:spcPts val="100"/>
              </a:spcBef>
              <a:buFont typeface="Wingdings" pitchFamily="2" charset="2"/>
              <a:buChar char=""/>
              <a:tabLst>
                <a:tab pos="298450" algn="l"/>
              </a:tabLst>
            </a:pPr>
            <a:r>
              <a:rPr lang="ru-RU" b="1">
                <a:solidFill>
                  <a:srgbClr val="1F487C"/>
                </a:solidFill>
              </a:rPr>
              <a:t>ч. 9 ст. 94 </a:t>
            </a:r>
            <a:r>
              <a:rPr lang="ru-RU"/>
              <a:t>отчет об исполнении </a:t>
            </a:r>
            <a:r>
              <a:rPr lang="ru-RU" u="sng"/>
              <a:t>отдельного этапа </a:t>
            </a:r>
            <a:r>
              <a:rPr lang="ru-RU"/>
              <a:t>только для строительства,  реконструкции, капремонта, сохранения объектов культурного наследия или если цена  более 1 млрд руб.</a:t>
            </a:r>
          </a:p>
          <a:p>
            <a:pPr marL="298450" indent="-285750">
              <a:buFont typeface="Wingdings" pitchFamily="2" charset="2"/>
              <a:buChar char=""/>
              <a:tabLst>
                <a:tab pos="298450" algn="l"/>
              </a:tabLst>
            </a:pPr>
            <a:r>
              <a:rPr lang="ru-RU" b="1">
                <a:solidFill>
                  <a:srgbClr val="1F487C"/>
                </a:solidFill>
              </a:rPr>
              <a:t>п. 26 ст. 95 </a:t>
            </a:r>
            <a:r>
              <a:rPr lang="ru-RU"/>
              <a:t>утратил силу (1 день на размещении информации об изменении и расторжении  контракта);</a:t>
            </a:r>
          </a:p>
          <a:p>
            <a:pPr marL="298450" indent="-285750">
              <a:buFont typeface="Wingdings" pitchFamily="2" charset="2"/>
              <a:buChar char=""/>
              <a:tabLst>
                <a:tab pos="298450" algn="l"/>
              </a:tabLst>
            </a:pPr>
            <a:r>
              <a:rPr lang="ru-RU" b="1">
                <a:solidFill>
                  <a:srgbClr val="1F487C"/>
                </a:solidFill>
              </a:rPr>
              <a:t>ч. 5 ст.99 </a:t>
            </a:r>
            <a:r>
              <a:rPr lang="ru-RU"/>
              <a:t>исключен контроль по сопоставлению протоколов и документации о закупке</a:t>
            </a:r>
          </a:p>
          <a:p>
            <a:pPr marL="298450" indent="-285750">
              <a:buFont typeface="Wingdings" pitchFamily="2" charset="2"/>
              <a:buChar char=""/>
              <a:tabLst>
                <a:tab pos="298450" algn="l"/>
              </a:tabLst>
            </a:pPr>
            <a:r>
              <a:rPr lang="ru-RU" b="1">
                <a:solidFill>
                  <a:srgbClr val="1F487C"/>
                </a:solidFill>
              </a:rPr>
              <a:t>ст. 103 </a:t>
            </a:r>
            <a:r>
              <a:rPr lang="ru-RU"/>
              <a:t>сведения в реестр контрактов вносятся </a:t>
            </a:r>
            <a:r>
              <a:rPr lang="ru-RU" b="1"/>
              <a:t>в течение 5 рабочих дней </a:t>
            </a:r>
            <a:r>
              <a:rPr lang="ru-RU"/>
              <a:t>(ранее был срок - 3 р.дн.) </a:t>
            </a:r>
          </a:p>
          <a:p>
            <a:pPr marL="298450" indent="-285750" algn="just">
              <a:buFont typeface="Wingdings" pitchFamily="2" charset="2"/>
              <a:buChar char=""/>
              <a:tabLst>
                <a:tab pos="298450" algn="l"/>
              </a:tabLst>
            </a:pPr>
            <a:r>
              <a:rPr lang="ru-RU" b="1">
                <a:solidFill>
                  <a:srgbClr val="1F487C"/>
                </a:solidFill>
              </a:rPr>
              <a:t>ст.103 </a:t>
            </a:r>
            <a:r>
              <a:rPr lang="ru-RU"/>
              <a:t>сведения о поставщике,	копия контракта, документы о приемке исключат из открытой части реестра контрактов</a:t>
            </a:r>
          </a:p>
          <a:p>
            <a:pPr marL="298450" indent="-285750">
              <a:tabLst>
                <a:tab pos="298450" algn="l"/>
              </a:tabLst>
            </a:pPr>
            <a:r>
              <a:rPr lang="ru-RU" u="sng"/>
              <a:t>	</a:t>
            </a:r>
            <a:endParaRPr lang="ru-RU"/>
          </a:p>
        </p:txBody>
      </p:sp>
      <p:sp>
        <p:nvSpPr>
          <p:cNvPr id="14339" name="object 6"/>
          <p:cNvSpPr>
            <a:spLocks noGrp="1"/>
          </p:cNvSpPr>
          <p:nvPr>
            <p:ph type="sldNum" sz="quarter" idx="12"/>
          </p:nvPr>
        </p:nvSpPr>
        <p:spPr bwMode="auto">
          <a:noFill/>
          <a:ln>
            <a:miter lim="800000"/>
            <a:headEnd/>
            <a:tailEnd/>
          </a:ln>
        </p:spPr>
        <p:txBody>
          <a:bodyPr/>
          <a:lstStyle/>
          <a:p>
            <a:pPr marL="25400"/>
            <a:fld id="{541F325C-CAD8-426E-AAE0-4ABC0DEDE9EF}" type="slidenum">
              <a:rPr lang="ru-RU" smtClean="0"/>
              <a:pPr marL="25400"/>
              <a:t>8</a:t>
            </a:fld>
            <a:endParaRPr lang="ru-RU"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1" name="object 2"/>
          <p:cNvSpPr>
            <a:spLocks/>
          </p:cNvSpPr>
          <p:nvPr/>
        </p:nvSpPr>
        <p:spPr bwMode="auto">
          <a:xfrm>
            <a:off x="479425" y="6992938"/>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0795">
            <a:solidFill>
              <a:srgbClr val="E6E7E8"/>
            </a:solidFill>
            <a:round/>
            <a:headEnd/>
            <a:tailEnd/>
          </a:ln>
        </p:spPr>
        <p:txBody>
          <a:bodyPr lIns="0" tIns="0" rIns="0" bIns="0"/>
          <a:lstStyle/>
          <a:p>
            <a:endParaRPr lang="ru-RU"/>
          </a:p>
        </p:txBody>
      </p:sp>
      <p:sp>
        <p:nvSpPr>
          <p:cNvPr id="15362" name="object 3"/>
          <p:cNvSpPr>
            <a:spLocks/>
          </p:cNvSpPr>
          <p:nvPr/>
        </p:nvSpPr>
        <p:spPr bwMode="auto">
          <a:xfrm>
            <a:off x="479425" y="1495425"/>
            <a:ext cx="9755188" cy="0"/>
          </a:xfrm>
          <a:custGeom>
            <a:avLst/>
            <a:gdLst>
              <a:gd name="T0" fmla="*/ 0 w 9756140"/>
              <a:gd name="T1" fmla="*/ 9756000 w 9756140"/>
              <a:gd name="T2" fmla="*/ 0 60000 65536"/>
              <a:gd name="T3" fmla="*/ 0 60000 65536"/>
              <a:gd name="T4" fmla="*/ 0 w 9756140"/>
              <a:gd name="T5" fmla="*/ 9756140 w 9756140"/>
            </a:gdLst>
            <a:ahLst/>
            <a:cxnLst>
              <a:cxn ang="T2">
                <a:pos x="T0" y="0"/>
              </a:cxn>
              <a:cxn ang="T3">
                <a:pos x="T1" y="0"/>
              </a:cxn>
            </a:cxnLst>
            <a:rect l="T4" t="0" r="T5" b="0"/>
            <a:pathLst>
              <a:path w="9756140">
                <a:moveTo>
                  <a:pt x="0" y="0"/>
                </a:moveTo>
                <a:lnTo>
                  <a:pt x="9756000" y="0"/>
                </a:lnTo>
              </a:path>
            </a:pathLst>
          </a:custGeom>
          <a:noFill/>
          <a:ln w="17994">
            <a:solidFill>
              <a:srgbClr val="006284"/>
            </a:solidFill>
            <a:round/>
            <a:headEnd/>
            <a:tailEnd/>
          </a:ln>
        </p:spPr>
        <p:txBody>
          <a:bodyPr lIns="0" tIns="0" rIns="0" bIns="0"/>
          <a:lstStyle/>
          <a:p>
            <a:endParaRPr lang="ru-RU"/>
          </a:p>
        </p:txBody>
      </p:sp>
      <p:sp>
        <p:nvSpPr>
          <p:cNvPr id="15363" name="object 7"/>
          <p:cNvSpPr>
            <a:spLocks noGrp="1"/>
          </p:cNvSpPr>
          <p:nvPr>
            <p:ph type="sldNum" sz="quarter" idx="12"/>
          </p:nvPr>
        </p:nvSpPr>
        <p:spPr bwMode="auto">
          <a:noFill/>
          <a:ln>
            <a:miter lim="800000"/>
            <a:headEnd/>
            <a:tailEnd/>
          </a:ln>
        </p:spPr>
        <p:txBody>
          <a:bodyPr/>
          <a:lstStyle/>
          <a:p>
            <a:pPr marL="25400"/>
            <a:fld id="{ED362A67-E2CE-4730-8B2B-E9B5EA98A1B7}" type="slidenum">
              <a:rPr lang="ru-RU" smtClean="0"/>
              <a:pPr marL="25400"/>
              <a:t>9</a:t>
            </a:fld>
            <a:endParaRPr lang="ru-RU" smtClean="0"/>
          </a:p>
        </p:txBody>
      </p:sp>
      <p:sp>
        <p:nvSpPr>
          <p:cNvPr id="15364" name="object 6"/>
          <p:cNvSpPr txBox="1">
            <a:spLocks noChangeArrowheads="1"/>
          </p:cNvSpPr>
          <p:nvPr/>
        </p:nvSpPr>
        <p:spPr bwMode="auto">
          <a:xfrm>
            <a:off x="549275" y="1979613"/>
            <a:ext cx="9477375" cy="1644650"/>
          </a:xfrm>
          <a:prstGeom prst="rect">
            <a:avLst/>
          </a:prstGeom>
          <a:noFill/>
          <a:ln w="9525">
            <a:noFill/>
            <a:miter lim="800000"/>
            <a:headEnd/>
            <a:tailEnd/>
          </a:ln>
        </p:spPr>
        <p:txBody>
          <a:bodyPr lIns="0" tIns="12700" rIns="0" bIns="0">
            <a:spAutoFit/>
          </a:bodyPr>
          <a:lstStyle/>
          <a:p>
            <a:pPr marL="12700">
              <a:spcBef>
                <a:spcPts val="100"/>
              </a:spcBef>
            </a:pPr>
            <a:r>
              <a:rPr lang="ru-RU" b="1"/>
              <a:t>Изменения </a:t>
            </a:r>
            <a:r>
              <a:rPr lang="ru-RU" b="1">
                <a:solidFill>
                  <a:srgbClr val="1F487C"/>
                </a:solidFill>
              </a:rPr>
              <a:t>с 11.04.2018 </a:t>
            </a:r>
            <a:r>
              <a:rPr lang="ru-RU" b="1"/>
              <a:t>в постановление Правительства РФ от 13.01.2014 N 19 </a:t>
            </a:r>
            <a:r>
              <a:rPr lang="ru-RU"/>
              <a:t>«Об  установлении случаев, в которых при заключении контракта в документации о закупке  указываются формула цены и максимальное значение цены контракта»:</a:t>
            </a:r>
          </a:p>
          <a:p>
            <a:pPr marL="12700">
              <a:spcBef>
                <a:spcPts val="38"/>
              </a:spcBef>
            </a:pPr>
            <a:endParaRPr lang="ru-RU">
              <a:latin typeface="Times New Roman" pitchFamily="18" charset="0"/>
              <a:cs typeface="Times New Roman" pitchFamily="18" charset="0"/>
            </a:endParaRPr>
          </a:p>
          <a:p>
            <a:pPr marL="12700" algn="just"/>
            <a:r>
              <a:rPr lang="ru-RU"/>
              <a:t>- заключение контракта на поставку </a:t>
            </a:r>
            <a:r>
              <a:rPr lang="ru-RU" sz="1600" b="1">
                <a:solidFill>
                  <a:srgbClr val="FF0000"/>
                </a:solidFill>
              </a:rPr>
              <a:t>топлива моторного, включая автомобильный и авиационный бензин</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TM10001105[[fn=Урожай]]</Template>
  <TotalTime>775</TotalTime>
  <Words>3918</Words>
  <Application>Microsoft Office PowerPoint</Application>
  <PresentationFormat>Произвольный</PresentationFormat>
  <Paragraphs>420</Paragraphs>
  <Slides>34</Slides>
  <Notes>0</Notes>
  <HiddenSlides>0</HiddenSlides>
  <MMClips>0</MMClips>
  <ScaleCrop>false</ScaleCrop>
  <HeadingPairs>
    <vt:vector size="6" baseType="variant">
      <vt:variant>
        <vt:lpstr>Использованные шрифты</vt:lpstr>
      </vt:variant>
      <vt:variant>
        <vt:i4>6</vt:i4>
      </vt:variant>
      <vt:variant>
        <vt:lpstr>Шаблон оформления</vt:lpstr>
      </vt:variant>
      <vt:variant>
        <vt:i4>6</vt:i4>
      </vt:variant>
      <vt:variant>
        <vt:lpstr>Заголовки слайдов</vt:lpstr>
      </vt:variant>
      <vt:variant>
        <vt:i4>34</vt:i4>
      </vt:variant>
    </vt:vector>
  </HeadingPairs>
  <TitlesOfParts>
    <vt:vector size="46" baseType="lpstr">
      <vt:lpstr>Arial</vt:lpstr>
      <vt:lpstr>Calibri</vt:lpstr>
      <vt:lpstr>Times New Roman</vt:lpstr>
      <vt:lpstr>Trebuchet MS</vt:lpstr>
      <vt:lpstr>Wingdings</vt:lpstr>
      <vt:lpstr>DejaVu Sans</vt:lpstr>
      <vt:lpstr>Office Theme</vt:lpstr>
      <vt:lpstr>Office Theme</vt:lpstr>
      <vt:lpstr>Office Theme</vt:lpstr>
      <vt:lpstr>Office Theme</vt:lpstr>
      <vt:lpstr>Office Theme</vt:lpstr>
      <vt:lpstr>Office Theme</vt:lpstr>
      <vt:lpstr>  ОБ ИЗМЕНЕНИЯХ В ФЕДЕРАЛЬНЫЙ ЗАКОН ОТ 05 АПРЕЛЯ 2013Г. № 44-ФЗ  «О КОНТРАКТНОЙ СИСТЕМЕ В СФЕРЕ ЗАКУПОК ДЛЯ ГОСУДАРСТВЕННЫХ И МУНИЦИПАЛЬНЫХ НУЖД», ВНЕСЕННЫХ В 2018 ГОДУ И ДРУГИЕ ВОПРОСЫ В СФЕРЕ ЗАКУПОК</vt:lpstr>
      <vt:lpstr>ИЗМЕНЕНИЯ В ЗАКОН 44-ФЗ</vt:lpstr>
      <vt:lpstr>Слайд 3</vt:lpstr>
      <vt:lpstr>ДОПОЛНИТЕЛЬНЫЕ ТРЕБОВАНИЯ  К БАНКОВСКИМ ГАРАНТИЯМ</vt:lpstr>
      <vt:lpstr>ИЗМЕНЕНИЯ В ЗАКОН 44-ФЗ с 11.01.2018 (Федеральный закон от 31.12.2017 № 504-ФЗ)</vt:lpstr>
      <vt:lpstr>ИЗМЕНЕНИЯ В ЗАКОН 44-ФЗ с 01.07.2018 (Федеральный закон от 31.12.2017 № 504-ФЗ)</vt:lpstr>
      <vt:lpstr>Слайд 7</vt:lpstr>
      <vt:lpstr>Слайд 8</vt:lpstr>
      <vt:lpstr>Слайд 9</vt:lpstr>
      <vt:lpstr>С 11.04.2018 Постановление № 19   действует в НОВОЙ редакции</vt:lpstr>
      <vt:lpstr>ИЗМЕНЕНИЯ В ЗАКОН 44-ФЗ с 2019 и 2020 года (Федеральный закон от 31.12.2017 № 504-ФЗ)</vt:lpstr>
      <vt:lpstr>Уголовная ответственность за  нарушения в сфере закупок с 04.05.2018</vt:lpstr>
      <vt:lpstr>ОБЕСПЕЧЕНИЕ ЗАЯВКИ ПРИ ПРОВЕДЕНИИ  КОНКУРСОВ И АУКЦИОНОВ С 01.07.2018</vt:lpstr>
      <vt:lpstr>Слайд 14</vt:lpstr>
      <vt:lpstr>ОПЕРАТОРЫ ЭЛЕКТРОННЫХ ПЛОЩАДОК</vt:lpstr>
      <vt:lpstr>Электронные закупки –  плата за  электронные закупки</vt:lpstr>
      <vt:lpstr>Электронный документооборот</vt:lpstr>
      <vt:lpstr>Банки и специальные счета</vt:lpstr>
      <vt:lpstr>Электронные закупки</vt:lpstr>
      <vt:lpstr>ОСНОВАНИЯ ВОЗВРАТА ЭЛЕКТРОННОЙ  ЗАЯВКИ ОПЕРАТОРОМ</vt:lpstr>
      <vt:lpstr>С 01.07.2018 ПЕРВАЯ ЧАСТЬ ЗАЯВКИ</vt:lpstr>
      <vt:lpstr>РАССМОТРЕНИЕ ПЕРВЫХ ЧАСТЕЙ ЗАЯВОК</vt:lpstr>
      <vt:lpstr>С 01.07.2018 ВТОРАЯ ЧАСТЬ ЗАЯВКИ</vt:lpstr>
      <vt:lpstr>РАССМОТРЕНИЕ ВТОРЫХ ЧАСТЕЙ ЗАЯВОК</vt:lpstr>
      <vt:lpstr>СЛУЧАИ НЕСОСТОЯВШЕГОСЯ АУКЦИОНА</vt:lpstr>
      <vt:lpstr>ЗАКЛЮЧЕНИЕ КОНТРАКТА  ПРИ РАЗНОГЛАСИЯХ</vt:lpstr>
      <vt:lpstr>ПОРЯДОК ПРОВЕДЕНИЯ ЗАПРОСА КОТИРОВОК в электронной форме</vt:lpstr>
      <vt:lpstr>ЗАЯВКА на участие в запросе котировок   в электронной форме (ст. 82.3)</vt:lpstr>
      <vt:lpstr>ЗАЯВКА на участие в запросе котировок  в электронной форме (ст. 82.3)</vt:lpstr>
      <vt:lpstr>ПРИЗНАНИЕ ЗАПРОСА КОТИРОВОК в электронной форме НЕСОСТОЯВШИМСЯ</vt:lpstr>
      <vt:lpstr>ОСНОВАНИЯ ДЛЯ ПРОВЕДЕНИЯ  ЗАПРОСА ПРЕДЛОЖЕНИЙ С 01.07.2018</vt:lpstr>
      <vt:lpstr>ЗАПРОС ПРЕДЛОЖЕНИЙ в электронной  форме с 01.07.2018 (ст. 83.1)</vt:lpstr>
      <vt:lpstr>ЗАПРОС ПРЕДЛОЖЕНИЙ с 01.07.2018: основные изменения</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НОРМИРОВАНИЕ В СФЕРЕ ЗАКУПОК.  ПРАВИЛА ОПИСАНИЯ ОБЪЕКТА ЗАКУПКИ</dc:title>
  <dc:creator>Andrey Eremishin</dc:creator>
  <cp:lastModifiedBy>й</cp:lastModifiedBy>
  <cp:revision>50</cp:revision>
  <dcterms:created xsi:type="dcterms:W3CDTF">2018-11-18T17:12:30Z</dcterms:created>
  <dcterms:modified xsi:type="dcterms:W3CDTF">2018-11-19T08:53:04Z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2018-05-22T00:00:00Z</vt:filetime>
  </property>
  <property fmtid="{D5CDD505-2E9C-101B-9397-08002B2CF9AE}" pid="3" name="Creator">
    <vt:lpwstr>Microsoft® PowerPoint® 2010</vt:lpwstr>
  </property>
  <property fmtid="{D5CDD505-2E9C-101B-9397-08002B2CF9AE}" pid="4" name="LastSaved">
    <vt:filetime>2018-11-18T00:00:00Z</vt:filetime>
  </property>
</Properties>
</file>