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1" r:id="rId3"/>
    <p:sldId id="263" r:id="rId4"/>
    <p:sldId id="297" r:id="rId5"/>
    <p:sldId id="298" r:id="rId6"/>
    <p:sldId id="299" r:id="rId7"/>
    <p:sldId id="259" r:id="rId8"/>
    <p:sldId id="301" r:id="rId9"/>
    <p:sldId id="285" r:id="rId10"/>
    <p:sldId id="286" r:id="rId11"/>
    <p:sldId id="283" r:id="rId12"/>
    <p:sldId id="300" r:id="rId13"/>
    <p:sldId id="278" r:id="rId14"/>
    <p:sldId id="279" r:id="rId15"/>
    <p:sldId id="288" r:id="rId16"/>
    <p:sldId id="272" r:id="rId17"/>
    <p:sldId id="290" r:id="rId18"/>
    <p:sldId id="276" r:id="rId19"/>
    <p:sldId id="302" r:id="rId20"/>
    <p:sldId id="303" r:id="rId21"/>
    <p:sldId id="304" r:id="rId22"/>
    <p:sldId id="296" r:id="rId23"/>
  </p:sldIdLst>
  <p:sldSz cx="10287000" cy="6858000" type="35mm"/>
  <p:notesSz cx="12192000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FF0000"/>
    <a:srgbClr val="FF5757"/>
    <a:srgbClr val="800000"/>
    <a:srgbClr val="CC0000"/>
    <a:srgbClr val="990000"/>
    <a:srgbClr val="009999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404" autoAdjust="0"/>
    <p:restoredTop sz="94660"/>
  </p:normalViewPr>
  <p:slideViewPr>
    <p:cSldViewPr>
      <p:cViewPr varScale="1">
        <p:scale>
          <a:sx n="66" d="100"/>
          <a:sy n="66" d="100"/>
        </p:scale>
        <p:origin x="-72" y="-278"/>
      </p:cViewPr>
      <p:guideLst>
        <p:guide orient="horz" pos="2880"/>
        <p:guide pos="182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5283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905625" y="0"/>
            <a:ext cx="5283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B7ECD798-C8AE-4C0E-99F6-660E78D89740}" type="datetimeFigureOut">
              <a:rPr lang="ru-RU"/>
              <a:pPr>
                <a:defRPr/>
              </a:pPr>
              <a:t>26.06.2018</a:t>
            </a:fld>
            <a:endParaRPr lang="ru-RU"/>
          </a:p>
        </p:txBody>
      </p:sp>
      <p:sp>
        <p:nvSpPr>
          <p:cNvPr id="7172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4167188" y="514350"/>
            <a:ext cx="3857625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97536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5283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905625" y="6513513"/>
            <a:ext cx="5283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2B536F7-9149-4A1C-8083-1D04C23B58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359275" y="857250"/>
            <a:ext cx="3473450" cy="2314575"/>
          </a:xfrm>
          <a:ln/>
        </p:spPr>
      </p:sp>
      <p:sp>
        <p:nvSpPr>
          <p:cNvPr id="12290" name="Заметки 2"/>
          <p:cNvSpPr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5059" name="Номер слайда 3"/>
          <p:cNvSpPr txBox="1">
            <a:spLocks noGrp="1"/>
          </p:cNvSpPr>
          <p:nvPr/>
        </p:nvSpPr>
        <p:spPr bwMode="auto">
          <a:xfrm>
            <a:off x="6905625" y="6513513"/>
            <a:ext cx="5283200" cy="3444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6F8DF16F-16EB-4FE5-A2BC-69783B20DB48}" type="slidenum">
              <a:rPr lang="ru-RU" sz="1200">
                <a:latin typeface="+mn-lt"/>
              </a:rPr>
              <a:pPr algn="r">
                <a:defRPr/>
              </a:pPr>
              <a:t>4</a:t>
            </a:fld>
            <a:endParaRPr lang="ru-RU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265FB-35EE-48DE-B187-5A8EBA68DB0B}" type="datetimeFigureOut">
              <a:rPr lang="en-US"/>
              <a:pPr>
                <a:defRPr/>
              </a:pPr>
              <a:t>6/26/2018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FAD47-1C96-4889-8209-94DBB1692A02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b="1" i="0">
                <a:solidFill>
                  <a:srgbClr val="6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2F293-2907-471E-9D80-9A7D034653C5}" type="datetimeFigureOut">
              <a:rPr lang="en-US"/>
              <a:pPr>
                <a:defRPr/>
              </a:pPr>
              <a:t>6/26/2018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BFC4B-B2D7-4227-A6A8-EEC37AC4EBC4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b="1" i="0">
                <a:solidFill>
                  <a:srgbClr val="6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BE9E5-6E7B-42B3-BFDF-8F1DB7C9AE4C}" type="datetimeFigureOut">
              <a:rPr lang="en-US"/>
              <a:pPr>
                <a:defRPr/>
              </a:pPr>
              <a:t>6/26/2018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CA8FB-5B1A-4B5A-A3BC-74B239BB2D3D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B1F0-027B-42A0-9F17-850301E2E6C9}" type="datetimeFigureOut">
              <a:rPr lang="en-US"/>
              <a:pPr>
                <a:defRPr/>
              </a:pPr>
              <a:t>6/26/2018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030AC-2520-4219-BCDD-BC562AB9FF40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60B51-8A1A-4A47-B7AF-59305CECF706}" type="datetimeFigureOut">
              <a:rPr lang="en-US"/>
              <a:pPr>
                <a:defRPr/>
              </a:pPr>
              <a:t>6/26/2018</a:t>
            </a:fld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ED05C-094F-4BA6-892C-138A5DF3F0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287000" cy="6211888"/>
          </a:xfrm>
          <a:custGeom>
            <a:avLst/>
            <a:gdLst/>
            <a:ahLst/>
            <a:cxnLst/>
            <a:rect l="l" t="t" r="r" b="b"/>
            <a:pathLst>
              <a:path w="12192000" h="6212205">
                <a:moveTo>
                  <a:pt x="0" y="6211824"/>
                </a:moveTo>
                <a:lnTo>
                  <a:pt x="12192000" y="6211824"/>
                </a:lnTo>
                <a:lnTo>
                  <a:pt x="12192000" y="0"/>
                </a:lnTo>
                <a:lnTo>
                  <a:pt x="0" y="0"/>
                </a:lnTo>
                <a:lnTo>
                  <a:pt x="0" y="6211824"/>
                </a:lnTo>
                <a:close/>
              </a:path>
            </a:pathLst>
          </a:custGeom>
          <a:solidFill>
            <a:srgbClr val="F1F1F1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1027" name="Holder 2"/>
          <p:cNvSpPr>
            <a:spLocks noGrp="1"/>
          </p:cNvSpPr>
          <p:nvPr>
            <p:ph type="title"/>
          </p:nvPr>
        </p:nvSpPr>
        <p:spPr bwMode="auto">
          <a:xfrm>
            <a:off x="766763" y="173038"/>
            <a:ext cx="87534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smtClean="0"/>
          </a:p>
        </p:txBody>
      </p:sp>
      <p:sp>
        <p:nvSpPr>
          <p:cNvPr id="1028" name="Holder 3"/>
          <p:cNvSpPr>
            <a:spLocks noGrp="1"/>
          </p:cNvSpPr>
          <p:nvPr>
            <p:ph type="body" idx="1"/>
          </p:nvPr>
        </p:nvSpPr>
        <p:spPr bwMode="auto">
          <a:xfrm>
            <a:off x="774700" y="1736725"/>
            <a:ext cx="90106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97263" y="6378575"/>
            <a:ext cx="3292475" cy="2746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14350" y="6378575"/>
            <a:ext cx="2365375" cy="2746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1686E6-DFCF-4DC4-9F49-36C2BBB815C6}" type="datetimeFigureOut">
              <a:rPr lang="en-US"/>
              <a:pPr>
                <a:defRPr/>
              </a:pPr>
              <a:t>6/26/2018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407275" y="6378575"/>
            <a:ext cx="2365375" cy="2746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2F42AD-E51C-4911-A752-EADC43E7B76A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object 2"/>
          <p:cNvSpPr>
            <a:spLocks/>
          </p:cNvSpPr>
          <p:nvPr/>
        </p:nvSpPr>
        <p:spPr bwMode="auto">
          <a:xfrm>
            <a:off x="0" y="0"/>
            <a:ext cx="10287000" cy="6858000"/>
          </a:xfrm>
          <a:custGeom>
            <a:avLst/>
            <a:gdLst>
              <a:gd name="T0" fmla="*/ 0 w 12192000"/>
              <a:gd name="T1" fmla="*/ 6858000 h 6858000"/>
              <a:gd name="T2" fmla="*/ 10287000 w 12192000"/>
              <a:gd name="T3" fmla="*/ 6858000 h 6858000"/>
              <a:gd name="T4" fmla="*/ 10287000 w 12192000"/>
              <a:gd name="T5" fmla="*/ 0 h 6858000"/>
              <a:gd name="T6" fmla="*/ 0 w 12192000"/>
              <a:gd name="T7" fmla="*/ 0 h 6858000"/>
              <a:gd name="T8" fmla="*/ 0 w 12192000"/>
              <a:gd name="T9" fmla="*/ 6858000 h 6858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858000"/>
              <a:gd name="T17" fmla="*/ 12192000 w 12192000"/>
              <a:gd name="T18" fmla="*/ 6858000 h 6858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8194" name="object 3"/>
          <p:cNvSpPr>
            <a:spLocks noGrp="1"/>
          </p:cNvSpPr>
          <p:nvPr>
            <p:ph type="title"/>
          </p:nvPr>
        </p:nvSpPr>
        <p:spPr>
          <a:xfrm>
            <a:off x="266700" y="1060450"/>
            <a:ext cx="9753600" cy="3098800"/>
          </a:xfrm>
        </p:spPr>
        <p:txBody>
          <a:bodyPr tIns="136525"/>
          <a:lstStyle/>
          <a:p>
            <a:pPr marL="12700" indent="-12700" eaLnBrk="1" hangingPunct="1">
              <a:lnSpc>
                <a:spcPts val="7775"/>
              </a:lnSpc>
              <a:spcBef>
                <a:spcPts val="1075"/>
              </a:spcBef>
            </a:pPr>
            <a:r>
              <a:rPr lang="ru-RU" sz="7200" smtClean="0">
                <a:solidFill>
                  <a:srgbClr val="D9D9D9"/>
                </a:solidFill>
                <a:latin typeface="Arial Black" pitchFamily="34" charset="0"/>
                <a:cs typeface="Arial" charset="0"/>
              </a:rPr>
              <a:t>АКТУЛЬНЫЕ  ИЗМЕНЕНИЯ </a:t>
            </a:r>
            <a:r>
              <a:rPr lang="ru-RU" sz="7200" smtClean="0">
                <a:solidFill>
                  <a:srgbClr val="D9D9D9"/>
                </a:solidFill>
                <a:latin typeface="Arial" charset="0"/>
                <a:cs typeface="Arial" charset="0"/>
              </a:rPr>
              <a:t/>
            </a:r>
            <a:br>
              <a:rPr lang="ru-RU" sz="7200" smtClean="0">
                <a:solidFill>
                  <a:srgbClr val="D9D9D9"/>
                </a:solidFill>
                <a:latin typeface="Arial" charset="0"/>
                <a:cs typeface="Arial" charset="0"/>
              </a:rPr>
            </a:br>
            <a:r>
              <a:rPr lang="ru-RU" sz="6800" b="0" smtClean="0">
                <a:solidFill>
                  <a:srgbClr val="D9D9D9"/>
                </a:solidFill>
                <a:latin typeface="Arial" charset="0"/>
                <a:cs typeface="Arial" charset="0"/>
              </a:rPr>
              <a:t>в сфере закупок 44-ФЗ</a:t>
            </a:r>
            <a:endParaRPr lang="ru-RU" sz="6800" smtClean="0">
              <a:latin typeface="Arial Black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object 3"/>
          <p:cNvSpPr txBox="1">
            <a:spLocks noChangeArrowheads="1"/>
          </p:cNvSpPr>
          <p:nvPr/>
        </p:nvSpPr>
        <p:spPr bwMode="auto">
          <a:xfrm>
            <a:off x="514350" y="2057400"/>
            <a:ext cx="9451975" cy="315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60960" rIns="0" bIns="0">
            <a:spAutoFit/>
          </a:bodyPr>
          <a:lstStyle/>
          <a:p>
            <a:pPr marL="241300" indent="-228600">
              <a:lnSpc>
                <a:spcPts val="3025"/>
              </a:lnSpc>
              <a:spcBef>
                <a:spcPts val="475"/>
              </a:spcBef>
              <a:buSzPct val="96000"/>
              <a:buFont typeface="Wingdings" pitchFamily="2" charset="2"/>
              <a:buChar char=""/>
              <a:tabLst>
                <a:tab pos="292100" algn="l"/>
              </a:tabLst>
            </a:pPr>
            <a:r>
              <a:rPr lang="ru-RU" sz="2600"/>
              <a:t> Для СМП и СОНО прекращает действовать льготный режим  с обеспечением.</a:t>
            </a:r>
          </a:p>
          <a:p>
            <a:pPr marL="241300" indent="-228600">
              <a:spcBef>
                <a:spcPts val="38"/>
              </a:spcBef>
              <a:buFont typeface="Wingdings" pitchFamily="2" charset="2"/>
              <a:buChar char=""/>
              <a:tabLst>
                <a:tab pos="292100" algn="l"/>
              </a:tabLst>
            </a:pPr>
            <a:endParaRPr lang="ru-RU" sz="2600">
              <a:latin typeface="Times New Roman" pitchFamily="18" charset="0"/>
              <a:cs typeface="Times New Roman" pitchFamily="18" charset="0"/>
            </a:endParaRPr>
          </a:p>
          <a:p>
            <a:pPr marL="241300" indent="-228600">
              <a:lnSpc>
                <a:spcPts val="3025"/>
              </a:lnSpc>
              <a:buSzPct val="96000"/>
              <a:buFont typeface="Wingdings" pitchFamily="2" charset="2"/>
              <a:buChar char=""/>
              <a:tabLst>
                <a:tab pos="292100" algn="l"/>
              </a:tabLst>
            </a:pPr>
            <a:r>
              <a:rPr lang="ru-RU" sz="2600"/>
              <a:t>С </a:t>
            </a:r>
            <a:r>
              <a:rPr lang="ru-RU" sz="2600" b="1"/>
              <a:t>1	июля 2019 года	 </a:t>
            </a:r>
            <a:r>
              <a:rPr lang="ru-RU" sz="2600"/>
              <a:t>обеспечить аукционную заявку участники смогут банковской гарантией. Операторы электронных площадок будут сами проверять банковскую гарантию. До этого срока заявку обеспечивают денежными средствами.</a:t>
            </a:r>
          </a:p>
        </p:txBody>
      </p:sp>
      <p:sp>
        <p:nvSpPr>
          <p:cNvPr id="18434" name="object 4"/>
          <p:cNvSpPr>
            <a:spLocks/>
          </p:cNvSpPr>
          <p:nvPr/>
        </p:nvSpPr>
        <p:spPr bwMode="auto">
          <a:xfrm>
            <a:off x="0" y="6211888"/>
            <a:ext cx="10287000" cy="646112"/>
          </a:xfrm>
          <a:custGeom>
            <a:avLst/>
            <a:gdLst>
              <a:gd name="T0" fmla="*/ 0 w 12192000"/>
              <a:gd name="T1" fmla="*/ 645858 h 646429"/>
              <a:gd name="T2" fmla="*/ 10287000 w 12192000"/>
              <a:gd name="T3" fmla="*/ 645858 h 646429"/>
              <a:gd name="T4" fmla="*/ 10287000 w 12192000"/>
              <a:gd name="T5" fmla="*/ 0 h 646429"/>
              <a:gd name="T6" fmla="*/ 0 w 12192000"/>
              <a:gd name="T7" fmla="*/ 0 h 646429"/>
              <a:gd name="T8" fmla="*/ 0 w 12192000"/>
              <a:gd name="T9" fmla="*/ 645858 h 6464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46429"/>
              <a:gd name="T17" fmla="*/ 12192000 w 12192000"/>
              <a:gd name="T18" fmla="*/ 646429 h 6464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46429">
                <a:moveTo>
                  <a:pt x="0" y="646175"/>
                </a:moveTo>
                <a:lnTo>
                  <a:pt x="12192000" y="646175"/>
                </a:lnTo>
                <a:lnTo>
                  <a:pt x="12192000" y="0"/>
                </a:lnTo>
                <a:lnTo>
                  <a:pt x="0" y="0"/>
                </a:lnTo>
                <a:lnTo>
                  <a:pt x="0" y="646175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8435" name="object 5"/>
          <p:cNvSpPr txBox="1">
            <a:spLocks noChangeArrowheads="1"/>
          </p:cNvSpPr>
          <p:nvPr/>
        </p:nvSpPr>
        <p:spPr bwMode="auto">
          <a:xfrm>
            <a:off x="682625" y="6240463"/>
            <a:ext cx="93472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ru-RU" sz="1400" b="1">
                <a:solidFill>
                  <a:srgbClr val="FFFFFF"/>
                </a:solidFill>
              </a:rPr>
              <a:t>Чем изменили: пунктами 22, 23 статьи 1 Закона № 504-ФЗ.</a:t>
            </a:r>
            <a:endParaRPr lang="ru-RU" sz="1400"/>
          </a:p>
          <a:p>
            <a:pPr algn="ctr"/>
            <a:r>
              <a:rPr lang="ru-RU" sz="1400" b="1">
                <a:solidFill>
                  <a:srgbClr val="FFFFFF"/>
                </a:solidFill>
              </a:rPr>
              <a:t>Что изменили: изложили в новой редакции статью 44, изменили статью 45 Закона № 44-ФЗ.</a:t>
            </a:r>
            <a:endParaRPr lang="ru-RU" sz="1400"/>
          </a:p>
        </p:txBody>
      </p:sp>
      <p:sp>
        <p:nvSpPr>
          <p:cNvPr id="18436" name="AutoShape 7"/>
          <p:cNvSpPr>
            <a:spLocks noChangeArrowheads="1"/>
          </p:cNvSpPr>
          <p:nvPr/>
        </p:nvSpPr>
        <p:spPr bwMode="auto">
          <a:xfrm>
            <a:off x="3151188" y="381000"/>
            <a:ext cx="6557962" cy="838200"/>
          </a:xfrm>
          <a:prstGeom prst="roundRect">
            <a:avLst>
              <a:gd name="adj" fmla="val 16667"/>
            </a:avLst>
          </a:prstGeom>
          <a:solidFill>
            <a:srgbClr val="0099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2400" b="1">
                <a:solidFill>
                  <a:schemeClr val="hlink"/>
                </a:solidFill>
                <a:latin typeface="Times New Roman" pitchFamily="18" charset="0"/>
              </a:rPr>
              <a:t>Изменения правил обеспечения заявок   </a:t>
            </a:r>
          </a:p>
        </p:txBody>
      </p:sp>
      <p:sp>
        <p:nvSpPr>
          <p:cNvPr id="18437" name="AutoShape 8"/>
          <p:cNvSpPr>
            <a:spLocks noChangeArrowheads="1"/>
          </p:cNvSpPr>
          <p:nvPr/>
        </p:nvSpPr>
        <p:spPr bwMode="auto">
          <a:xfrm>
            <a:off x="514350" y="304800"/>
            <a:ext cx="2314575" cy="1143000"/>
          </a:xfrm>
          <a:prstGeom prst="rightArrow">
            <a:avLst>
              <a:gd name="adj1" fmla="val 50000"/>
              <a:gd name="adj2" fmla="val 50625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chemeClr val="hlink"/>
                </a:solidFill>
              </a:rPr>
              <a:t>С 1 июля 2018 года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object 3"/>
          <p:cNvSpPr txBox="1">
            <a:spLocks noChangeArrowheads="1"/>
          </p:cNvSpPr>
          <p:nvPr/>
        </p:nvSpPr>
        <p:spPr bwMode="auto">
          <a:xfrm>
            <a:off x="266700" y="1524000"/>
            <a:ext cx="9709150" cy="452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60960" rIns="0" bIns="0">
            <a:spAutoFit/>
          </a:bodyPr>
          <a:lstStyle/>
          <a:p>
            <a:pPr marL="241300" indent="-228600" algn="just">
              <a:lnSpc>
                <a:spcPts val="3025"/>
              </a:lnSpc>
              <a:spcBef>
                <a:spcPts val="475"/>
              </a:spcBef>
              <a:buSzPct val="96000"/>
              <a:buFont typeface="Wingdings" pitchFamily="2" charset="2"/>
              <a:buChar char=""/>
              <a:tabLst>
                <a:tab pos="292100" algn="l"/>
              </a:tabLst>
            </a:pPr>
            <a:r>
              <a:rPr lang="ru-RU" sz="2200"/>
              <a:t>В контракт нужно вносить условие, по которому заказчик  </a:t>
            </a:r>
            <a:r>
              <a:rPr lang="ru-RU" sz="2200" b="1"/>
              <a:t>уменьшит сумму оплаты на налоги</a:t>
            </a:r>
            <a:r>
              <a:rPr lang="ru-RU" sz="2200"/>
              <a:t>, сборы и другие  обязательные платежи в бюджет, когда того требует  законодательство.</a:t>
            </a:r>
          </a:p>
          <a:p>
            <a:pPr marL="241300" indent="-228600" algn="just">
              <a:lnSpc>
                <a:spcPts val="3025"/>
              </a:lnSpc>
              <a:spcBef>
                <a:spcPts val="475"/>
              </a:spcBef>
              <a:buSzPct val="96000"/>
              <a:buFont typeface="Wingdings" pitchFamily="2" charset="2"/>
              <a:buChar char=""/>
              <a:tabLst>
                <a:tab pos="292100" algn="l"/>
              </a:tabLst>
            </a:pPr>
            <a:endParaRPr lang="ru-RU" sz="2200"/>
          </a:p>
          <a:p>
            <a:pPr marL="241300" indent="-228600" algn="just">
              <a:lnSpc>
                <a:spcPts val="3025"/>
              </a:lnSpc>
              <a:spcBef>
                <a:spcPts val="475"/>
              </a:spcBef>
              <a:buSzPct val="96000"/>
              <a:buFont typeface="Wingdings" pitchFamily="2" charset="2"/>
              <a:buChar char=""/>
              <a:tabLst>
                <a:tab pos="292100" algn="l"/>
              </a:tabLst>
            </a:pPr>
            <a:r>
              <a:rPr lang="ru-RU" sz="2200"/>
              <a:t>В контракт нужно вносить условие о порядке и сроках осуществления заказчиком приемки поставленного товара, выполненной работы или оказанной услуги в части соответствия их количества, комплектности, объема требованиям, установленным контрактом</a:t>
            </a:r>
          </a:p>
          <a:p>
            <a:pPr marL="241300" indent="-228600" algn="just">
              <a:lnSpc>
                <a:spcPts val="3025"/>
              </a:lnSpc>
              <a:spcBef>
                <a:spcPts val="475"/>
              </a:spcBef>
              <a:buSzPct val="96000"/>
              <a:buFont typeface="Wingdings" pitchFamily="2" charset="2"/>
              <a:buChar char=""/>
              <a:tabLst>
                <a:tab pos="292100" algn="l"/>
              </a:tabLst>
            </a:pPr>
            <a:endParaRPr lang="ru-RU" sz="2200"/>
          </a:p>
          <a:p>
            <a:pPr marL="241300" indent="-228600" algn="just">
              <a:lnSpc>
                <a:spcPts val="3025"/>
              </a:lnSpc>
              <a:spcBef>
                <a:spcPts val="475"/>
              </a:spcBef>
              <a:buSzPct val="96000"/>
              <a:buFont typeface="Wingdings" pitchFamily="2" charset="2"/>
              <a:buChar char=""/>
              <a:tabLst>
                <a:tab pos="292100" algn="l"/>
              </a:tabLst>
            </a:pPr>
            <a:r>
              <a:rPr lang="ru-RU" sz="2200"/>
              <a:t> При расчетах неустойки ставка рефинансирования заменена на КЛЮЧЕВУЮ ставку</a:t>
            </a:r>
          </a:p>
        </p:txBody>
      </p:sp>
      <p:sp>
        <p:nvSpPr>
          <p:cNvPr id="19458" name="object 5"/>
          <p:cNvSpPr>
            <a:spLocks/>
          </p:cNvSpPr>
          <p:nvPr/>
        </p:nvSpPr>
        <p:spPr bwMode="auto">
          <a:xfrm>
            <a:off x="0" y="6211888"/>
            <a:ext cx="10287000" cy="646112"/>
          </a:xfrm>
          <a:custGeom>
            <a:avLst/>
            <a:gdLst>
              <a:gd name="T0" fmla="*/ 0 w 12192000"/>
              <a:gd name="T1" fmla="*/ 645858 h 646429"/>
              <a:gd name="T2" fmla="*/ 10287000 w 12192000"/>
              <a:gd name="T3" fmla="*/ 645858 h 646429"/>
              <a:gd name="T4" fmla="*/ 10287000 w 12192000"/>
              <a:gd name="T5" fmla="*/ 0 h 646429"/>
              <a:gd name="T6" fmla="*/ 0 w 12192000"/>
              <a:gd name="T7" fmla="*/ 0 h 646429"/>
              <a:gd name="T8" fmla="*/ 0 w 12192000"/>
              <a:gd name="T9" fmla="*/ 645858 h 6464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46429"/>
              <a:gd name="T17" fmla="*/ 12192000 w 12192000"/>
              <a:gd name="T18" fmla="*/ 646429 h 6464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46429">
                <a:moveTo>
                  <a:pt x="0" y="646175"/>
                </a:moveTo>
                <a:lnTo>
                  <a:pt x="12192000" y="646175"/>
                </a:lnTo>
                <a:lnTo>
                  <a:pt x="12192000" y="0"/>
                </a:lnTo>
                <a:lnTo>
                  <a:pt x="0" y="0"/>
                </a:lnTo>
                <a:lnTo>
                  <a:pt x="0" y="646175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9459" name="object 6"/>
          <p:cNvSpPr txBox="1">
            <a:spLocks noChangeArrowheads="1"/>
          </p:cNvSpPr>
          <p:nvPr/>
        </p:nvSpPr>
        <p:spPr bwMode="auto">
          <a:xfrm>
            <a:off x="952500" y="6240463"/>
            <a:ext cx="79248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030288" indent="-1017588" algn="ctr">
              <a:spcBef>
                <a:spcPts val="100"/>
              </a:spcBef>
            </a:pPr>
            <a:r>
              <a:rPr lang="ru-RU" sz="1600" b="1">
                <a:solidFill>
                  <a:srgbClr val="FFFFFF"/>
                </a:solidFill>
              </a:rPr>
              <a:t>Чем изменили: подпунктом «в» пункта 15 статьи 1 Закона № 504-ФЗ.  </a:t>
            </a:r>
          </a:p>
          <a:p>
            <a:pPr marL="1030288" indent="-1017588" algn="ctr">
              <a:spcBef>
                <a:spcPts val="100"/>
              </a:spcBef>
            </a:pPr>
            <a:r>
              <a:rPr lang="ru-RU" sz="1600" b="1">
                <a:solidFill>
                  <a:srgbClr val="FFFFFF"/>
                </a:solidFill>
              </a:rPr>
              <a:t>Что изменили: часть 13 статьи 34 Закона № 44-ФЗ.</a:t>
            </a:r>
            <a:endParaRPr lang="ru-RU" sz="1600"/>
          </a:p>
        </p:txBody>
      </p:sp>
      <p:sp>
        <p:nvSpPr>
          <p:cNvPr id="19460" name="AutoShape 8"/>
          <p:cNvSpPr>
            <a:spLocks noChangeArrowheads="1"/>
          </p:cNvSpPr>
          <p:nvPr/>
        </p:nvSpPr>
        <p:spPr bwMode="auto">
          <a:xfrm>
            <a:off x="2828925" y="381000"/>
            <a:ext cx="7008813" cy="838200"/>
          </a:xfrm>
          <a:prstGeom prst="roundRect">
            <a:avLst>
              <a:gd name="adj" fmla="val 16667"/>
            </a:avLst>
          </a:prstGeom>
          <a:solidFill>
            <a:srgbClr val="0099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2400" b="1">
                <a:solidFill>
                  <a:schemeClr val="hlink"/>
                </a:solidFill>
                <a:latin typeface="Times New Roman" pitchFamily="18" charset="0"/>
              </a:rPr>
              <a:t>Новые требования к содержанию контракта </a:t>
            </a:r>
          </a:p>
        </p:txBody>
      </p:sp>
      <p:sp>
        <p:nvSpPr>
          <p:cNvPr id="19461" name="AutoShape 9"/>
          <p:cNvSpPr>
            <a:spLocks noChangeArrowheads="1"/>
          </p:cNvSpPr>
          <p:nvPr/>
        </p:nvSpPr>
        <p:spPr bwMode="auto">
          <a:xfrm>
            <a:off x="385763" y="304800"/>
            <a:ext cx="2314575" cy="1143000"/>
          </a:xfrm>
          <a:prstGeom prst="rightArrow">
            <a:avLst>
              <a:gd name="adj1" fmla="val 50000"/>
              <a:gd name="adj2" fmla="val 50625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chemeClr val="hlink"/>
                </a:solidFill>
              </a:rPr>
              <a:t>С 1 июля 2018 года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object 2"/>
          <p:cNvSpPr>
            <a:spLocks noGrp="1"/>
          </p:cNvSpPr>
          <p:nvPr>
            <p:ph type="title" idx="4294967295"/>
          </p:nvPr>
        </p:nvSpPr>
        <p:spPr>
          <a:xfrm>
            <a:off x="114300" y="1447800"/>
            <a:ext cx="9677400" cy="849313"/>
          </a:xfrm>
        </p:spPr>
        <p:txBody>
          <a:bodyPr tIns="244042"/>
          <a:lstStyle/>
          <a:p>
            <a:pPr marL="3632200" indent="-2619375" eaLnBrk="1" hangingPunct="1">
              <a:lnSpc>
                <a:spcPts val="4763"/>
              </a:lnSpc>
              <a:spcBef>
                <a:spcPts val="700"/>
              </a:spcBef>
            </a:pPr>
            <a:r>
              <a:rPr lang="ru-RU" sz="3200" b="1" smtClean="0">
                <a:solidFill>
                  <a:srgbClr val="6F0000"/>
                </a:solidFill>
                <a:latin typeface="Arial" charset="0"/>
                <a:cs typeface="Arial" charset="0"/>
              </a:rPr>
              <a:t>Увеличили сроки для реестра  контрактов</a:t>
            </a:r>
          </a:p>
        </p:txBody>
      </p:sp>
      <p:sp>
        <p:nvSpPr>
          <p:cNvPr id="20482" name="object 3"/>
          <p:cNvSpPr>
            <a:spLocks/>
          </p:cNvSpPr>
          <p:nvPr/>
        </p:nvSpPr>
        <p:spPr bwMode="auto">
          <a:xfrm>
            <a:off x="3536950" y="2514600"/>
            <a:ext cx="3205163" cy="1062038"/>
          </a:xfrm>
          <a:custGeom>
            <a:avLst/>
            <a:gdLst>
              <a:gd name="T0" fmla="*/ 3096148 w 3801109"/>
              <a:gd name="T1" fmla="*/ 0 h 1290955"/>
              <a:gd name="T2" fmla="*/ 108801 w 3801109"/>
              <a:gd name="T3" fmla="*/ 0 h 1290955"/>
              <a:gd name="T4" fmla="*/ 66457 w 3801109"/>
              <a:gd name="T5" fmla="*/ 8344 h 1290955"/>
              <a:gd name="T6" fmla="*/ 31872 w 3801109"/>
              <a:gd name="T7" fmla="*/ 31096 h 1290955"/>
              <a:gd name="T8" fmla="*/ 8552 w 3801109"/>
              <a:gd name="T9" fmla="*/ 64838 h 1290955"/>
              <a:gd name="T10" fmla="*/ 0 w 3801109"/>
              <a:gd name="T11" fmla="*/ 106152 h 1290955"/>
              <a:gd name="T12" fmla="*/ 0 w 3801109"/>
              <a:gd name="T13" fmla="*/ 955782 h 1290955"/>
              <a:gd name="T14" fmla="*/ 8552 w 3801109"/>
              <a:gd name="T15" fmla="*/ 997095 h 1290955"/>
              <a:gd name="T16" fmla="*/ 31872 w 3801109"/>
              <a:gd name="T17" fmla="*/ 1030837 h 1290955"/>
              <a:gd name="T18" fmla="*/ 66457 w 3801109"/>
              <a:gd name="T19" fmla="*/ 1053589 h 1290955"/>
              <a:gd name="T20" fmla="*/ 108801 w 3801109"/>
              <a:gd name="T21" fmla="*/ 1061933 h 1290955"/>
              <a:gd name="T22" fmla="*/ 3096148 w 3801109"/>
              <a:gd name="T23" fmla="*/ 1061933 h 1290955"/>
              <a:gd name="T24" fmla="*/ 3138493 w 3801109"/>
              <a:gd name="T25" fmla="*/ 1053589 h 1290955"/>
              <a:gd name="T26" fmla="*/ 3173077 w 3801109"/>
              <a:gd name="T27" fmla="*/ 1030837 h 1290955"/>
              <a:gd name="T28" fmla="*/ 3196397 w 3801109"/>
              <a:gd name="T29" fmla="*/ 997095 h 1290955"/>
              <a:gd name="T30" fmla="*/ 3204949 w 3801109"/>
              <a:gd name="T31" fmla="*/ 955782 h 1290955"/>
              <a:gd name="T32" fmla="*/ 3204949 w 3801109"/>
              <a:gd name="T33" fmla="*/ 106152 h 1290955"/>
              <a:gd name="T34" fmla="*/ 3196397 w 3801109"/>
              <a:gd name="T35" fmla="*/ 64838 h 1290955"/>
              <a:gd name="T36" fmla="*/ 3173077 w 3801109"/>
              <a:gd name="T37" fmla="*/ 31096 h 1290955"/>
              <a:gd name="T38" fmla="*/ 3138493 w 3801109"/>
              <a:gd name="T39" fmla="*/ 8344 h 1290955"/>
              <a:gd name="T40" fmla="*/ 3096148 w 3801109"/>
              <a:gd name="T41" fmla="*/ 0 h 129095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801109"/>
              <a:gd name="T64" fmla="*/ 0 h 1290955"/>
              <a:gd name="T65" fmla="*/ 3801109 w 3801109"/>
              <a:gd name="T66" fmla="*/ 1290955 h 1290955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801109" h="1290955">
                <a:moveTo>
                  <a:pt x="3671824" y="0"/>
                </a:moveTo>
                <a:lnTo>
                  <a:pt x="129031" y="0"/>
                </a:lnTo>
                <a:lnTo>
                  <a:pt x="78813" y="10142"/>
                </a:lnTo>
                <a:lnTo>
                  <a:pt x="37798" y="37798"/>
                </a:lnTo>
                <a:lnTo>
                  <a:pt x="10142" y="78813"/>
                </a:lnTo>
                <a:lnTo>
                  <a:pt x="0" y="129032"/>
                </a:lnTo>
                <a:lnTo>
                  <a:pt x="0" y="1161796"/>
                </a:lnTo>
                <a:lnTo>
                  <a:pt x="10142" y="1212014"/>
                </a:lnTo>
                <a:lnTo>
                  <a:pt x="37798" y="1253029"/>
                </a:lnTo>
                <a:lnTo>
                  <a:pt x="78813" y="1280685"/>
                </a:lnTo>
                <a:lnTo>
                  <a:pt x="129031" y="1290827"/>
                </a:lnTo>
                <a:lnTo>
                  <a:pt x="3671824" y="1290827"/>
                </a:lnTo>
                <a:lnTo>
                  <a:pt x="3722042" y="1280685"/>
                </a:lnTo>
                <a:lnTo>
                  <a:pt x="3763057" y="1253029"/>
                </a:lnTo>
                <a:lnTo>
                  <a:pt x="3790713" y="1212014"/>
                </a:lnTo>
                <a:lnTo>
                  <a:pt x="3800855" y="1161796"/>
                </a:lnTo>
                <a:lnTo>
                  <a:pt x="3800855" y="129032"/>
                </a:lnTo>
                <a:lnTo>
                  <a:pt x="3790713" y="78813"/>
                </a:lnTo>
                <a:lnTo>
                  <a:pt x="3763057" y="37798"/>
                </a:lnTo>
                <a:lnTo>
                  <a:pt x="3722042" y="10142"/>
                </a:lnTo>
                <a:lnTo>
                  <a:pt x="3671824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483" name="object 4"/>
          <p:cNvSpPr>
            <a:spLocks/>
          </p:cNvSpPr>
          <p:nvPr/>
        </p:nvSpPr>
        <p:spPr bwMode="auto">
          <a:xfrm>
            <a:off x="3536950" y="2514600"/>
            <a:ext cx="3205163" cy="1062038"/>
          </a:xfrm>
          <a:custGeom>
            <a:avLst/>
            <a:gdLst>
              <a:gd name="T0" fmla="*/ 0 w 3801109"/>
              <a:gd name="T1" fmla="*/ 106152 h 1290955"/>
              <a:gd name="T2" fmla="*/ 8552 w 3801109"/>
              <a:gd name="T3" fmla="*/ 64838 h 1290955"/>
              <a:gd name="T4" fmla="*/ 31872 w 3801109"/>
              <a:gd name="T5" fmla="*/ 31096 h 1290955"/>
              <a:gd name="T6" fmla="*/ 66457 w 3801109"/>
              <a:gd name="T7" fmla="*/ 8344 h 1290955"/>
              <a:gd name="T8" fmla="*/ 108801 w 3801109"/>
              <a:gd name="T9" fmla="*/ 0 h 1290955"/>
              <a:gd name="T10" fmla="*/ 3096148 w 3801109"/>
              <a:gd name="T11" fmla="*/ 0 h 1290955"/>
              <a:gd name="T12" fmla="*/ 3138493 w 3801109"/>
              <a:gd name="T13" fmla="*/ 8344 h 1290955"/>
              <a:gd name="T14" fmla="*/ 3173077 w 3801109"/>
              <a:gd name="T15" fmla="*/ 31096 h 1290955"/>
              <a:gd name="T16" fmla="*/ 3196397 w 3801109"/>
              <a:gd name="T17" fmla="*/ 64838 h 1290955"/>
              <a:gd name="T18" fmla="*/ 3204949 w 3801109"/>
              <a:gd name="T19" fmla="*/ 106152 h 1290955"/>
              <a:gd name="T20" fmla="*/ 3204949 w 3801109"/>
              <a:gd name="T21" fmla="*/ 955782 h 1290955"/>
              <a:gd name="T22" fmla="*/ 3196397 w 3801109"/>
              <a:gd name="T23" fmla="*/ 997095 h 1290955"/>
              <a:gd name="T24" fmla="*/ 3173077 w 3801109"/>
              <a:gd name="T25" fmla="*/ 1030837 h 1290955"/>
              <a:gd name="T26" fmla="*/ 3138493 w 3801109"/>
              <a:gd name="T27" fmla="*/ 1053589 h 1290955"/>
              <a:gd name="T28" fmla="*/ 3096148 w 3801109"/>
              <a:gd name="T29" fmla="*/ 1061933 h 1290955"/>
              <a:gd name="T30" fmla="*/ 108801 w 3801109"/>
              <a:gd name="T31" fmla="*/ 1061933 h 1290955"/>
              <a:gd name="T32" fmla="*/ 66457 w 3801109"/>
              <a:gd name="T33" fmla="*/ 1053589 h 1290955"/>
              <a:gd name="T34" fmla="*/ 31872 w 3801109"/>
              <a:gd name="T35" fmla="*/ 1030837 h 1290955"/>
              <a:gd name="T36" fmla="*/ 8552 w 3801109"/>
              <a:gd name="T37" fmla="*/ 997095 h 1290955"/>
              <a:gd name="T38" fmla="*/ 0 w 3801109"/>
              <a:gd name="T39" fmla="*/ 955782 h 1290955"/>
              <a:gd name="T40" fmla="*/ 0 w 3801109"/>
              <a:gd name="T41" fmla="*/ 106152 h 129095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801109"/>
              <a:gd name="T64" fmla="*/ 0 h 1290955"/>
              <a:gd name="T65" fmla="*/ 3801109 w 3801109"/>
              <a:gd name="T66" fmla="*/ 1290955 h 1290955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801109" h="1290955">
                <a:moveTo>
                  <a:pt x="0" y="129032"/>
                </a:moveTo>
                <a:lnTo>
                  <a:pt x="10142" y="78813"/>
                </a:lnTo>
                <a:lnTo>
                  <a:pt x="37798" y="37798"/>
                </a:lnTo>
                <a:lnTo>
                  <a:pt x="78813" y="10142"/>
                </a:lnTo>
                <a:lnTo>
                  <a:pt x="129031" y="0"/>
                </a:lnTo>
                <a:lnTo>
                  <a:pt x="3671824" y="0"/>
                </a:lnTo>
                <a:lnTo>
                  <a:pt x="3722042" y="10142"/>
                </a:lnTo>
                <a:lnTo>
                  <a:pt x="3763057" y="37798"/>
                </a:lnTo>
                <a:lnTo>
                  <a:pt x="3790713" y="78813"/>
                </a:lnTo>
                <a:lnTo>
                  <a:pt x="3800855" y="129032"/>
                </a:lnTo>
                <a:lnTo>
                  <a:pt x="3800855" y="1161796"/>
                </a:lnTo>
                <a:lnTo>
                  <a:pt x="3790713" y="1212014"/>
                </a:lnTo>
                <a:lnTo>
                  <a:pt x="3763057" y="1253029"/>
                </a:lnTo>
                <a:lnTo>
                  <a:pt x="3722042" y="1280685"/>
                </a:lnTo>
                <a:lnTo>
                  <a:pt x="3671824" y="1290827"/>
                </a:lnTo>
                <a:lnTo>
                  <a:pt x="129031" y="1290827"/>
                </a:lnTo>
                <a:lnTo>
                  <a:pt x="78813" y="1280685"/>
                </a:lnTo>
                <a:lnTo>
                  <a:pt x="37798" y="1253029"/>
                </a:lnTo>
                <a:lnTo>
                  <a:pt x="10142" y="1212014"/>
                </a:lnTo>
                <a:lnTo>
                  <a:pt x="0" y="1161796"/>
                </a:lnTo>
                <a:lnTo>
                  <a:pt x="0" y="129032"/>
                </a:lnTo>
                <a:close/>
              </a:path>
            </a:pathLst>
          </a:custGeom>
          <a:noFill/>
          <a:ln w="12192">
            <a:solidFill>
              <a:srgbClr val="949494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484" name="object 5"/>
          <p:cNvSpPr>
            <a:spLocks/>
          </p:cNvSpPr>
          <p:nvPr/>
        </p:nvSpPr>
        <p:spPr bwMode="auto">
          <a:xfrm>
            <a:off x="4179888" y="3657600"/>
            <a:ext cx="1800225" cy="1289050"/>
          </a:xfrm>
          <a:custGeom>
            <a:avLst/>
            <a:gdLst>
              <a:gd name="T0" fmla="*/ 1799974 w 1819909"/>
              <a:gd name="T1" fmla="*/ 644363 h 1518285"/>
              <a:gd name="T2" fmla="*/ 0 w 1819909"/>
              <a:gd name="T3" fmla="*/ 644363 h 1518285"/>
              <a:gd name="T4" fmla="*/ 899986 w 1819909"/>
              <a:gd name="T5" fmla="*/ 1288727 h 1518285"/>
              <a:gd name="T6" fmla="*/ 1799974 w 1819909"/>
              <a:gd name="T7" fmla="*/ 644363 h 1518285"/>
              <a:gd name="T8" fmla="*/ 1439930 w 1819909"/>
              <a:gd name="T9" fmla="*/ 0 h 1518285"/>
              <a:gd name="T10" fmla="*/ 360044 w 1819909"/>
              <a:gd name="T11" fmla="*/ 0 h 1518285"/>
              <a:gd name="T12" fmla="*/ 360044 w 1819909"/>
              <a:gd name="T13" fmla="*/ 644363 h 1518285"/>
              <a:gd name="T14" fmla="*/ 1439930 w 1819909"/>
              <a:gd name="T15" fmla="*/ 644363 h 1518285"/>
              <a:gd name="T16" fmla="*/ 1439930 w 1819909"/>
              <a:gd name="T17" fmla="*/ 0 h 151828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819909"/>
              <a:gd name="T28" fmla="*/ 0 h 1518285"/>
              <a:gd name="T29" fmla="*/ 1819909 w 1819909"/>
              <a:gd name="T30" fmla="*/ 1518285 h 151828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819909" h="1518285">
                <a:moveTo>
                  <a:pt x="1819655" y="758952"/>
                </a:moveTo>
                <a:lnTo>
                  <a:pt x="0" y="758952"/>
                </a:lnTo>
                <a:lnTo>
                  <a:pt x="909827" y="1517904"/>
                </a:lnTo>
                <a:lnTo>
                  <a:pt x="1819655" y="758952"/>
                </a:lnTo>
                <a:close/>
              </a:path>
              <a:path w="1819909" h="1518285">
                <a:moveTo>
                  <a:pt x="1455674" y="0"/>
                </a:moveTo>
                <a:lnTo>
                  <a:pt x="363981" y="0"/>
                </a:lnTo>
                <a:lnTo>
                  <a:pt x="363981" y="758952"/>
                </a:lnTo>
                <a:lnTo>
                  <a:pt x="1455674" y="758952"/>
                </a:lnTo>
                <a:lnTo>
                  <a:pt x="1455674" y="0"/>
                </a:lnTo>
                <a:close/>
              </a:path>
            </a:pathLst>
          </a:custGeom>
          <a:solidFill>
            <a:srgbClr val="CFCFC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485" name="object 6"/>
          <p:cNvSpPr>
            <a:spLocks/>
          </p:cNvSpPr>
          <p:nvPr/>
        </p:nvSpPr>
        <p:spPr bwMode="auto">
          <a:xfrm>
            <a:off x="3600450" y="5029200"/>
            <a:ext cx="3108325" cy="1063625"/>
          </a:xfrm>
          <a:custGeom>
            <a:avLst/>
            <a:gdLst>
              <a:gd name="T0" fmla="*/ 2992439 w 3682365"/>
              <a:gd name="T1" fmla="*/ 0 h 1369060"/>
              <a:gd name="T2" fmla="*/ 115563 w 3682365"/>
              <a:gd name="T3" fmla="*/ 0 h 1369060"/>
              <a:gd name="T4" fmla="*/ 79011 w 3682365"/>
              <a:gd name="T5" fmla="*/ 5416 h 1369060"/>
              <a:gd name="T6" fmla="*/ 47284 w 3682365"/>
              <a:gd name="T7" fmla="*/ 20503 h 1369060"/>
              <a:gd name="T8" fmla="*/ 22277 w 3682365"/>
              <a:gd name="T9" fmla="*/ 43519 h 1369060"/>
              <a:gd name="T10" fmla="*/ 5884 w 3682365"/>
              <a:gd name="T11" fmla="*/ 72720 h 1369060"/>
              <a:gd name="T12" fmla="*/ 0 w 3682365"/>
              <a:gd name="T13" fmla="*/ 106363 h 1369060"/>
              <a:gd name="T14" fmla="*/ 0 w 3682365"/>
              <a:gd name="T15" fmla="*/ 956907 h 1369060"/>
              <a:gd name="T16" fmla="*/ 5884 w 3682365"/>
              <a:gd name="T17" fmla="*/ 990512 h 1369060"/>
              <a:gd name="T18" fmla="*/ 22277 w 3682365"/>
              <a:gd name="T19" fmla="*/ 1019698 h 1369060"/>
              <a:gd name="T20" fmla="*/ 47284 w 3682365"/>
              <a:gd name="T21" fmla="*/ 1042715 h 1369060"/>
              <a:gd name="T22" fmla="*/ 79011 w 3682365"/>
              <a:gd name="T23" fmla="*/ 1057809 h 1369060"/>
              <a:gd name="T24" fmla="*/ 115563 w 3682365"/>
              <a:gd name="T25" fmla="*/ 1063230 h 1369060"/>
              <a:gd name="T26" fmla="*/ 2992439 w 3682365"/>
              <a:gd name="T27" fmla="*/ 1063230 h 1369060"/>
              <a:gd name="T28" fmla="*/ 3028992 w 3682365"/>
              <a:gd name="T29" fmla="*/ 1057809 h 1369060"/>
              <a:gd name="T30" fmla="*/ 3060719 w 3682365"/>
              <a:gd name="T31" fmla="*/ 1042715 h 1369060"/>
              <a:gd name="T32" fmla="*/ 3085726 w 3682365"/>
              <a:gd name="T33" fmla="*/ 1019698 h 1369060"/>
              <a:gd name="T34" fmla="*/ 3102119 w 3682365"/>
              <a:gd name="T35" fmla="*/ 990512 h 1369060"/>
              <a:gd name="T36" fmla="*/ 3108004 w 3682365"/>
              <a:gd name="T37" fmla="*/ 956907 h 1369060"/>
              <a:gd name="T38" fmla="*/ 3108004 w 3682365"/>
              <a:gd name="T39" fmla="*/ 106363 h 1369060"/>
              <a:gd name="T40" fmla="*/ 3102119 w 3682365"/>
              <a:gd name="T41" fmla="*/ 72720 h 1369060"/>
              <a:gd name="T42" fmla="*/ 3085726 w 3682365"/>
              <a:gd name="T43" fmla="*/ 43519 h 1369060"/>
              <a:gd name="T44" fmla="*/ 3060719 w 3682365"/>
              <a:gd name="T45" fmla="*/ 20503 h 1369060"/>
              <a:gd name="T46" fmla="*/ 3028992 w 3682365"/>
              <a:gd name="T47" fmla="*/ 5416 h 1369060"/>
              <a:gd name="T48" fmla="*/ 2992439 w 3682365"/>
              <a:gd name="T49" fmla="*/ 0 h 136906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3682365"/>
              <a:gd name="T76" fmla="*/ 0 h 1369060"/>
              <a:gd name="T77" fmla="*/ 3682365 w 3682365"/>
              <a:gd name="T78" fmla="*/ 1369060 h 1369060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3682365" h="1369060">
                <a:moveTo>
                  <a:pt x="3545077" y="0"/>
                </a:moveTo>
                <a:lnTo>
                  <a:pt x="136905" y="0"/>
                </a:lnTo>
                <a:lnTo>
                  <a:pt x="93602" y="6971"/>
                </a:lnTo>
                <a:lnTo>
                  <a:pt x="56016" y="26391"/>
                </a:lnTo>
                <a:lnTo>
                  <a:pt x="26391" y="56016"/>
                </a:lnTo>
                <a:lnTo>
                  <a:pt x="6971" y="93602"/>
                </a:lnTo>
                <a:lnTo>
                  <a:pt x="0" y="136906"/>
                </a:lnTo>
                <a:lnTo>
                  <a:pt x="0" y="1231696"/>
                </a:lnTo>
                <a:lnTo>
                  <a:pt x="6971" y="1274951"/>
                </a:lnTo>
                <a:lnTo>
                  <a:pt x="26391" y="1312519"/>
                </a:lnTo>
                <a:lnTo>
                  <a:pt x="56016" y="1342145"/>
                </a:lnTo>
                <a:lnTo>
                  <a:pt x="93602" y="1361574"/>
                </a:lnTo>
                <a:lnTo>
                  <a:pt x="136905" y="1368552"/>
                </a:lnTo>
                <a:lnTo>
                  <a:pt x="3545077" y="1368552"/>
                </a:lnTo>
                <a:lnTo>
                  <a:pt x="3588381" y="1361574"/>
                </a:lnTo>
                <a:lnTo>
                  <a:pt x="3625967" y="1342145"/>
                </a:lnTo>
                <a:lnTo>
                  <a:pt x="3655592" y="1312519"/>
                </a:lnTo>
                <a:lnTo>
                  <a:pt x="3675012" y="1274951"/>
                </a:lnTo>
                <a:lnTo>
                  <a:pt x="3681984" y="1231696"/>
                </a:lnTo>
                <a:lnTo>
                  <a:pt x="3681984" y="136906"/>
                </a:lnTo>
                <a:lnTo>
                  <a:pt x="3675012" y="93602"/>
                </a:lnTo>
                <a:lnTo>
                  <a:pt x="3655592" y="56016"/>
                </a:lnTo>
                <a:lnTo>
                  <a:pt x="3625967" y="26391"/>
                </a:lnTo>
                <a:lnTo>
                  <a:pt x="3588381" y="6971"/>
                </a:lnTo>
                <a:lnTo>
                  <a:pt x="3545077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486" name="object 7"/>
          <p:cNvSpPr>
            <a:spLocks/>
          </p:cNvSpPr>
          <p:nvPr/>
        </p:nvSpPr>
        <p:spPr bwMode="auto">
          <a:xfrm>
            <a:off x="3600450" y="5029200"/>
            <a:ext cx="3108325" cy="1063625"/>
          </a:xfrm>
          <a:custGeom>
            <a:avLst/>
            <a:gdLst>
              <a:gd name="T0" fmla="*/ 0 w 3682365"/>
              <a:gd name="T1" fmla="*/ 106363 h 1369060"/>
              <a:gd name="T2" fmla="*/ 5884 w 3682365"/>
              <a:gd name="T3" fmla="*/ 72720 h 1369060"/>
              <a:gd name="T4" fmla="*/ 22277 w 3682365"/>
              <a:gd name="T5" fmla="*/ 43519 h 1369060"/>
              <a:gd name="T6" fmla="*/ 47284 w 3682365"/>
              <a:gd name="T7" fmla="*/ 20503 h 1369060"/>
              <a:gd name="T8" fmla="*/ 79011 w 3682365"/>
              <a:gd name="T9" fmla="*/ 5416 h 1369060"/>
              <a:gd name="T10" fmla="*/ 115563 w 3682365"/>
              <a:gd name="T11" fmla="*/ 0 h 1369060"/>
              <a:gd name="T12" fmla="*/ 2992439 w 3682365"/>
              <a:gd name="T13" fmla="*/ 0 h 1369060"/>
              <a:gd name="T14" fmla="*/ 3028992 w 3682365"/>
              <a:gd name="T15" fmla="*/ 5416 h 1369060"/>
              <a:gd name="T16" fmla="*/ 3060719 w 3682365"/>
              <a:gd name="T17" fmla="*/ 20503 h 1369060"/>
              <a:gd name="T18" fmla="*/ 3085726 w 3682365"/>
              <a:gd name="T19" fmla="*/ 43519 h 1369060"/>
              <a:gd name="T20" fmla="*/ 3102119 w 3682365"/>
              <a:gd name="T21" fmla="*/ 72720 h 1369060"/>
              <a:gd name="T22" fmla="*/ 3108004 w 3682365"/>
              <a:gd name="T23" fmla="*/ 106363 h 1369060"/>
              <a:gd name="T24" fmla="*/ 3108004 w 3682365"/>
              <a:gd name="T25" fmla="*/ 956907 h 1369060"/>
              <a:gd name="T26" fmla="*/ 3102119 w 3682365"/>
              <a:gd name="T27" fmla="*/ 990512 h 1369060"/>
              <a:gd name="T28" fmla="*/ 3085726 w 3682365"/>
              <a:gd name="T29" fmla="*/ 1019698 h 1369060"/>
              <a:gd name="T30" fmla="*/ 3060719 w 3682365"/>
              <a:gd name="T31" fmla="*/ 1042715 h 1369060"/>
              <a:gd name="T32" fmla="*/ 3028992 w 3682365"/>
              <a:gd name="T33" fmla="*/ 1057809 h 1369060"/>
              <a:gd name="T34" fmla="*/ 2992439 w 3682365"/>
              <a:gd name="T35" fmla="*/ 1063230 h 1369060"/>
              <a:gd name="T36" fmla="*/ 115563 w 3682365"/>
              <a:gd name="T37" fmla="*/ 1063230 h 1369060"/>
              <a:gd name="T38" fmla="*/ 79011 w 3682365"/>
              <a:gd name="T39" fmla="*/ 1057809 h 1369060"/>
              <a:gd name="T40" fmla="*/ 47284 w 3682365"/>
              <a:gd name="T41" fmla="*/ 1042715 h 1369060"/>
              <a:gd name="T42" fmla="*/ 22277 w 3682365"/>
              <a:gd name="T43" fmla="*/ 1019698 h 1369060"/>
              <a:gd name="T44" fmla="*/ 5884 w 3682365"/>
              <a:gd name="T45" fmla="*/ 990512 h 1369060"/>
              <a:gd name="T46" fmla="*/ 0 w 3682365"/>
              <a:gd name="T47" fmla="*/ 956907 h 1369060"/>
              <a:gd name="T48" fmla="*/ 0 w 3682365"/>
              <a:gd name="T49" fmla="*/ 106363 h 136906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3682365"/>
              <a:gd name="T76" fmla="*/ 0 h 1369060"/>
              <a:gd name="T77" fmla="*/ 3682365 w 3682365"/>
              <a:gd name="T78" fmla="*/ 1369060 h 1369060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3682365" h="1369060">
                <a:moveTo>
                  <a:pt x="0" y="136906"/>
                </a:moveTo>
                <a:lnTo>
                  <a:pt x="6971" y="93602"/>
                </a:lnTo>
                <a:lnTo>
                  <a:pt x="26391" y="56016"/>
                </a:lnTo>
                <a:lnTo>
                  <a:pt x="56016" y="26391"/>
                </a:lnTo>
                <a:lnTo>
                  <a:pt x="93602" y="6971"/>
                </a:lnTo>
                <a:lnTo>
                  <a:pt x="136905" y="0"/>
                </a:lnTo>
                <a:lnTo>
                  <a:pt x="3545077" y="0"/>
                </a:lnTo>
                <a:lnTo>
                  <a:pt x="3588381" y="6971"/>
                </a:lnTo>
                <a:lnTo>
                  <a:pt x="3625967" y="26391"/>
                </a:lnTo>
                <a:lnTo>
                  <a:pt x="3655592" y="56016"/>
                </a:lnTo>
                <a:lnTo>
                  <a:pt x="3675012" y="93602"/>
                </a:lnTo>
                <a:lnTo>
                  <a:pt x="3681984" y="136906"/>
                </a:lnTo>
                <a:lnTo>
                  <a:pt x="3681984" y="1231696"/>
                </a:lnTo>
                <a:lnTo>
                  <a:pt x="3675012" y="1274951"/>
                </a:lnTo>
                <a:lnTo>
                  <a:pt x="3655592" y="1312519"/>
                </a:lnTo>
                <a:lnTo>
                  <a:pt x="3625967" y="1342145"/>
                </a:lnTo>
                <a:lnTo>
                  <a:pt x="3588381" y="1361574"/>
                </a:lnTo>
                <a:lnTo>
                  <a:pt x="3545077" y="1368552"/>
                </a:lnTo>
                <a:lnTo>
                  <a:pt x="136905" y="1368552"/>
                </a:lnTo>
                <a:lnTo>
                  <a:pt x="93602" y="1361574"/>
                </a:lnTo>
                <a:lnTo>
                  <a:pt x="56016" y="1342145"/>
                </a:lnTo>
                <a:lnTo>
                  <a:pt x="26391" y="1312519"/>
                </a:lnTo>
                <a:lnTo>
                  <a:pt x="6971" y="1274951"/>
                </a:lnTo>
                <a:lnTo>
                  <a:pt x="0" y="1231696"/>
                </a:lnTo>
                <a:lnTo>
                  <a:pt x="0" y="136906"/>
                </a:lnTo>
                <a:close/>
              </a:path>
            </a:pathLst>
          </a:custGeom>
          <a:noFill/>
          <a:ln w="12192">
            <a:solidFill>
              <a:srgbClr val="949494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487" name="object 8"/>
          <p:cNvSpPr txBox="1">
            <a:spLocks noChangeArrowheads="1"/>
          </p:cNvSpPr>
          <p:nvPr/>
        </p:nvSpPr>
        <p:spPr bwMode="auto">
          <a:xfrm>
            <a:off x="3794125" y="2590800"/>
            <a:ext cx="2644775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86360" rIns="0" bIns="0">
            <a:spAutoFit/>
          </a:bodyPr>
          <a:lstStyle/>
          <a:p>
            <a:pPr marL="12700" algn="ctr">
              <a:lnSpc>
                <a:spcPts val="3525"/>
              </a:lnSpc>
              <a:spcBef>
                <a:spcPts val="675"/>
              </a:spcBef>
            </a:pPr>
            <a:r>
              <a:rPr lang="ru-RU" sz="2200"/>
              <a:t>Информация о  контракте</a:t>
            </a:r>
          </a:p>
          <a:p>
            <a:pPr marL="12700" algn="ctr">
              <a:lnSpc>
                <a:spcPts val="3213"/>
              </a:lnSpc>
              <a:spcBef>
                <a:spcPts val="2150"/>
              </a:spcBef>
            </a:pPr>
            <a:r>
              <a:rPr lang="ru-RU"/>
              <a:t>5</a:t>
            </a:r>
          </a:p>
          <a:p>
            <a:pPr marL="12700" algn="ctr">
              <a:lnSpc>
                <a:spcPts val="1975"/>
              </a:lnSpc>
              <a:spcBef>
                <a:spcPts val="175"/>
              </a:spcBef>
            </a:pPr>
            <a:r>
              <a:rPr lang="ru-RU"/>
              <a:t>Рабочих дней</a:t>
            </a:r>
          </a:p>
          <a:p>
            <a:pPr marL="12700"/>
            <a:endParaRPr lang="ru-RU" sz="2200">
              <a:latin typeface="Times New Roman" pitchFamily="18" charset="0"/>
              <a:cs typeface="Times New Roman" pitchFamily="18" charset="0"/>
            </a:endParaRPr>
          </a:p>
          <a:p>
            <a:pPr marL="12700" algn="ctr">
              <a:lnSpc>
                <a:spcPts val="3525"/>
              </a:lnSpc>
              <a:spcBef>
                <a:spcPts val="1675"/>
              </a:spcBef>
            </a:pPr>
            <a:r>
              <a:rPr lang="ru-RU" sz="2400"/>
              <a:t>Реестр  контрактов</a:t>
            </a:r>
          </a:p>
        </p:txBody>
      </p:sp>
      <p:sp>
        <p:nvSpPr>
          <p:cNvPr id="20488" name="object 9"/>
          <p:cNvSpPr>
            <a:spLocks/>
          </p:cNvSpPr>
          <p:nvPr/>
        </p:nvSpPr>
        <p:spPr bwMode="auto">
          <a:xfrm>
            <a:off x="0" y="6211888"/>
            <a:ext cx="10287000" cy="646112"/>
          </a:xfrm>
          <a:custGeom>
            <a:avLst/>
            <a:gdLst>
              <a:gd name="T0" fmla="*/ 0 w 12192000"/>
              <a:gd name="T1" fmla="*/ 645858 h 646429"/>
              <a:gd name="T2" fmla="*/ 10287000 w 12192000"/>
              <a:gd name="T3" fmla="*/ 645858 h 646429"/>
              <a:gd name="T4" fmla="*/ 10287000 w 12192000"/>
              <a:gd name="T5" fmla="*/ 0 h 646429"/>
              <a:gd name="T6" fmla="*/ 0 w 12192000"/>
              <a:gd name="T7" fmla="*/ 0 h 646429"/>
              <a:gd name="T8" fmla="*/ 0 w 12192000"/>
              <a:gd name="T9" fmla="*/ 645858 h 6464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46429"/>
              <a:gd name="T17" fmla="*/ 12192000 w 12192000"/>
              <a:gd name="T18" fmla="*/ 646429 h 6464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46429">
                <a:moveTo>
                  <a:pt x="0" y="646175"/>
                </a:moveTo>
                <a:lnTo>
                  <a:pt x="12192000" y="646175"/>
                </a:lnTo>
                <a:lnTo>
                  <a:pt x="12192000" y="0"/>
                </a:lnTo>
                <a:lnTo>
                  <a:pt x="0" y="0"/>
                </a:lnTo>
                <a:lnTo>
                  <a:pt x="0" y="646175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489" name="object 10"/>
          <p:cNvSpPr txBox="1">
            <a:spLocks noChangeArrowheads="1"/>
          </p:cNvSpPr>
          <p:nvPr/>
        </p:nvSpPr>
        <p:spPr bwMode="auto">
          <a:xfrm>
            <a:off x="2136775" y="6232525"/>
            <a:ext cx="601345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227013" indent="-214313">
              <a:spcBef>
                <a:spcPts val="100"/>
              </a:spcBef>
            </a:pPr>
            <a:r>
              <a:rPr lang="ru-RU" sz="1600" b="1">
                <a:solidFill>
                  <a:srgbClr val="FFFFFF"/>
                </a:solidFill>
                <a:latin typeface="Arial Black" pitchFamily="34" charset="0"/>
              </a:rPr>
              <a:t>Чем изменили: пунктом 78 статьи 1 Закона № 504-ФЗ.  </a:t>
            </a:r>
          </a:p>
          <a:p>
            <a:pPr marL="227013" indent="-214313">
              <a:spcBef>
                <a:spcPts val="100"/>
              </a:spcBef>
            </a:pPr>
            <a:r>
              <a:rPr lang="ru-RU" sz="1600" b="1">
                <a:solidFill>
                  <a:srgbClr val="FFFFFF"/>
                </a:solidFill>
                <a:latin typeface="Arial Black" pitchFamily="34" charset="0"/>
              </a:rPr>
              <a:t>Что изменили: часть 3 статьи 103 Закона № 44-ФЗ.</a:t>
            </a:r>
            <a:endParaRPr lang="ru-RU" sz="1600" b="1">
              <a:latin typeface="Arial Black" pitchFamily="34" charset="0"/>
            </a:endParaRPr>
          </a:p>
        </p:txBody>
      </p:sp>
      <p:sp>
        <p:nvSpPr>
          <p:cNvPr id="20490" name="AutoShape 12"/>
          <p:cNvSpPr>
            <a:spLocks noChangeArrowheads="1"/>
          </p:cNvSpPr>
          <p:nvPr/>
        </p:nvSpPr>
        <p:spPr bwMode="auto">
          <a:xfrm>
            <a:off x="193675" y="228600"/>
            <a:ext cx="2249488" cy="1143000"/>
          </a:xfrm>
          <a:prstGeom prst="rightArrow">
            <a:avLst>
              <a:gd name="adj1" fmla="val 50000"/>
              <a:gd name="adj2" fmla="val 49201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chemeClr val="hlink"/>
                </a:solidFill>
              </a:rPr>
              <a:t>С 1 июля 2018 года</a:t>
            </a:r>
          </a:p>
        </p:txBody>
      </p:sp>
      <p:sp>
        <p:nvSpPr>
          <p:cNvPr id="20491" name="AutoShape 13"/>
          <p:cNvSpPr>
            <a:spLocks noChangeArrowheads="1"/>
          </p:cNvSpPr>
          <p:nvPr/>
        </p:nvSpPr>
        <p:spPr bwMode="auto">
          <a:xfrm>
            <a:off x="2571750" y="381000"/>
            <a:ext cx="7523163" cy="838200"/>
          </a:xfrm>
          <a:prstGeom prst="roundRect">
            <a:avLst>
              <a:gd name="adj" fmla="val 16667"/>
            </a:avLst>
          </a:prstGeom>
          <a:solidFill>
            <a:srgbClr val="0099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2200" b="1">
                <a:solidFill>
                  <a:schemeClr val="hlink"/>
                </a:solidFill>
                <a:latin typeface="Times New Roman" pitchFamily="18" charset="0"/>
              </a:rPr>
              <a:t>Изменения в части ведения реестра контрактов</a:t>
            </a:r>
            <a:r>
              <a:rPr lang="ru-RU" sz="2800" b="1">
                <a:solidFill>
                  <a:schemeClr val="hlink"/>
                </a:solidFill>
                <a:latin typeface="Times New Roman" pitchFamily="18" charset="0"/>
              </a:rPr>
              <a:t>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object 3"/>
          <p:cNvSpPr txBox="1">
            <a:spLocks noChangeArrowheads="1"/>
          </p:cNvSpPr>
          <p:nvPr/>
        </p:nvSpPr>
        <p:spPr bwMode="auto">
          <a:xfrm>
            <a:off x="774700" y="2235200"/>
            <a:ext cx="8737600" cy="262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54610" rIns="0" bIns="0">
            <a:spAutoFit/>
          </a:bodyPr>
          <a:lstStyle/>
          <a:p>
            <a:pPr marL="241300" indent="-228600" algn="just">
              <a:lnSpc>
                <a:spcPct val="90000"/>
              </a:lnSpc>
              <a:spcBef>
                <a:spcPts val="425"/>
              </a:spcBef>
              <a:buSzPct val="96000"/>
              <a:buFont typeface="Wingdings" pitchFamily="2" charset="2"/>
              <a:buChar char=""/>
              <a:tabLst>
                <a:tab pos="292100" algn="l"/>
              </a:tabLst>
            </a:pPr>
            <a:r>
              <a:rPr lang="ru-RU" sz="2800" b="1"/>
              <a:t>С 1 июля 2018 </a:t>
            </a:r>
            <a:r>
              <a:rPr lang="ru-RU" sz="2800"/>
              <a:t>года заказчики, уполномоченные органы и  уполномоченные учреждения </a:t>
            </a:r>
            <a:r>
              <a:rPr lang="ru-RU" sz="2800" b="1">
                <a:solidFill>
                  <a:srgbClr val="6F0000"/>
                </a:solidFill>
              </a:rPr>
              <a:t>вправе </a:t>
            </a:r>
            <a:r>
              <a:rPr lang="ru-RU" sz="2800"/>
              <a:t>применять новые  электронные формы процедур.</a:t>
            </a:r>
          </a:p>
          <a:p>
            <a:pPr marL="241300" indent="-228600">
              <a:spcBef>
                <a:spcPts val="25"/>
              </a:spcBef>
              <a:buFont typeface="Wingdings" pitchFamily="2" charset="2"/>
              <a:buChar char=""/>
              <a:tabLst>
                <a:tab pos="292100" algn="l"/>
              </a:tabLst>
            </a:pPr>
            <a:endParaRPr lang="ru-RU" sz="4400">
              <a:latin typeface="Times New Roman" pitchFamily="18" charset="0"/>
              <a:cs typeface="Times New Roman" pitchFamily="18" charset="0"/>
            </a:endParaRPr>
          </a:p>
          <a:p>
            <a:pPr marL="241300" indent="-228600" algn="just">
              <a:lnSpc>
                <a:spcPts val="3025"/>
              </a:lnSpc>
              <a:buSzPct val="96000"/>
              <a:buFont typeface="Wingdings" pitchFamily="2" charset="2"/>
              <a:buChar char=""/>
              <a:tabLst>
                <a:tab pos="292100" algn="l"/>
              </a:tabLst>
            </a:pPr>
            <a:r>
              <a:rPr lang="ru-RU" sz="2800" b="1"/>
              <a:t>С 1 января 2019 года </a:t>
            </a:r>
            <a:r>
              <a:rPr lang="ru-RU" sz="2800"/>
              <a:t>– </a:t>
            </a:r>
            <a:r>
              <a:rPr lang="ru-RU" sz="2800" b="1">
                <a:solidFill>
                  <a:srgbClr val="6F0000"/>
                </a:solidFill>
              </a:rPr>
              <a:t>обязаны </a:t>
            </a:r>
            <a:r>
              <a:rPr lang="ru-RU" sz="2800"/>
              <a:t>закупать продукцию  только электронными процедурами.</a:t>
            </a:r>
          </a:p>
        </p:txBody>
      </p:sp>
      <p:sp>
        <p:nvSpPr>
          <p:cNvPr id="21506" name="object 4"/>
          <p:cNvSpPr>
            <a:spLocks/>
          </p:cNvSpPr>
          <p:nvPr/>
        </p:nvSpPr>
        <p:spPr bwMode="auto">
          <a:xfrm>
            <a:off x="0" y="6211888"/>
            <a:ext cx="10287000" cy="646112"/>
          </a:xfrm>
          <a:custGeom>
            <a:avLst/>
            <a:gdLst>
              <a:gd name="T0" fmla="*/ 0 w 12192000"/>
              <a:gd name="T1" fmla="*/ 645858 h 646429"/>
              <a:gd name="T2" fmla="*/ 10287000 w 12192000"/>
              <a:gd name="T3" fmla="*/ 645858 h 646429"/>
              <a:gd name="T4" fmla="*/ 10287000 w 12192000"/>
              <a:gd name="T5" fmla="*/ 0 h 646429"/>
              <a:gd name="T6" fmla="*/ 0 w 12192000"/>
              <a:gd name="T7" fmla="*/ 0 h 646429"/>
              <a:gd name="T8" fmla="*/ 0 w 12192000"/>
              <a:gd name="T9" fmla="*/ 645858 h 6464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46429"/>
              <a:gd name="T17" fmla="*/ 12192000 w 12192000"/>
              <a:gd name="T18" fmla="*/ 646429 h 6464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46429">
                <a:moveTo>
                  <a:pt x="0" y="646175"/>
                </a:moveTo>
                <a:lnTo>
                  <a:pt x="12192000" y="646175"/>
                </a:lnTo>
                <a:lnTo>
                  <a:pt x="12192000" y="0"/>
                </a:lnTo>
                <a:lnTo>
                  <a:pt x="0" y="0"/>
                </a:lnTo>
                <a:lnTo>
                  <a:pt x="0" y="646175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507" name="object 5"/>
          <p:cNvSpPr txBox="1">
            <a:spLocks noChangeArrowheads="1"/>
          </p:cNvSpPr>
          <p:nvPr/>
        </p:nvSpPr>
        <p:spPr bwMode="auto">
          <a:xfrm>
            <a:off x="571500" y="6172200"/>
            <a:ext cx="8537575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algn="ctr">
              <a:spcBef>
                <a:spcPts val="100"/>
              </a:spcBef>
            </a:pPr>
            <a:endParaRPr lang="ru-RU" sz="1600"/>
          </a:p>
          <a:p>
            <a:pPr algn="ctr"/>
            <a:r>
              <a:rPr lang="ru-RU" sz="1600" b="1">
                <a:solidFill>
                  <a:srgbClr val="FFFFFF"/>
                </a:solidFill>
              </a:rPr>
              <a:t>Что изменили: добавили новые статьи, внесли правки по тексту Закона № 44-ФЗ.</a:t>
            </a:r>
            <a:endParaRPr lang="ru-RU" sz="1600"/>
          </a:p>
        </p:txBody>
      </p:sp>
      <p:sp>
        <p:nvSpPr>
          <p:cNvPr id="21508" name="AutoShape 7"/>
          <p:cNvSpPr>
            <a:spLocks noChangeArrowheads="1"/>
          </p:cNvSpPr>
          <p:nvPr/>
        </p:nvSpPr>
        <p:spPr bwMode="auto">
          <a:xfrm>
            <a:off x="1350963" y="685800"/>
            <a:ext cx="7521575" cy="838200"/>
          </a:xfrm>
          <a:prstGeom prst="roundRect">
            <a:avLst>
              <a:gd name="adj" fmla="val 16667"/>
            </a:avLst>
          </a:prstGeom>
          <a:solidFill>
            <a:srgbClr val="0099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>
                <a:solidFill>
                  <a:schemeClr val="hlink"/>
                </a:solidFill>
                <a:latin typeface="Times New Roman" pitchFamily="18" charset="0"/>
              </a:rPr>
              <a:t>Электронные процедуры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object 2"/>
          <p:cNvSpPr>
            <a:spLocks/>
          </p:cNvSpPr>
          <p:nvPr/>
        </p:nvSpPr>
        <p:spPr bwMode="auto">
          <a:xfrm>
            <a:off x="0" y="0"/>
            <a:ext cx="10287000" cy="6858000"/>
          </a:xfrm>
          <a:custGeom>
            <a:avLst/>
            <a:gdLst>
              <a:gd name="T0" fmla="*/ 0 w 12192000"/>
              <a:gd name="T1" fmla="*/ 6858000 h 6858000"/>
              <a:gd name="T2" fmla="*/ 10287000 w 12192000"/>
              <a:gd name="T3" fmla="*/ 6858000 h 6858000"/>
              <a:gd name="T4" fmla="*/ 10287000 w 12192000"/>
              <a:gd name="T5" fmla="*/ 0 h 6858000"/>
              <a:gd name="T6" fmla="*/ 0 w 12192000"/>
              <a:gd name="T7" fmla="*/ 0 h 6858000"/>
              <a:gd name="T8" fmla="*/ 0 w 12192000"/>
              <a:gd name="T9" fmla="*/ 6858000 h 6858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858000"/>
              <a:gd name="T17" fmla="*/ 12192000 w 12192000"/>
              <a:gd name="T18" fmla="*/ 6858000 h 6858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2530" name="object 3"/>
          <p:cNvSpPr>
            <a:spLocks noGrp="1"/>
          </p:cNvSpPr>
          <p:nvPr>
            <p:ph type="title"/>
          </p:nvPr>
        </p:nvSpPr>
        <p:spPr>
          <a:xfrm>
            <a:off x="1093788" y="173038"/>
            <a:ext cx="8550275" cy="1577975"/>
          </a:xfrm>
        </p:spPr>
        <p:txBody>
          <a:bodyPr tIns="12700"/>
          <a:lstStyle/>
          <a:p>
            <a:pPr marL="34925" eaLnBrk="1" hangingPunct="1">
              <a:lnSpc>
                <a:spcPts val="6163"/>
              </a:lnSpc>
              <a:spcBef>
                <a:spcPts val="100"/>
              </a:spcBef>
            </a:pPr>
            <a:r>
              <a:rPr lang="ru-RU" sz="4000" smtClean="0">
                <a:solidFill>
                  <a:srgbClr val="F1F1F1"/>
                </a:solidFill>
                <a:latin typeface="Arial" charset="0"/>
                <a:cs typeface="Arial" charset="0"/>
              </a:rPr>
              <a:t>ЭЛЕКТРОННЫЕ АНАЛОГИ</a:t>
            </a:r>
            <a:r>
              <a:rPr lang="ru-RU" sz="4000" smtClean="0">
                <a:latin typeface="Arial" charset="0"/>
                <a:cs typeface="Arial" charset="0"/>
              </a:rPr>
              <a:t/>
            </a:r>
            <a:br>
              <a:rPr lang="ru-RU" sz="4000" smtClean="0">
                <a:latin typeface="Arial" charset="0"/>
                <a:cs typeface="Arial" charset="0"/>
              </a:rPr>
            </a:br>
            <a:r>
              <a:rPr lang="ru-RU" sz="4000" smtClean="0">
                <a:solidFill>
                  <a:srgbClr val="F1F1F1"/>
                </a:solidFill>
                <a:latin typeface="Arial" charset="0"/>
                <a:cs typeface="Arial" charset="0"/>
              </a:rPr>
              <a:t>«БУМАЖНЫХ» ПРОЦЕДУР</a:t>
            </a:r>
            <a:endParaRPr lang="ru-RU" sz="4000" smtClean="0">
              <a:latin typeface="Arial" charset="0"/>
              <a:cs typeface="Arial" charset="0"/>
            </a:endParaRPr>
          </a:p>
        </p:txBody>
      </p:sp>
      <p:sp>
        <p:nvSpPr>
          <p:cNvPr id="22531" name="object 4"/>
          <p:cNvSpPr>
            <a:spLocks/>
          </p:cNvSpPr>
          <p:nvPr/>
        </p:nvSpPr>
        <p:spPr bwMode="auto">
          <a:xfrm>
            <a:off x="2508250" y="2133600"/>
            <a:ext cx="6018213" cy="1252538"/>
          </a:xfrm>
          <a:custGeom>
            <a:avLst/>
            <a:gdLst>
              <a:gd name="T0" fmla="*/ 6018105 w 7135495"/>
              <a:gd name="T1" fmla="*/ 0 h 1251585"/>
              <a:gd name="T2" fmla="*/ 527644 w 7135495"/>
              <a:gd name="T3" fmla="*/ 0 h 1251585"/>
              <a:gd name="T4" fmla="*/ 0 w 7135495"/>
              <a:gd name="T5" fmla="*/ 626078 h 1251585"/>
              <a:gd name="T6" fmla="*/ 527644 w 7135495"/>
              <a:gd name="T7" fmla="*/ 1252157 h 1251585"/>
              <a:gd name="T8" fmla="*/ 6018105 w 7135495"/>
              <a:gd name="T9" fmla="*/ 1252157 h 1251585"/>
              <a:gd name="T10" fmla="*/ 6018105 w 7135495"/>
              <a:gd name="T11" fmla="*/ 0 h 125158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135495"/>
              <a:gd name="T19" fmla="*/ 0 h 1251585"/>
              <a:gd name="T20" fmla="*/ 7135495 w 7135495"/>
              <a:gd name="T21" fmla="*/ 1251585 h 125158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135495" h="1251585">
                <a:moveTo>
                  <a:pt x="7135367" y="0"/>
                </a:moveTo>
                <a:lnTo>
                  <a:pt x="625601" y="0"/>
                </a:lnTo>
                <a:lnTo>
                  <a:pt x="0" y="625602"/>
                </a:lnTo>
                <a:lnTo>
                  <a:pt x="625601" y="1251204"/>
                </a:lnTo>
                <a:lnTo>
                  <a:pt x="7135367" y="1251204"/>
                </a:lnTo>
                <a:lnTo>
                  <a:pt x="7135367" y="0"/>
                </a:lnTo>
                <a:close/>
              </a:path>
            </a:pathLst>
          </a:custGeom>
          <a:solidFill>
            <a:srgbClr val="A4A4A4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2532" name="object 5"/>
          <p:cNvSpPr>
            <a:spLocks/>
          </p:cNvSpPr>
          <p:nvPr/>
        </p:nvSpPr>
        <p:spPr bwMode="auto">
          <a:xfrm>
            <a:off x="2487613" y="2125663"/>
            <a:ext cx="6019800" cy="1252537"/>
          </a:xfrm>
          <a:custGeom>
            <a:avLst/>
            <a:gdLst>
              <a:gd name="T0" fmla="*/ 6019692 w 7135495"/>
              <a:gd name="T1" fmla="*/ 1252156 h 1251585"/>
              <a:gd name="T2" fmla="*/ 527783 w 7135495"/>
              <a:gd name="T3" fmla="*/ 1252156 h 1251585"/>
              <a:gd name="T4" fmla="*/ 0 w 7135495"/>
              <a:gd name="T5" fmla="*/ 626078 h 1251585"/>
              <a:gd name="T6" fmla="*/ 527783 w 7135495"/>
              <a:gd name="T7" fmla="*/ 0 h 1251585"/>
              <a:gd name="T8" fmla="*/ 6019692 w 7135495"/>
              <a:gd name="T9" fmla="*/ 0 h 1251585"/>
              <a:gd name="T10" fmla="*/ 6019692 w 7135495"/>
              <a:gd name="T11" fmla="*/ 1252156 h 125158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135495"/>
              <a:gd name="T19" fmla="*/ 0 h 1251585"/>
              <a:gd name="T20" fmla="*/ 7135495 w 7135495"/>
              <a:gd name="T21" fmla="*/ 1251585 h 125158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135495" h="1251585">
                <a:moveTo>
                  <a:pt x="7135367" y="1251204"/>
                </a:moveTo>
                <a:lnTo>
                  <a:pt x="625601" y="1251204"/>
                </a:lnTo>
                <a:lnTo>
                  <a:pt x="0" y="625602"/>
                </a:lnTo>
                <a:lnTo>
                  <a:pt x="625601" y="0"/>
                </a:lnTo>
                <a:lnTo>
                  <a:pt x="7135367" y="0"/>
                </a:lnTo>
                <a:lnTo>
                  <a:pt x="7135367" y="1251204"/>
                </a:lnTo>
                <a:close/>
              </a:path>
            </a:pathLst>
          </a:custGeom>
          <a:noFill/>
          <a:ln w="12192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2533" name="object 6"/>
          <p:cNvSpPr>
            <a:spLocks/>
          </p:cNvSpPr>
          <p:nvPr/>
        </p:nvSpPr>
        <p:spPr bwMode="auto">
          <a:xfrm>
            <a:off x="1958975" y="2125663"/>
            <a:ext cx="1055688" cy="1252537"/>
          </a:xfrm>
          <a:custGeom>
            <a:avLst/>
            <a:gdLst>
              <a:gd name="T0" fmla="*/ 486439 w 1251585"/>
              <a:gd name="T1" fmla="*/ 1882 h 1251585"/>
              <a:gd name="T2" fmla="*/ 406675 w 1251585"/>
              <a:gd name="T3" fmla="*/ 16532 h 1251585"/>
              <a:gd name="T4" fmla="*/ 331326 w 1251585"/>
              <a:gd name="T5" fmla="*/ 44763 h 1251585"/>
              <a:gd name="T6" fmla="*/ 261330 w 1251585"/>
              <a:gd name="T7" fmla="*/ 85465 h 1251585"/>
              <a:gd name="T8" fmla="*/ 197624 w 1251585"/>
              <a:gd name="T9" fmla="*/ 137524 h 1251585"/>
              <a:gd name="T10" fmla="*/ 141146 w 1251585"/>
              <a:gd name="T11" fmla="*/ 199828 h 1251585"/>
              <a:gd name="T12" fmla="*/ 92834 w 1251585"/>
              <a:gd name="T13" fmla="*/ 271264 h 1251585"/>
              <a:gd name="T14" fmla="*/ 53626 w 1251585"/>
              <a:gd name="T15" fmla="*/ 350720 h 1251585"/>
              <a:gd name="T16" fmla="*/ 24458 w 1251585"/>
              <a:gd name="T17" fmla="*/ 437082 h 1251585"/>
              <a:gd name="T18" fmla="*/ 6270 w 1251585"/>
              <a:gd name="T19" fmla="*/ 529239 h 1251585"/>
              <a:gd name="T20" fmla="*/ 0 w 1251585"/>
              <a:gd name="T21" fmla="*/ 626078 h 1251585"/>
              <a:gd name="T22" fmla="*/ 6270 w 1251585"/>
              <a:gd name="T23" fmla="*/ 722915 h 1251585"/>
              <a:gd name="T24" fmla="*/ 24458 w 1251585"/>
              <a:gd name="T25" fmla="*/ 815072 h 1251585"/>
              <a:gd name="T26" fmla="*/ 53626 w 1251585"/>
              <a:gd name="T27" fmla="*/ 901435 h 1251585"/>
              <a:gd name="T28" fmla="*/ 92834 w 1251585"/>
              <a:gd name="T29" fmla="*/ 980890 h 1251585"/>
              <a:gd name="T30" fmla="*/ 141146 w 1251585"/>
              <a:gd name="T31" fmla="*/ 1052327 h 1251585"/>
              <a:gd name="T32" fmla="*/ 197624 w 1251585"/>
              <a:gd name="T33" fmla="*/ 1114631 h 1251585"/>
              <a:gd name="T34" fmla="*/ 261330 w 1251585"/>
              <a:gd name="T35" fmla="*/ 1166690 h 1251585"/>
              <a:gd name="T36" fmla="*/ 331326 w 1251585"/>
              <a:gd name="T37" fmla="*/ 1207392 h 1251585"/>
              <a:gd name="T38" fmla="*/ 406675 w 1251585"/>
              <a:gd name="T39" fmla="*/ 1235623 h 1251585"/>
              <a:gd name="T40" fmla="*/ 486439 w 1251585"/>
              <a:gd name="T41" fmla="*/ 1250272 h 1251585"/>
              <a:gd name="T42" fmla="*/ 568927 w 1251585"/>
              <a:gd name="T43" fmla="*/ 1250272 h 1251585"/>
              <a:gd name="T44" fmla="*/ 648691 w 1251585"/>
              <a:gd name="T45" fmla="*/ 1235623 h 1251585"/>
              <a:gd name="T46" fmla="*/ 724040 w 1251585"/>
              <a:gd name="T47" fmla="*/ 1207392 h 1251585"/>
              <a:gd name="T48" fmla="*/ 794036 w 1251585"/>
              <a:gd name="T49" fmla="*/ 1166690 h 1251585"/>
              <a:gd name="T50" fmla="*/ 857741 w 1251585"/>
              <a:gd name="T51" fmla="*/ 1114631 h 1251585"/>
              <a:gd name="T52" fmla="*/ 914219 w 1251585"/>
              <a:gd name="T53" fmla="*/ 1052327 h 1251585"/>
              <a:gd name="T54" fmla="*/ 962531 w 1251585"/>
              <a:gd name="T55" fmla="*/ 980890 h 1251585"/>
              <a:gd name="T56" fmla="*/ 1001740 w 1251585"/>
              <a:gd name="T57" fmla="*/ 901435 h 1251585"/>
              <a:gd name="T58" fmla="*/ 1030907 w 1251585"/>
              <a:gd name="T59" fmla="*/ 815072 h 1251585"/>
              <a:gd name="T60" fmla="*/ 1049095 w 1251585"/>
              <a:gd name="T61" fmla="*/ 722915 h 1251585"/>
              <a:gd name="T62" fmla="*/ 1055366 w 1251585"/>
              <a:gd name="T63" fmla="*/ 626078 h 1251585"/>
              <a:gd name="T64" fmla="*/ 1049095 w 1251585"/>
              <a:gd name="T65" fmla="*/ 529239 h 1251585"/>
              <a:gd name="T66" fmla="*/ 1030907 w 1251585"/>
              <a:gd name="T67" fmla="*/ 437082 h 1251585"/>
              <a:gd name="T68" fmla="*/ 1001740 w 1251585"/>
              <a:gd name="T69" fmla="*/ 350720 h 1251585"/>
              <a:gd name="T70" fmla="*/ 962531 w 1251585"/>
              <a:gd name="T71" fmla="*/ 271264 h 1251585"/>
              <a:gd name="T72" fmla="*/ 914219 w 1251585"/>
              <a:gd name="T73" fmla="*/ 199828 h 1251585"/>
              <a:gd name="T74" fmla="*/ 857741 w 1251585"/>
              <a:gd name="T75" fmla="*/ 137524 h 1251585"/>
              <a:gd name="T76" fmla="*/ 794036 w 1251585"/>
              <a:gd name="T77" fmla="*/ 85465 h 1251585"/>
              <a:gd name="T78" fmla="*/ 724040 w 1251585"/>
              <a:gd name="T79" fmla="*/ 44763 h 1251585"/>
              <a:gd name="T80" fmla="*/ 648691 w 1251585"/>
              <a:gd name="T81" fmla="*/ 16532 h 1251585"/>
              <a:gd name="T82" fmla="*/ 568927 w 1251585"/>
              <a:gd name="T83" fmla="*/ 1882 h 1251585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251585"/>
              <a:gd name="T127" fmla="*/ 0 h 1251585"/>
              <a:gd name="T128" fmla="*/ 1251585 w 1251585"/>
              <a:gd name="T129" fmla="*/ 1251585 h 1251585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251585" h="1251585">
                <a:moveTo>
                  <a:pt x="625601" y="0"/>
                </a:moveTo>
                <a:lnTo>
                  <a:pt x="576704" y="1881"/>
                </a:lnTo>
                <a:lnTo>
                  <a:pt x="528837" y="7434"/>
                </a:lnTo>
                <a:lnTo>
                  <a:pt x="482139" y="16519"/>
                </a:lnTo>
                <a:lnTo>
                  <a:pt x="436750" y="28997"/>
                </a:lnTo>
                <a:lnTo>
                  <a:pt x="392808" y="44729"/>
                </a:lnTo>
                <a:lnTo>
                  <a:pt x="350453" y="63577"/>
                </a:lnTo>
                <a:lnTo>
                  <a:pt x="309823" y="85400"/>
                </a:lnTo>
                <a:lnTo>
                  <a:pt x="271058" y="110061"/>
                </a:lnTo>
                <a:lnTo>
                  <a:pt x="234296" y="137419"/>
                </a:lnTo>
                <a:lnTo>
                  <a:pt x="199676" y="167338"/>
                </a:lnTo>
                <a:lnTo>
                  <a:pt x="167338" y="199676"/>
                </a:lnTo>
                <a:lnTo>
                  <a:pt x="137419" y="234296"/>
                </a:lnTo>
                <a:lnTo>
                  <a:pt x="110061" y="271058"/>
                </a:lnTo>
                <a:lnTo>
                  <a:pt x="85400" y="309823"/>
                </a:lnTo>
                <a:lnTo>
                  <a:pt x="63577" y="350453"/>
                </a:lnTo>
                <a:lnTo>
                  <a:pt x="44729" y="392808"/>
                </a:lnTo>
                <a:lnTo>
                  <a:pt x="28997" y="436750"/>
                </a:lnTo>
                <a:lnTo>
                  <a:pt x="16519" y="482139"/>
                </a:lnTo>
                <a:lnTo>
                  <a:pt x="7434" y="528837"/>
                </a:lnTo>
                <a:lnTo>
                  <a:pt x="1881" y="576704"/>
                </a:lnTo>
                <a:lnTo>
                  <a:pt x="0" y="625602"/>
                </a:lnTo>
                <a:lnTo>
                  <a:pt x="1881" y="674499"/>
                </a:lnTo>
                <a:lnTo>
                  <a:pt x="7434" y="722366"/>
                </a:lnTo>
                <a:lnTo>
                  <a:pt x="16519" y="769064"/>
                </a:lnTo>
                <a:lnTo>
                  <a:pt x="28997" y="814453"/>
                </a:lnTo>
                <a:lnTo>
                  <a:pt x="44729" y="858395"/>
                </a:lnTo>
                <a:lnTo>
                  <a:pt x="63577" y="900750"/>
                </a:lnTo>
                <a:lnTo>
                  <a:pt x="85400" y="941380"/>
                </a:lnTo>
                <a:lnTo>
                  <a:pt x="110061" y="980145"/>
                </a:lnTo>
                <a:lnTo>
                  <a:pt x="137419" y="1016907"/>
                </a:lnTo>
                <a:lnTo>
                  <a:pt x="167338" y="1051527"/>
                </a:lnTo>
                <a:lnTo>
                  <a:pt x="199676" y="1083865"/>
                </a:lnTo>
                <a:lnTo>
                  <a:pt x="234296" y="1113784"/>
                </a:lnTo>
                <a:lnTo>
                  <a:pt x="271058" y="1141142"/>
                </a:lnTo>
                <a:lnTo>
                  <a:pt x="309823" y="1165803"/>
                </a:lnTo>
                <a:lnTo>
                  <a:pt x="350453" y="1187626"/>
                </a:lnTo>
                <a:lnTo>
                  <a:pt x="392808" y="1206474"/>
                </a:lnTo>
                <a:lnTo>
                  <a:pt x="436750" y="1222206"/>
                </a:lnTo>
                <a:lnTo>
                  <a:pt x="482139" y="1234684"/>
                </a:lnTo>
                <a:lnTo>
                  <a:pt x="528837" y="1243769"/>
                </a:lnTo>
                <a:lnTo>
                  <a:pt x="576704" y="1249322"/>
                </a:lnTo>
                <a:lnTo>
                  <a:pt x="625601" y="1251204"/>
                </a:lnTo>
                <a:lnTo>
                  <a:pt x="674499" y="1249322"/>
                </a:lnTo>
                <a:lnTo>
                  <a:pt x="722366" y="1243769"/>
                </a:lnTo>
                <a:lnTo>
                  <a:pt x="769064" y="1234684"/>
                </a:lnTo>
                <a:lnTo>
                  <a:pt x="814453" y="1222206"/>
                </a:lnTo>
                <a:lnTo>
                  <a:pt x="858395" y="1206474"/>
                </a:lnTo>
                <a:lnTo>
                  <a:pt x="900750" y="1187626"/>
                </a:lnTo>
                <a:lnTo>
                  <a:pt x="941380" y="1165803"/>
                </a:lnTo>
                <a:lnTo>
                  <a:pt x="980145" y="1141142"/>
                </a:lnTo>
                <a:lnTo>
                  <a:pt x="1016907" y="1113784"/>
                </a:lnTo>
                <a:lnTo>
                  <a:pt x="1051527" y="1083865"/>
                </a:lnTo>
                <a:lnTo>
                  <a:pt x="1083865" y="1051527"/>
                </a:lnTo>
                <a:lnTo>
                  <a:pt x="1113784" y="1016907"/>
                </a:lnTo>
                <a:lnTo>
                  <a:pt x="1141142" y="980145"/>
                </a:lnTo>
                <a:lnTo>
                  <a:pt x="1165803" y="941380"/>
                </a:lnTo>
                <a:lnTo>
                  <a:pt x="1187626" y="900750"/>
                </a:lnTo>
                <a:lnTo>
                  <a:pt x="1206474" y="858395"/>
                </a:lnTo>
                <a:lnTo>
                  <a:pt x="1222206" y="814453"/>
                </a:lnTo>
                <a:lnTo>
                  <a:pt x="1234684" y="769064"/>
                </a:lnTo>
                <a:lnTo>
                  <a:pt x="1243769" y="722366"/>
                </a:lnTo>
                <a:lnTo>
                  <a:pt x="1249322" y="674499"/>
                </a:lnTo>
                <a:lnTo>
                  <a:pt x="1251203" y="625602"/>
                </a:lnTo>
                <a:lnTo>
                  <a:pt x="1249322" y="576704"/>
                </a:lnTo>
                <a:lnTo>
                  <a:pt x="1243769" y="528837"/>
                </a:lnTo>
                <a:lnTo>
                  <a:pt x="1234684" y="482139"/>
                </a:lnTo>
                <a:lnTo>
                  <a:pt x="1222206" y="436750"/>
                </a:lnTo>
                <a:lnTo>
                  <a:pt x="1206474" y="392808"/>
                </a:lnTo>
                <a:lnTo>
                  <a:pt x="1187626" y="350453"/>
                </a:lnTo>
                <a:lnTo>
                  <a:pt x="1165803" y="309823"/>
                </a:lnTo>
                <a:lnTo>
                  <a:pt x="1141142" y="271058"/>
                </a:lnTo>
                <a:lnTo>
                  <a:pt x="1113784" y="234296"/>
                </a:lnTo>
                <a:lnTo>
                  <a:pt x="1083865" y="199676"/>
                </a:lnTo>
                <a:lnTo>
                  <a:pt x="1051527" y="167338"/>
                </a:lnTo>
                <a:lnTo>
                  <a:pt x="1016907" y="137419"/>
                </a:lnTo>
                <a:lnTo>
                  <a:pt x="980145" y="110061"/>
                </a:lnTo>
                <a:lnTo>
                  <a:pt x="941380" y="85400"/>
                </a:lnTo>
                <a:lnTo>
                  <a:pt x="900750" y="63577"/>
                </a:lnTo>
                <a:lnTo>
                  <a:pt x="858395" y="44729"/>
                </a:lnTo>
                <a:lnTo>
                  <a:pt x="814453" y="28997"/>
                </a:lnTo>
                <a:lnTo>
                  <a:pt x="769064" y="16519"/>
                </a:lnTo>
                <a:lnTo>
                  <a:pt x="722366" y="7434"/>
                </a:lnTo>
                <a:lnTo>
                  <a:pt x="674499" y="1881"/>
                </a:lnTo>
                <a:lnTo>
                  <a:pt x="625601" y="0"/>
                </a:lnTo>
                <a:close/>
              </a:path>
            </a:pathLst>
          </a:custGeom>
          <a:solidFill>
            <a:srgbClr val="D7D7D7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2534" name="object 7"/>
          <p:cNvSpPr>
            <a:spLocks/>
          </p:cNvSpPr>
          <p:nvPr/>
        </p:nvSpPr>
        <p:spPr bwMode="auto">
          <a:xfrm>
            <a:off x="1958975" y="2125663"/>
            <a:ext cx="1055688" cy="1252537"/>
          </a:xfrm>
          <a:custGeom>
            <a:avLst/>
            <a:gdLst>
              <a:gd name="T0" fmla="*/ 1587 w 1251585"/>
              <a:gd name="T1" fmla="*/ 577143 h 1251585"/>
              <a:gd name="T2" fmla="*/ 13933 w 1251585"/>
              <a:gd name="T3" fmla="*/ 482506 h 1251585"/>
              <a:gd name="T4" fmla="*/ 37728 w 1251585"/>
              <a:gd name="T5" fmla="*/ 393107 h 1251585"/>
              <a:gd name="T6" fmla="*/ 72033 w 1251585"/>
              <a:gd name="T7" fmla="*/ 310059 h 1251585"/>
              <a:gd name="T8" fmla="*/ 115910 w 1251585"/>
              <a:gd name="T9" fmla="*/ 234474 h 1251585"/>
              <a:gd name="T10" fmla="*/ 168423 w 1251585"/>
              <a:gd name="T11" fmla="*/ 167465 h 1251585"/>
              <a:gd name="T12" fmla="*/ 228632 w 1251585"/>
              <a:gd name="T13" fmla="*/ 110145 h 1251585"/>
              <a:gd name="T14" fmla="*/ 295600 w 1251585"/>
              <a:gd name="T15" fmla="*/ 63625 h 1251585"/>
              <a:gd name="T16" fmla="*/ 368390 w 1251585"/>
              <a:gd name="T17" fmla="*/ 29019 h 1251585"/>
              <a:gd name="T18" fmla="*/ 446064 w 1251585"/>
              <a:gd name="T19" fmla="*/ 7440 h 1251585"/>
              <a:gd name="T20" fmla="*/ 527682 w 1251585"/>
              <a:gd name="T21" fmla="*/ 0 h 1251585"/>
              <a:gd name="T22" fmla="*/ 609302 w 1251585"/>
              <a:gd name="T23" fmla="*/ 7440 h 1251585"/>
              <a:gd name="T24" fmla="*/ 686975 w 1251585"/>
              <a:gd name="T25" fmla="*/ 29019 h 1251585"/>
              <a:gd name="T26" fmla="*/ 759765 w 1251585"/>
              <a:gd name="T27" fmla="*/ 63625 h 1251585"/>
              <a:gd name="T28" fmla="*/ 826733 w 1251585"/>
              <a:gd name="T29" fmla="*/ 110145 h 1251585"/>
              <a:gd name="T30" fmla="*/ 886943 w 1251585"/>
              <a:gd name="T31" fmla="*/ 167465 h 1251585"/>
              <a:gd name="T32" fmla="*/ 939456 w 1251585"/>
              <a:gd name="T33" fmla="*/ 234474 h 1251585"/>
              <a:gd name="T34" fmla="*/ 983333 w 1251585"/>
              <a:gd name="T35" fmla="*/ 310059 h 1251585"/>
              <a:gd name="T36" fmla="*/ 1017638 w 1251585"/>
              <a:gd name="T37" fmla="*/ 393107 h 1251585"/>
              <a:gd name="T38" fmla="*/ 1041432 w 1251585"/>
              <a:gd name="T39" fmla="*/ 482506 h 1251585"/>
              <a:gd name="T40" fmla="*/ 1053779 w 1251585"/>
              <a:gd name="T41" fmla="*/ 577143 h 1251585"/>
              <a:gd name="T42" fmla="*/ 1053779 w 1251585"/>
              <a:gd name="T43" fmla="*/ 675012 h 1251585"/>
              <a:gd name="T44" fmla="*/ 1041432 w 1251585"/>
              <a:gd name="T45" fmla="*/ 769649 h 1251585"/>
              <a:gd name="T46" fmla="*/ 1017638 w 1251585"/>
              <a:gd name="T47" fmla="*/ 859048 h 1251585"/>
              <a:gd name="T48" fmla="*/ 983333 w 1251585"/>
              <a:gd name="T49" fmla="*/ 942096 h 1251585"/>
              <a:gd name="T50" fmla="*/ 939456 w 1251585"/>
              <a:gd name="T51" fmla="*/ 1017680 h 1251585"/>
              <a:gd name="T52" fmla="*/ 886943 w 1251585"/>
              <a:gd name="T53" fmla="*/ 1084689 h 1251585"/>
              <a:gd name="T54" fmla="*/ 826733 w 1251585"/>
              <a:gd name="T55" fmla="*/ 1142010 h 1251585"/>
              <a:gd name="T56" fmla="*/ 759765 w 1251585"/>
              <a:gd name="T57" fmla="*/ 1188529 h 1251585"/>
              <a:gd name="T58" fmla="*/ 686975 w 1251585"/>
              <a:gd name="T59" fmla="*/ 1223136 h 1251585"/>
              <a:gd name="T60" fmla="*/ 609302 w 1251585"/>
              <a:gd name="T61" fmla="*/ 1244715 h 1251585"/>
              <a:gd name="T62" fmla="*/ 527682 w 1251585"/>
              <a:gd name="T63" fmla="*/ 1252156 h 1251585"/>
              <a:gd name="T64" fmla="*/ 446064 w 1251585"/>
              <a:gd name="T65" fmla="*/ 1244715 h 1251585"/>
              <a:gd name="T66" fmla="*/ 368390 w 1251585"/>
              <a:gd name="T67" fmla="*/ 1223136 h 1251585"/>
              <a:gd name="T68" fmla="*/ 295600 w 1251585"/>
              <a:gd name="T69" fmla="*/ 1188529 h 1251585"/>
              <a:gd name="T70" fmla="*/ 228632 w 1251585"/>
              <a:gd name="T71" fmla="*/ 1142010 h 1251585"/>
              <a:gd name="T72" fmla="*/ 168423 w 1251585"/>
              <a:gd name="T73" fmla="*/ 1084689 h 1251585"/>
              <a:gd name="T74" fmla="*/ 115910 w 1251585"/>
              <a:gd name="T75" fmla="*/ 1017680 h 1251585"/>
              <a:gd name="T76" fmla="*/ 72033 w 1251585"/>
              <a:gd name="T77" fmla="*/ 942096 h 1251585"/>
              <a:gd name="T78" fmla="*/ 37728 w 1251585"/>
              <a:gd name="T79" fmla="*/ 859048 h 1251585"/>
              <a:gd name="T80" fmla="*/ 13933 w 1251585"/>
              <a:gd name="T81" fmla="*/ 769649 h 1251585"/>
              <a:gd name="T82" fmla="*/ 1587 w 1251585"/>
              <a:gd name="T83" fmla="*/ 675012 h 1251585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251585"/>
              <a:gd name="T127" fmla="*/ 0 h 1251585"/>
              <a:gd name="T128" fmla="*/ 1251585 w 1251585"/>
              <a:gd name="T129" fmla="*/ 1251585 h 1251585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251585" h="1251585">
                <a:moveTo>
                  <a:pt x="0" y="625602"/>
                </a:moveTo>
                <a:lnTo>
                  <a:pt x="1881" y="576704"/>
                </a:lnTo>
                <a:lnTo>
                  <a:pt x="7434" y="528837"/>
                </a:lnTo>
                <a:lnTo>
                  <a:pt x="16519" y="482139"/>
                </a:lnTo>
                <a:lnTo>
                  <a:pt x="28997" y="436750"/>
                </a:lnTo>
                <a:lnTo>
                  <a:pt x="44729" y="392808"/>
                </a:lnTo>
                <a:lnTo>
                  <a:pt x="63577" y="350453"/>
                </a:lnTo>
                <a:lnTo>
                  <a:pt x="85400" y="309823"/>
                </a:lnTo>
                <a:lnTo>
                  <a:pt x="110061" y="271058"/>
                </a:lnTo>
                <a:lnTo>
                  <a:pt x="137419" y="234296"/>
                </a:lnTo>
                <a:lnTo>
                  <a:pt x="167338" y="199676"/>
                </a:lnTo>
                <a:lnTo>
                  <a:pt x="199676" y="167338"/>
                </a:lnTo>
                <a:lnTo>
                  <a:pt x="234296" y="137419"/>
                </a:lnTo>
                <a:lnTo>
                  <a:pt x="271058" y="110061"/>
                </a:lnTo>
                <a:lnTo>
                  <a:pt x="309823" y="85400"/>
                </a:lnTo>
                <a:lnTo>
                  <a:pt x="350453" y="63577"/>
                </a:lnTo>
                <a:lnTo>
                  <a:pt x="392808" y="44729"/>
                </a:lnTo>
                <a:lnTo>
                  <a:pt x="436750" y="28997"/>
                </a:lnTo>
                <a:lnTo>
                  <a:pt x="482139" y="16519"/>
                </a:lnTo>
                <a:lnTo>
                  <a:pt x="528837" y="7434"/>
                </a:lnTo>
                <a:lnTo>
                  <a:pt x="576704" y="1881"/>
                </a:lnTo>
                <a:lnTo>
                  <a:pt x="625601" y="0"/>
                </a:lnTo>
                <a:lnTo>
                  <a:pt x="674499" y="1881"/>
                </a:lnTo>
                <a:lnTo>
                  <a:pt x="722366" y="7434"/>
                </a:lnTo>
                <a:lnTo>
                  <a:pt x="769064" y="16519"/>
                </a:lnTo>
                <a:lnTo>
                  <a:pt x="814453" y="28997"/>
                </a:lnTo>
                <a:lnTo>
                  <a:pt x="858395" y="44729"/>
                </a:lnTo>
                <a:lnTo>
                  <a:pt x="900750" y="63577"/>
                </a:lnTo>
                <a:lnTo>
                  <a:pt x="941380" y="85400"/>
                </a:lnTo>
                <a:lnTo>
                  <a:pt x="980145" y="110061"/>
                </a:lnTo>
                <a:lnTo>
                  <a:pt x="1016907" y="137419"/>
                </a:lnTo>
                <a:lnTo>
                  <a:pt x="1051527" y="167338"/>
                </a:lnTo>
                <a:lnTo>
                  <a:pt x="1083865" y="199676"/>
                </a:lnTo>
                <a:lnTo>
                  <a:pt x="1113784" y="234296"/>
                </a:lnTo>
                <a:lnTo>
                  <a:pt x="1141142" y="271058"/>
                </a:lnTo>
                <a:lnTo>
                  <a:pt x="1165803" y="309823"/>
                </a:lnTo>
                <a:lnTo>
                  <a:pt x="1187626" y="350453"/>
                </a:lnTo>
                <a:lnTo>
                  <a:pt x="1206474" y="392808"/>
                </a:lnTo>
                <a:lnTo>
                  <a:pt x="1222206" y="436750"/>
                </a:lnTo>
                <a:lnTo>
                  <a:pt x="1234684" y="482139"/>
                </a:lnTo>
                <a:lnTo>
                  <a:pt x="1243769" y="528837"/>
                </a:lnTo>
                <a:lnTo>
                  <a:pt x="1249322" y="576704"/>
                </a:lnTo>
                <a:lnTo>
                  <a:pt x="1251203" y="625602"/>
                </a:lnTo>
                <a:lnTo>
                  <a:pt x="1249322" y="674499"/>
                </a:lnTo>
                <a:lnTo>
                  <a:pt x="1243769" y="722366"/>
                </a:lnTo>
                <a:lnTo>
                  <a:pt x="1234684" y="769064"/>
                </a:lnTo>
                <a:lnTo>
                  <a:pt x="1222206" y="814453"/>
                </a:lnTo>
                <a:lnTo>
                  <a:pt x="1206474" y="858395"/>
                </a:lnTo>
                <a:lnTo>
                  <a:pt x="1187626" y="900750"/>
                </a:lnTo>
                <a:lnTo>
                  <a:pt x="1165803" y="941380"/>
                </a:lnTo>
                <a:lnTo>
                  <a:pt x="1141142" y="980145"/>
                </a:lnTo>
                <a:lnTo>
                  <a:pt x="1113784" y="1016907"/>
                </a:lnTo>
                <a:lnTo>
                  <a:pt x="1083865" y="1051527"/>
                </a:lnTo>
                <a:lnTo>
                  <a:pt x="1051527" y="1083865"/>
                </a:lnTo>
                <a:lnTo>
                  <a:pt x="1016907" y="1113784"/>
                </a:lnTo>
                <a:lnTo>
                  <a:pt x="980145" y="1141142"/>
                </a:lnTo>
                <a:lnTo>
                  <a:pt x="941380" y="1165803"/>
                </a:lnTo>
                <a:lnTo>
                  <a:pt x="900750" y="1187626"/>
                </a:lnTo>
                <a:lnTo>
                  <a:pt x="858395" y="1206474"/>
                </a:lnTo>
                <a:lnTo>
                  <a:pt x="814453" y="1222206"/>
                </a:lnTo>
                <a:lnTo>
                  <a:pt x="769064" y="1234684"/>
                </a:lnTo>
                <a:lnTo>
                  <a:pt x="722366" y="1243769"/>
                </a:lnTo>
                <a:lnTo>
                  <a:pt x="674499" y="1249322"/>
                </a:lnTo>
                <a:lnTo>
                  <a:pt x="625601" y="1251204"/>
                </a:lnTo>
                <a:lnTo>
                  <a:pt x="576704" y="1249322"/>
                </a:lnTo>
                <a:lnTo>
                  <a:pt x="528837" y="1243769"/>
                </a:lnTo>
                <a:lnTo>
                  <a:pt x="482139" y="1234684"/>
                </a:lnTo>
                <a:lnTo>
                  <a:pt x="436750" y="1222206"/>
                </a:lnTo>
                <a:lnTo>
                  <a:pt x="392808" y="1206474"/>
                </a:lnTo>
                <a:lnTo>
                  <a:pt x="350453" y="1187626"/>
                </a:lnTo>
                <a:lnTo>
                  <a:pt x="309823" y="1165803"/>
                </a:lnTo>
                <a:lnTo>
                  <a:pt x="271058" y="1141142"/>
                </a:lnTo>
                <a:lnTo>
                  <a:pt x="234296" y="1113784"/>
                </a:lnTo>
                <a:lnTo>
                  <a:pt x="199676" y="1083865"/>
                </a:lnTo>
                <a:lnTo>
                  <a:pt x="167338" y="1051527"/>
                </a:lnTo>
                <a:lnTo>
                  <a:pt x="137419" y="1016907"/>
                </a:lnTo>
                <a:lnTo>
                  <a:pt x="110061" y="980145"/>
                </a:lnTo>
                <a:lnTo>
                  <a:pt x="85400" y="941380"/>
                </a:lnTo>
                <a:lnTo>
                  <a:pt x="63577" y="900750"/>
                </a:lnTo>
                <a:lnTo>
                  <a:pt x="44729" y="858395"/>
                </a:lnTo>
                <a:lnTo>
                  <a:pt x="28997" y="814453"/>
                </a:lnTo>
                <a:lnTo>
                  <a:pt x="16519" y="769064"/>
                </a:lnTo>
                <a:lnTo>
                  <a:pt x="7434" y="722366"/>
                </a:lnTo>
                <a:lnTo>
                  <a:pt x="1881" y="674499"/>
                </a:lnTo>
                <a:lnTo>
                  <a:pt x="0" y="625602"/>
                </a:lnTo>
                <a:close/>
              </a:path>
            </a:pathLst>
          </a:custGeom>
          <a:noFill/>
          <a:ln w="12192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2535" name="object 8"/>
          <p:cNvSpPr>
            <a:spLocks/>
          </p:cNvSpPr>
          <p:nvPr/>
        </p:nvSpPr>
        <p:spPr bwMode="auto">
          <a:xfrm>
            <a:off x="2487613" y="3751263"/>
            <a:ext cx="6019800" cy="1250950"/>
          </a:xfrm>
          <a:custGeom>
            <a:avLst/>
            <a:gdLst>
              <a:gd name="T0" fmla="*/ 6019692 w 7135495"/>
              <a:gd name="T1" fmla="*/ 0 h 1251585"/>
              <a:gd name="T2" fmla="*/ 527783 w 7135495"/>
              <a:gd name="T3" fmla="*/ 0 h 1251585"/>
              <a:gd name="T4" fmla="*/ 0 w 7135495"/>
              <a:gd name="T5" fmla="*/ 625285 h 1251585"/>
              <a:gd name="T6" fmla="*/ 527783 w 7135495"/>
              <a:gd name="T7" fmla="*/ 1250569 h 1251585"/>
              <a:gd name="T8" fmla="*/ 6019692 w 7135495"/>
              <a:gd name="T9" fmla="*/ 1250569 h 1251585"/>
              <a:gd name="T10" fmla="*/ 6019692 w 7135495"/>
              <a:gd name="T11" fmla="*/ 0 h 125158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135495"/>
              <a:gd name="T19" fmla="*/ 0 h 1251585"/>
              <a:gd name="T20" fmla="*/ 7135495 w 7135495"/>
              <a:gd name="T21" fmla="*/ 1251585 h 125158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135495" h="1251585">
                <a:moveTo>
                  <a:pt x="7135367" y="0"/>
                </a:moveTo>
                <a:lnTo>
                  <a:pt x="625601" y="0"/>
                </a:lnTo>
                <a:lnTo>
                  <a:pt x="0" y="625602"/>
                </a:lnTo>
                <a:lnTo>
                  <a:pt x="625601" y="1251204"/>
                </a:lnTo>
                <a:lnTo>
                  <a:pt x="7135367" y="1251204"/>
                </a:lnTo>
                <a:lnTo>
                  <a:pt x="7135367" y="0"/>
                </a:lnTo>
                <a:close/>
              </a:path>
            </a:pathLst>
          </a:custGeom>
          <a:solidFill>
            <a:srgbClr val="A4A4A4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2536" name="object 9"/>
          <p:cNvSpPr>
            <a:spLocks/>
          </p:cNvSpPr>
          <p:nvPr/>
        </p:nvSpPr>
        <p:spPr bwMode="auto">
          <a:xfrm>
            <a:off x="2487613" y="3751263"/>
            <a:ext cx="6019800" cy="1250950"/>
          </a:xfrm>
          <a:custGeom>
            <a:avLst/>
            <a:gdLst>
              <a:gd name="T0" fmla="*/ 6019692 w 7135495"/>
              <a:gd name="T1" fmla="*/ 1250569 h 1251585"/>
              <a:gd name="T2" fmla="*/ 527783 w 7135495"/>
              <a:gd name="T3" fmla="*/ 1250569 h 1251585"/>
              <a:gd name="T4" fmla="*/ 0 w 7135495"/>
              <a:gd name="T5" fmla="*/ 625285 h 1251585"/>
              <a:gd name="T6" fmla="*/ 527783 w 7135495"/>
              <a:gd name="T7" fmla="*/ 0 h 1251585"/>
              <a:gd name="T8" fmla="*/ 6019692 w 7135495"/>
              <a:gd name="T9" fmla="*/ 0 h 1251585"/>
              <a:gd name="T10" fmla="*/ 6019692 w 7135495"/>
              <a:gd name="T11" fmla="*/ 1250569 h 125158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135495"/>
              <a:gd name="T19" fmla="*/ 0 h 1251585"/>
              <a:gd name="T20" fmla="*/ 7135495 w 7135495"/>
              <a:gd name="T21" fmla="*/ 1251585 h 125158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135495" h="1251585">
                <a:moveTo>
                  <a:pt x="7135367" y="1251204"/>
                </a:moveTo>
                <a:lnTo>
                  <a:pt x="625601" y="1251204"/>
                </a:lnTo>
                <a:lnTo>
                  <a:pt x="0" y="625602"/>
                </a:lnTo>
                <a:lnTo>
                  <a:pt x="625601" y="0"/>
                </a:lnTo>
                <a:lnTo>
                  <a:pt x="7135367" y="0"/>
                </a:lnTo>
                <a:lnTo>
                  <a:pt x="7135367" y="1251204"/>
                </a:lnTo>
                <a:close/>
              </a:path>
            </a:pathLst>
          </a:custGeom>
          <a:noFill/>
          <a:ln w="12192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2537" name="object 10"/>
          <p:cNvSpPr>
            <a:spLocks/>
          </p:cNvSpPr>
          <p:nvPr/>
        </p:nvSpPr>
        <p:spPr bwMode="auto">
          <a:xfrm>
            <a:off x="1943100" y="3733800"/>
            <a:ext cx="1055688" cy="1250950"/>
          </a:xfrm>
          <a:custGeom>
            <a:avLst/>
            <a:gdLst>
              <a:gd name="T0" fmla="*/ 486439 w 1251585"/>
              <a:gd name="T1" fmla="*/ 1880 h 1251585"/>
              <a:gd name="T2" fmla="*/ 406675 w 1251585"/>
              <a:gd name="T3" fmla="*/ 16511 h 1251585"/>
              <a:gd name="T4" fmla="*/ 331326 w 1251585"/>
              <a:gd name="T5" fmla="*/ 44706 h 1251585"/>
              <a:gd name="T6" fmla="*/ 261330 w 1251585"/>
              <a:gd name="T7" fmla="*/ 85357 h 1251585"/>
              <a:gd name="T8" fmla="*/ 197624 w 1251585"/>
              <a:gd name="T9" fmla="*/ 137349 h 1251585"/>
              <a:gd name="T10" fmla="*/ 141146 w 1251585"/>
              <a:gd name="T11" fmla="*/ 199575 h 1251585"/>
              <a:gd name="T12" fmla="*/ 92834 w 1251585"/>
              <a:gd name="T13" fmla="*/ 270920 h 1251585"/>
              <a:gd name="T14" fmla="*/ 53626 w 1251585"/>
              <a:gd name="T15" fmla="*/ 350275 h 1251585"/>
              <a:gd name="T16" fmla="*/ 24458 w 1251585"/>
              <a:gd name="T17" fmla="*/ 436528 h 1251585"/>
              <a:gd name="T18" fmla="*/ 6270 w 1251585"/>
              <a:gd name="T19" fmla="*/ 528569 h 1251585"/>
              <a:gd name="T20" fmla="*/ 0 w 1251585"/>
              <a:gd name="T21" fmla="*/ 625285 h 1251585"/>
              <a:gd name="T22" fmla="*/ 6270 w 1251585"/>
              <a:gd name="T23" fmla="*/ 721999 h 1251585"/>
              <a:gd name="T24" fmla="*/ 24458 w 1251585"/>
              <a:gd name="T25" fmla="*/ 814040 h 1251585"/>
              <a:gd name="T26" fmla="*/ 53626 w 1251585"/>
              <a:gd name="T27" fmla="*/ 900293 h 1251585"/>
              <a:gd name="T28" fmla="*/ 92834 w 1251585"/>
              <a:gd name="T29" fmla="*/ 979648 h 1251585"/>
              <a:gd name="T30" fmla="*/ 141146 w 1251585"/>
              <a:gd name="T31" fmla="*/ 1050994 h 1251585"/>
              <a:gd name="T32" fmla="*/ 197624 w 1251585"/>
              <a:gd name="T33" fmla="*/ 1113219 h 1251585"/>
              <a:gd name="T34" fmla="*/ 261330 w 1251585"/>
              <a:gd name="T35" fmla="*/ 1165212 h 1251585"/>
              <a:gd name="T36" fmla="*/ 331326 w 1251585"/>
              <a:gd name="T37" fmla="*/ 1205862 h 1251585"/>
              <a:gd name="T38" fmla="*/ 406675 w 1251585"/>
              <a:gd name="T39" fmla="*/ 1234058 h 1251585"/>
              <a:gd name="T40" fmla="*/ 486439 w 1251585"/>
              <a:gd name="T41" fmla="*/ 1248688 h 1251585"/>
              <a:gd name="T42" fmla="*/ 568927 w 1251585"/>
              <a:gd name="T43" fmla="*/ 1248688 h 1251585"/>
              <a:gd name="T44" fmla="*/ 648691 w 1251585"/>
              <a:gd name="T45" fmla="*/ 1234058 h 1251585"/>
              <a:gd name="T46" fmla="*/ 724040 w 1251585"/>
              <a:gd name="T47" fmla="*/ 1205862 h 1251585"/>
              <a:gd name="T48" fmla="*/ 794036 w 1251585"/>
              <a:gd name="T49" fmla="*/ 1165212 h 1251585"/>
              <a:gd name="T50" fmla="*/ 857741 w 1251585"/>
              <a:gd name="T51" fmla="*/ 1113219 h 1251585"/>
              <a:gd name="T52" fmla="*/ 914219 w 1251585"/>
              <a:gd name="T53" fmla="*/ 1050994 h 1251585"/>
              <a:gd name="T54" fmla="*/ 962531 w 1251585"/>
              <a:gd name="T55" fmla="*/ 979648 h 1251585"/>
              <a:gd name="T56" fmla="*/ 1001740 w 1251585"/>
              <a:gd name="T57" fmla="*/ 900293 h 1251585"/>
              <a:gd name="T58" fmla="*/ 1030907 w 1251585"/>
              <a:gd name="T59" fmla="*/ 814040 h 1251585"/>
              <a:gd name="T60" fmla="*/ 1049095 w 1251585"/>
              <a:gd name="T61" fmla="*/ 721999 h 1251585"/>
              <a:gd name="T62" fmla="*/ 1055366 w 1251585"/>
              <a:gd name="T63" fmla="*/ 625285 h 1251585"/>
              <a:gd name="T64" fmla="*/ 1049095 w 1251585"/>
              <a:gd name="T65" fmla="*/ 528569 h 1251585"/>
              <a:gd name="T66" fmla="*/ 1030907 w 1251585"/>
              <a:gd name="T67" fmla="*/ 436528 h 1251585"/>
              <a:gd name="T68" fmla="*/ 1001740 w 1251585"/>
              <a:gd name="T69" fmla="*/ 350275 h 1251585"/>
              <a:gd name="T70" fmla="*/ 962531 w 1251585"/>
              <a:gd name="T71" fmla="*/ 270920 h 1251585"/>
              <a:gd name="T72" fmla="*/ 914219 w 1251585"/>
              <a:gd name="T73" fmla="*/ 199575 h 1251585"/>
              <a:gd name="T74" fmla="*/ 857741 w 1251585"/>
              <a:gd name="T75" fmla="*/ 137349 h 1251585"/>
              <a:gd name="T76" fmla="*/ 794036 w 1251585"/>
              <a:gd name="T77" fmla="*/ 85357 h 1251585"/>
              <a:gd name="T78" fmla="*/ 724040 w 1251585"/>
              <a:gd name="T79" fmla="*/ 44706 h 1251585"/>
              <a:gd name="T80" fmla="*/ 648691 w 1251585"/>
              <a:gd name="T81" fmla="*/ 16511 h 1251585"/>
              <a:gd name="T82" fmla="*/ 568927 w 1251585"/>
              <a:gd name="T83" fmla="*/ 1880 h 1251585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251585"/>
              <a:gd name="T127" fmla="*/ 0 h 1251585"/>
              <a:gd name="T128" fmla="*/ 1251585 w 1251585"/>
              <a:gd name="T129" fmla="*/ 1251585 h 1251585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251585" h="1251585">
                <a:moveTo>
                  <a:pt x="625601" y="0"/>
                </a:moveTo>
                <a:lnTo>
                  <a:pt x="576704" y="1881"/>
                </a:lnTo>
                <a:lnTo>
                  <a:pt x="528837" y="7434"/>
                </a:lnTo>
                <a:lnTo>
                  <a:pt x="482139" y="16519"/>
                </a:lnTo>
                <a:lnTo>
                  <a:pt x="436750" y="28997"/>
                </a:lnTo>
                <a:lnTo>
                  <a:pt x="392808" y="44729"/>
                </a:lnTo>
                <a:lnTo>
                  <a:pt x="350453" y="63577"/>
                </a:lnTo>
                <a:lnTo>
                  <a:pt x="309823" y="85400"/>
                </a:lnTo>
                <a:lnTo>
                  <a:pt x="271058" y="110061"/>
                </a:lnTo>
                <a:lnTo>
                  <a:pt x="234296" y="137419"/>
                </a:lnTo>
                <a:lnTo>
                  <a:pt x="199676" y="167338"/>
                </a:lnTo>
                <a:lnTo>
                  <a:pt x="167338" y="199676"/>
                </a:lnTo>
                <a:lnTo>
                  <a:pt x="137419" y="234296"/>
                </a:lnTo>
                <a:lnTo>
                  <a:pt x="110061" y="271058"/>
                </a:lnTo>
                <a:lnTo>
                  <a:pt x="85400" y="309823"/>
                </a:lnTo>
                <a:lnTo>
                  <a:pt x="63577" y="350453"/>
                </a:lnTo>
                <a:lnTo>
                  <a:pt x="44729" y="392808"/>
                </a:lnTo>
                <a:lnTo>
                  <a:pt x="28997" y="436750"/>
                </a:lnTo>
                <a:lnTo>
                  <a:pt x="16519" y="482139"/>
                </a:lnTo>
                <a:lnTo>
                  <a:pt x="7434" y="528837"/>
                </a:lnTo>
                <a:lnTo>
                  <a:pt x="1881" y="576704"/>
                </a:lnTo>
                <a:lnTo>
                  <a:pt x="0" y="625602"/>
                </a:lnTo>
                <a:lnTo>
                  <a:pt x="1881" y="674499"/>
                </a:lnTo>
                <a:lnTo>
                  <a:pt x="7434" y="722366"/>
                </a:lnTo>
                <a:lnTo>
                  <a:pt x="16519" y="769064"/>
                </a:lnTo>
                <a:lnTo>
                  <a:pt x="28997" y="814453"/>
                </a:lnTo>
                <a:lnTo>
                  <a:pt x="44729" y="858395"/>
                </a:lnTo>
                <a:lnTo>
                  <a:pt x="63577" y="900750"/>
                </a:lnTo>
                <a:lnTo>
                  <a:pt x="85400" y="941380"/>
                </a:lnTo>
                <a:lnTo>
                  <a:pt x="110061" y="980145"/>
                </a:lnTo>
                <a:lnTo>
                  <a:pt x="137419" y="1016907"/>
                </a:lnTo>
                <a:lnTo>
                  <a:pt x="167338" y="1051527"/>
                </a:lnTo>
                <a:lnTo>
                  <a:pt x="199676" y="1083865"/>
                </a:lnTo>
                <a:lnTo>
                  <a:pt x="234296" y="1113784"/>
                </a:lnTo>
                <a:lnTo>
                  <a:pt x="271058" y="1141142"/>
                </a:lnTo>
                <a:lnTo>
                  <a:pt x="309823" y="1165803"/>
                </a:lnTo>
                <a:lnTo>
                  <a:pt x="350453" y="1187626"/>
                </a:lnTo>
                <a:lnTo>
                  <a:pt x="392808" y="1206474"/>
                </a:lnTo>
                <a:lnTo>
                  <a:pt x="436750" y="1222206"/>
                </a:lnTo>
                <a:lnTo>
                  <a:pt x="482139" y="1234684"/>
                </a:lnTo>
                <a:lnTo>
                  <a:pt x="528837" y="1243769"/>
                </a:lnTo>
                <a:lnTo>
                  <a:pt x="576704" y="1249322"/>
                </a:lnTo>
                <a:lnTo>
                  <a:pt x="625601" y="1251204"/>
                </a:lnTo>
                <a:lnTo>
                  <a:pt x="674499" y="1249322"/>
                </a:lnTo>
                <a:lnTo>
                  <a:pt x="722366" y="1243769"/>
                </a:lnTo>
                <a:lnTo>
                  <a:pt x="769064" y="1234684"/>
                </a:lnTo>
                <a:lnTo>
                  <a:pt x="814453" y="1222206"/>
                </a:lnTo>
                <a:lnTo>
                  <a:pt x="858395" y="1206474"/>
                </a:lnTo>
                <a:lnTo>
                  <a:pt x="900750" y="1187626"/>
                </a:lnTo>
                <a:lnTo>
                  <a:pt x="941380" y="1165803"/>
                </a:lnTo>
                <a:lnTo>
                  <a:pt x="980145" y="1141142"/>
                </a:lnTo>
                <a:lnTo>
                  <a:pt x="1016907" y="1113784"/>
                </a:lnTo>
                <a:lnTo>
                  <a:pt x="1051527" y="1083865"/>
                </a:lnTo>
                <a:lnTo>
                  <a:pt x="1083865" y="1051527"/>
                </a:lnTo>
                <a:lnTo>
                  <a:pt x="1113784" y="1016907"/>
                </a:lnTo>
                <a:lnTo>
                  <a:pt x="1141142" y="980145"/>
                </a:lnTo>
                <a:lnTo>
                  <a:pt x="1165803" y="941380"/>
                </a:lnTo>
                <a:lnTo>
                  <a:pt x="1187626" y="900750"/>
                </a:lnTo>
                <a:lnTo>
                  <a:pt x="1206474" y="858395"/>
                </a:lnTo>
                <a:lnTo>
                  <a:pt x="1222206" y="814453"/>
                </a:lnTo>
                <a:lnTo>
                  <a:pt x="1234684" y="769064"/>
                </a:lnTo>
                <a:lnTo>
                  <a:pt x="1243769" y="722366"/>
                </a:lnTo>
                <a:lnTo>
                  <a:pt x="1249322" y="674499"/>
                </a:lnTo>
                <a:lnTo>
                  <a:pt x="1251203" y="625602"/>
                </a:lnTo>
                <a:lnTo>
                  <a:pt x="1249322" y="576704"/>
                </a:lnTo>
                <a:lnTo>
                  <a:pt x="1243769" y="528837"/>
                </a:lnTo>
                <a:lnTo>
                  <a:pt x="1234684" y="482139"/>
                </a:lnTo>
                <a:lnTo>
                  <a:pt x="1222206" y="436750"/>
                </a:lnTo>
                <a:lnTo>
                  <a:pt x="1206474" y="392808"/>
                </a:lnTo>
                <a:lnTo>
                  <a:pt x="1187626" y="350453"/>
                </a:lnTo>
                <a:lnTo>
                  <a:pt x="1165803" y="309823"/>
                </a:lnTo>
                <a:lnTo>
                  <a:pt x="1141142" y="271058"/>
                </a:lnTo>
                <a:lnTo>
                  <a:pt x="1113784" y="234296"/>
                </a:lnTo>
                <a:lnTo>
                  <a:pt x="1083865" y="199676"/>
                </a:lnTo>
                <a:lnTo>
                  <a:pt x="1051527" y="167338"/>
                </a:lnTo>
                <a:lnTo>
                  <a:pt x="1016907" y="137419"/>
                </a:lnTo>
                <a:lnTo>
                  <a:pt x="980145" y="110061"/>
                </a:lnTo>
                <a:lnTo>
                  <a:pt x="941380" y="85400"/>
                </a:lnTo>
                <a:lnTo>
                  <a:pt x="900750" y="63577"/>
                </a:lnTo>
                <a:lnTo>
                  <a:pt x="858395" y="44729"/>
                </a:lnTo>
                <a:lnTo>
                  <a:pt x="814453" y="28997"/>
                </a:lnTo>
                <a:lnTo>
                  <a:pt x="769064" y="16519"/>
                </a:lnTo>
                <a:lnTo>
                  <a:pt x="722366" y="7434"/>
                </a:lnTo>
                <a:lnTo>
                  <a:pt x="674499" y="1881"/>
                </a:lnTo>
                <a:lnTo>
                  <a:pt x="625601" y="0"/>
                </a:lnTo>
                <a:close/>
              </a:path>
            </a:pathLst>
          </a:custGeom>
          <a:solidFill>
            <a:srgbClr val="D7D7D7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2538" name="object 11"/>
          <p:cNvSpPr>
            <a:spLocks/>
          </p:cNvSpPr>
          <p:nvPr/>
        </p:nvSpPr>
        <p:spPr bwMode="auto">
          <a:xfrm>
            <a:off x="1958975" y="3751263"/>
            <a:ext cx="1055688" cy="1250950"/>
          </a:xfrm>
          <a:custGeom>
            <a:avLst/>
            <a:gdLst>
              <a:gd name="T0" fmla="*/ 1587 w 1251585"/>
              <a:gd name="T1" fmla="*/ 576411 h 1251585"/>
              <a:gd name="T2" fmla="*/ 13933 w 1251585"/>
              <a:gd name="T3" fmla="*/ 481894 h 1251585"/>
              <a:gd name="T4" fmla="*/ 37728 w 1251585"/>
              <a:gd name="T5" fmla="*/ 392609 h 1251585"/>
              <a:gd name="T6" fmla="*/ 72033 w 1251585"/>
              <a:gd name="T7" fmla="*/ 309666 h 1251585"/>
              <a:gd name="T8" fmla="*/ 115910 w 1251585"/>
              <a:gd name="T9" fmla="*/ 234177 h 1251585"/>
              <a:gd name="T10" fmla="*/ 168423 w 1251585"/>
              <a:gd name="T11" fmla="*/ 167253 h 1251585"/>
              <a:gd name="T12" fmla="*/ 228632 w 1251585"/>
              <a:gd name="T13" fmla="*/ 110005 h 1251585"/>
              <a:gd name="T14" fmla="*/ 295600 w 1251585"/>
              <a:gd name="T15" fmla="*/ 63545 h 1251585"/>
              <a:gd name="T16" fmla="*/ 368390 w 1251585"/>
              <a:gd name="T17" fmla="*/ 28982 h 1251585"/>
              <a:gd name="T18" fmla="*/ 446064 w 1251585"/>
              <a:gd name="T19" fmla="*/ 7430 h 1251585"/>
              <a:gd name="T20" fmla="*/ 527682 w 1251585"/>
              <a:gd name="T21" fmla="*/ 0 h 1251585"/>
              <a:gd name="T22" fmla="*/ 609302 w 1251585"/>
              <a:gd name="T23" fmla="*/ 7430 h 1251585"/>
              <a:gd name="T24" fmla="*/ 686975 w 1251585"/>
              <a:gd name="T25" fmla="*/ 28982 h 1251585"/>
              <a:gd name="T26" fmla="*/ 759765 w 1251585"/>
              <a:gd name="T27" fmla="*/ 63545 h 1251585"/>
              <a:gd name="T28" fmla="*/ 826733 w 1251585"/>
              <a:gd name="T29" fmla="*/ 110005 h 1251585"/>
              <a:gd name="T30" fmla="*/ 886943 w 1251585"/>
              <a:gd name="T31" fmla="*/ 167253 h 1251585"/>
              <a:gd name="T32" fmla="*/ 939456 w 1251585"/>
              <a:gd name="T33" fmla="*/ 234177 h 1251585"/>
              <a:gd name="T34" fmla="*/ 983333 w 1251585"/>
              <a:gd name="T35" fmla="*/ 309666 h 1251585"/>
              <a:gd name="T36" fmla="*/ 1017638 w 1251585"/>
              <a:gd name="T37" fmla="*/ 392609 h 1251585"/>
              <a:gd name="T38" fmla="*/ 1041432 w 1251585"/>
              <a:gd name="T39" fmla="*/ 481894 h 1251585"/>
              <a:gd name="T40" fmla="*/ 1053779 w 1251585"/>
              <a:gd name="T41" fmla="*/ 576411 h 1251585"/>
              <a:gd name="T42" fmla="*/ 1053779 w 1251585"/>
              <a:gd name="T43" fmla="*/ 674157 h 1251585"/>
              <a:gd name="T44" fmla="*/ 1041432 w 1251585"/>
              <a:gd name="T45" fmla="*/ 768674 h 1251585"/>
              <a:gd name="T46" fmla="*/ 1017638 w 1251585"/>
              <a:gd name="T47" fmla="*/ 857959 h 1251585"/>
              <a:gd name="T48" fmla="*/ 983333 w 1251585"/>
              <a:gd name="T49" fmla="*/ 940902 h 1251585"/>
              <a:gd name="T50" fmla="*/ 939456 w 1251585"/>
              <a:gd name="T51" fmla="*/ 1016391 h 1251585"/>
              <a:gd name="T52" fmla="*/ 886943 w 1251585"/>
              <a:gd name="T53" fmla="*/ 1083315 h 1251585"/>
              <a:gd name="T54" fmla="*/ 826733 w 1251585"/>
              <a:gd name="T55" fmla="*/ 1140563 h 1251585"/>
              <a:gd name="T56" fmla="*/ 759765 w 1251585"/>
              <a:gd name="T57" fmla="*/ 1187023 h 1251585"/>
              <a:gd name="T58" fmla="*/ 686975 w 1251585"/>
              <a:gd name="T59" fmla="*/ 1221586 h 1251585"/>
              <a:gd name="T60" fmla="*/ 609302 w 1251585"/>
              <a:gd name="T61" fmla="*/ 1243138 h 1251585"/>
              <a:gd name="T62" fmla="*/ 527682 w 1251585"/>
              <a:gd name="T63" fmla="*/ 1250569 h 1251585"/>
              <a:gd name="T64" fmla="*/ 446064 w 1251585"/>
              <a:gd name="T65" fmla="*/ 1243138 h 1251585"/>
              <a:gd name="T66" fmla="*/ 368390 w 1251585"/>
              <a:gd name="T67" fmla="*/ 1221586 h 1251585"/>
              <a:gd name="T68" fmla="*/ 295600 w 1251585"/>
              <a:gd name="T69" fmla="*/ 1187023 h 1251585"/>
              <a:gd name="T70" fmla="*/ 228632 w 1251585"/>
              <a:gd name="T71" fmla="*/ 1140563 h 1251585"/>
              <a:gd name="T72" fmla="*/ 168423 w 1251585"/>
              <a:gd name="T73" fmla="*/ 1083315 h 1251585"/>
              <a:gd name="T74" fmla="*/ 115910 w 1251585"/>
              <a:gd name="T75" fmla="*/ 1016391 h 1251585"/>
              <a:gd name="T76" fmla="*/ 72033 w 1251585"/>
              <a:gd name="T77" fmla="*/ 940902 h 1251585"/>
              <a:gd name="T78" fmla="*/ 37728 w 1251585"/>
              <a:gd name="T79" fmla="*/ 857959 h 1251585"/>
              <a:gd name="T80" fmla="*/ 13933 w 1251585"/>
              <a:gd name="T81" fmla="*/ 768674 h 1251585"/>
              <a:gd name="T82" fmla="*/ 1587 w 1251585"/>
              <a:gd name="T83" fmla="*/ 674157 h 1251585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251585"/>
              <a:gd name="T127" fmla="*/ 0 h 1251585"/>
              <a:gd name="T128" fmla="*/ 1251585 w 1251585"/>
              <a:gd name="T129" fmla="*/ 1251585 h 1251585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251585" h="1251585">
                <a:moveTo>
                  <a:pt x="0" y="625602"/>
                </a:moveTo>
                <a:lnTo>
                  <a:pt x="1881" y="576704"/>
                </a:lnTo>
                <a:lnTo>
                  <a:pt x="7434" y="528837"/>
                </a:lnTo>
                <a:lnTo>
                  <a:pt x="16519" y="482139"/>
                </a:lnTo>
                <a:lnTo>
                  <a:pt x="28997" y="436750"/>
                </a:lnTo>
                <a:lnTo>
                  <a:pt x="44729" y="392808"/>
                </a:lnTo>
                <a:lnTo>
                  <a:pt x="63577" y="350453"/>
                </a:lnTo>
                <a:lnTo>
                  <a:pt x="85400" y="309823"/>
                </a:lnTo>
                <a:lnTo>
                  <a:pt x="110061" y="271058"/>
                </a:lnTo>
                <a:lnTo>
                  <a:pt x="137419" y="234296"/>
                </a:lnTo>
                <a:lnTo>
                  <a:pt x="167338" y="199676"/>
                </a:lnTo>
                <a:lnTo>
                  <a:pt x="199676" y="167338"/>
                </a:lnTo>
                <a:lnTo>
                  <a:pt x="234296" y="137419"/>
                </a:lnTo>
                <a:lnTo>
                  <a:pt x="271058" y="110061"/>
                </a:lnTo>
                <a:lnTo>
                  <a:pt x="309823" y="85400"/>
                </a:lnTo>
                <a:lnTo>
                  <a:pt x="350453" y="63577"/>
                </a:lnTo>
                <a:lnTo>
                  <a:pt x="392808" y="44729"/>
                </a:lnTo>
                <a:lnTo>
                  <a:pt x="436750" y="28997"/>
                </a:lnTo>
                <a:lnTo>
                  <a:pt x="482139" y="16519"/>
                </a:lnTo>
                <a:lnTo>
                  <a:pt x="528837" y="7434"/>
                </a:lnTo>
                <a:lnTo>
                  <a:pt x="576704" y="1881"/>
                </a:lnTo>
                <a:lnTo>
                  <a:pt x="625601" y="0"/>
                </a:lnTo>
                <a:lnTo>
                  <a:pt x="674499" y="1881"/>
                </a:lnTo>
                <a:lnTo>
                  <a:pt x="722366" y="7434"/>
                </a:lnTo>
                <a:lnTo>
                  <a:pt x="769064" y="16519"/>
                </a:lnTo>
                <a:lnTo>
                  <a:pt x="814453" y="28997"/>
                </a:lnTo>
                <a:lnTo>
                  <a:pt x="858395" y="44729"/>
                </a:lnTo>
                <a:lnTo>
                  <a:pt x="900750" y="63577"/>
                </a:lnTo>
                <a:lnTo>
                  <a:pt x="941380" y="85400"/>
                </a:lnTo>
                <a:lnTo>
                  <a:pt x="980145" y="110061"/>
                </a:lnTo>
                <a:lnTo>
                  <a:pt x="1016907" y="137419"/>
                </a:lnTo>
                <a:lnTo>
                  <a:pt x="1051527" y="167338"/>
                </a:lnTo>
                <a:lnTo>
                  <a:pt x="1083865" y="199676"/>
                </a:lnTo>
                <a:lnTo>
                  <a:pt x="1113784" y="234296"/>
                </a:lnTo>
                <a:lnTo>
                  <a:pt x="1141142" y="271058"/>
                </a:lnTo>
                <a:lnTo>
                  <a:pt x="1165803" y="309823"/>
                </a:lnTo>
                <a:lnTo>
                  <a:pt x="1187626" y="350453"/>
                </a:lnTo>
                <a:lnTo>
                  <a:pt x="1206474" y="392808"/>
                </a:lnTo>
                <a:lnTo>
                  <a:pt x="1222206" y="436750"/>
                </a:lnTo>
                <a:lnTo>
                  <a:pt x="1234684" y="482139"/>
                </a:lnTo>
                <a:lnTo>
                  <a:pt x="1243769" y="528837"/>
                </a:lnTo>
                <a:lnTo>
                  <a:pt x="1249322" y="576704"/>
                </a:lnTo>
                <a:lnTo>
                  <a:pt x="1251203" y="625602"/>
                </a:lnTo>
                <a:lnTo>
                  <a:pt x="1249322" y="674499"/>
                </a:lnTo>
                <a:lnTo>
                  <a:pt x="1243769" y="722366"/>
                </a:lnTo>
                <a:lnTo>
                  <a:pt x="1234684" y="769064"/>
                </a:lnTo>
                <a:lnTo>
                  <a:pt x="1222206" y="814453"/>
                </a:lnTo>
                <a:lnTo>
                  <a:pt x="1206474" y="858395"/>
                </a:lnTo>
                <a:lnTo>
                  <a:pt x="1187626" y="900750"/>
                </a:lnTo>
                <a:lnTo>
                  <a:pt x="1165803" y="941380"/>
                </a:lnTo>
                <a:lnTo>
                  <a:pt x="1141142" y="980145"/>
                </a:lnTo>
                <a:lnTo>
                  <a:pt x="1113784" y="1016907"/>
                </a:lnTo>
                <a:lnTo>
                  <a:pt x="1083865" y="1051527"/>
                </a:lnTo>
                <a:lnTo>
                  <a:pt x="1051527" y="1083865"/>
                </a:lnTo>
                <a:lnTo>
                  <a:pt x="1016907" y="1113784"/>
                </a:lnTo>
                <a:lnTo>
                  <a:pt x="980145" y="1141142"/>
                </a:lnTo>
                <a:lnTo>
                  <a:pt x="941380" y="1165803"/>
                </a:lnTo>
                <a:lnTo>
                  <a:pt x="900750" y="1187626"/>
                </a:lnTo>
                <a:lnTo>
                  <a:pt x="858395" y="1206474"/>
                </a:lnTo>
                <a:lnTo>
                  <a:pt x="814453" y="1222206"/>
                </a:lnTo>
                <a:lnTo>
                  <a:pt x="769064" y="1234684"/>
                </a:lnTo>
                <a:lnTo>
                  <a:pt x="722366" y="1243769"/>
                </a:lnTo>
                <a:lnTo>
                  <a:pt x="674499" y="1249322"/>
                </a:lnTo>
                <a:lnTo>
                  <a:pt x="625601" y="1251204"/>
                </a:lnTo>
                <a:lnTo>
                  <a:pt x="576704" y="1249322"/>
                </a:lnTo>
                <a:lnTo>
                  <a:pt x="528837" y="1243769"/>
                </a:lnTo>
                <a:lnTo>
                  <a:pt x="482139" y="1234684"/>
                </a:lnTo>
                <a:lnTo>
                  <a:pt x="436750" y="1222206"/>
                </a:lnTo>
                <a:lnTo>
                  <a:pt x="392808" y="1206474"/>
                </a:lnTo>
                <a:lnTo>
                  <a:pt x="350453" y="1187626"/>
                </a:lnTo>
                <a:lnTo>
                  <a:pt x="309823" y="1165803"/>
                </a:lnTo>
                <a:lnTo>
                  <a:pt x="271058" y="1141142"/>
                </a:lnTo>
                <a:lnTo>
                  <a:pt x="234296" y="1113784"/>
                </a:lnTo>
                <a:lnTo>
                  <a:pt x="199676" y="1083865"/>
                </a:lnTo>
                <a:lnTo>
                  <a:pt x="167338" y="1051527"/>
                </a:lnTo>
                <a:lnTo>
                  <a:pt x="137419" y="1016907"/>
                </a:lnTo>
                <a:lnTo>
                  <a:pt x="110061" y="980145"/>
                </a:lnTo>
                <a:lnTo>
                  <a:pt x="85400" y="941380"/>
                </a:lnTo>
                <a:lnTo>
                  <a:pt x="63577" y="900750"/>
                </a:lnTo>
                <a:lnTo>
                  <a:pt x="44729" y="858395"/>
                </a:lnTo>
                <a:lnTo>
                  <a:pt x="28997" y="814453"/>
                </a:lnTo>
                <a:lnTo>
                  <a:pt x="16519" y="769064"/>
                </a:lnTo>
                <a:lnTo>
                  <a:pt x="7434" y="722366"/>
                </a:lnTo>
                <a:lnTo>
                  <a:pt x="1881" y="674499"/>
                </a:lnTo>
                <a:lnTo>
                  <a:pt x="0" y="625602"/>
                </a:lnTo>
                <a:close/>
              </a:path>
            </a:pathLst>
          </a:custGeom>
          <a:noFill/>
          <a:ln w="12192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2539" name="object 12"/>
          <p:cNvSpPr>
            <a:spLocks/>
          </p:cNvSpPr>
          <p:nvPr/>
        </p:nvSpPr>
        <p:spPr bwMode="auto">
          <a:xfrm>
            <a:off x="2487613" y="5375275"/>
            <a:ext cx="6019800" cy="1250950"/>
          </a:xfrm>
          <a:custGeom>
            <a:avLst/>
            <a:gdLst>
              <a:gd name="T0" fmla="*/ 6019692 w 7135495"/>
              <a:gd name="T1" fmla="*/ 0 h 1251584"/>
              <a:gd name="T2" fmla="*/ 527783 w 7135495"/>
              <a:gd name="T3" fmla="*/ 0 h 1251584"/>
              <a:gd name="T4" fmla="*/ 0 w 7135495"/>
              <a:gd name="T5" fmla="*/ 625284 h 1251584"/>
              <a:gd name="T6" fmla="*/ 527783 w 7135495"/>
              <a:gd name="T7" fmla="*/ 1250570 h 1251584"/>
              <a:gd name="T8" fmla="*/ 6019692 w 7135495"/>
              <a:gd name="T9" fmla="*/ 1250570 h 1251584"/>
              <a:gd name="T10" fmla="*/ 6019692 w 7135495"/>
              <a:gd name="T11" fmla="*/ 0 h 12515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135495"/>
              <a:gd name="T19" fmla="*/ 0 h 1251584"/>
              <a:gd name="T20" fmla="*/ 7135495 w 7135495"/>
              <a:gd name="T21" fmla="*/ 1251584 h 125158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135495" h="1251584">
                <a:moveTo>
                  <a:pt x="7135367" y="0"/>
                </a:moveTo>
                <a:lnTo>
                  <a:pt x="625601" y="0"/>
                </a:lnTo>
                <a:lnTo>
                  <a:pt x="0" y="625601"/>
                </a:lnTo>
                <a:lnTo>
                  <a:pt x="625601" y="1251204"/>
                </a:lnTo>
                <a:lnTo>
                  <a:pt x="7135367" y="1251204"/>
                </a:lnTo>
                <a:lnTo>
                  <a:pt x="7135367" y="0"/>
                </a:lnTo>
                <a:close/>
              </a:path>
            </a:pathLst>
          </a:custGeom>
          <a:solidFill>
            <a:srgbClr val="A4A4A4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2540" name="object 13"/>
          <p:cNvSpPr>
            <a:spLocks/>
          </p:cNvSpPr>
          <p:nvPr/>
        </p:nvSpPr>
        <p:spPr bwMode="auto">
          <a:xfrm>
            <a:off x="2487613" y="5375275"/>
            <a:ext cx="6019800" cy="1250950"/>
          </a:xfrm>
          <a:custGeom>
            <a:avLst/>
            <a:gdLst>
              <a:gd name="T0" fmla="*/ 6019692 w 7135495"/>
              <a:gd name="T1" fmla="*/ 1250570 h 1251584"/>
              <a:gd name="T2" fmla="*/ 527783 w 7135495"/>
              <a:gd name="T3" fmla="*/ 1250570 h 1251584"/>
              <a:gd name="T4" fmla="*/ 0 w 7135495"/>
              <a:gd name="T5" fmla="*/ 625284 h 1251584"/>
              <a:gd name="T6" fmla="*/ 527783 w 7135495"/>
              <a:gd name="T7" fmla="*/ 0 h 1251584"/>
              <a:gd name="T8" fmla="*/ 6019692 w 7135495"/>
              <a:gd name="T9" fmla="*/ 0 h 1251584"/>
              <a:gd name="T10" fmla="*/ 6019692 w 7135495"/>
              <a:gd name="T11" fmla="*/ 1250570 h 12515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135495"/>
              <a:gd name="T19" fmla="*/ 0 h 1251584"/>
              <a:gd name="T20" fmla="*/ 7135495 w 7135495"/>
              <a:gd name="T21" fmla="*/ 1251584 h 125158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135495" h="1251584">
                <a:moveTo>
                  <a:pt x="7135367" y="1251204"/>
                </a:moveTo>
                <a:lnTo>
                  <a:pt x="625601" y="1251204"/>
                </a:lnTo>
                <a:lnTo>
                  <a:pt x="0" y="625601"/>
                </a:lnTo>
                <a:lnTo>
                  <a:pt x="625601" y="0"/>
                </a:lnTo>
                <a:lnTo>
                  <a:pt x="7135367" y="0"/>
                </a:lnTo>
                <a:lnTo>
                  <a:pt x="7135367" y="1251204"/>
                </a:lnTo>
                <a:close/>
              </a:path>
            </a:pathLst>
          </a:custGeom>
          <a:noFill/>
          <a:ln w="12192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2541" name="object 14"/>
          <p:cNvSpPr txBox="1">
            <a:spLocks noChangeArrowheads="1"/>
          </p:cNvSpPr>
          <p:nvPr/>
        </p:nvSpPr>
        <p:spPr bwMode="auto">
          <a:xfrm>
            <a:off x="3022600" y="2286000"/>
            <a:ext cx="5014913" cy="436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065" rIns="0" bIns="0">
            <a:spAutoFit/>
          </a:bodyPr>
          <a:lstStyle/>
          <a:p>
            <a:pPr marL="131763" algn="ctr">
              <a:spcBef>
                <a:spcPts val="100"/>
              </a:spcBef>
            </a:pPr>
            <a:r>
              <a:rPr lang="ru-RU" sz="3400"/>
              <a:t>Электронный конкурс</a:t>
            </a:r>
          </a:p>
          <a:p>
            <a:pPr marL="131763" algn="ctr">
              <a:spcBef>
                <a:spcPts val="25"/>
              </a:spcBef>
            </a:pPr>
            <a:endParaRPr lang="ru-RU" sz="3400">
              <a:latin typeface="Times New Roman" pitchFamily="18" charset="0"/>
              <a:cs typeface="Times New Roman" pitchFamily="18" charset="0"/>
            </a:endParaRPr>
          </a:p>
          <a:p>
            <a:pPr marL="131763" algn="ctr">
              <a:lnSpc>
                <a:spcPts val="4388"/>
              </a:lnSpc>
            </a:pPr>
            <a:endParaRPr lang="ru-RU" sz="3400"/>
          </a:p>
          <a:p>
            <a:pPr marL="131763" algn="ctr">
              <a:lnSpc>
                <a:spcPts val="4388"/>
              </a:lnSpc>
            </a:pPr>
            <a:r>
              <a:rPr lang="ru-RU" sz="3400"/>
              <a:t>Запрос котировок в  электронной форме</a:t>
            </a:r>
          </a:p>
          <a:p>
            <a:pPr marL="131763" algn="ctr">
              <a:spcBef>
                <a:spcPts val="50"/>
              </a:spcBef>
            </a:pPr>
            <a:endParaRPr lang="ru-RU" sz="3400">
              <a:latin typeface="Times New Roman" pitchFamily="18" charset="0"/>
              <a:cs typeface="Times New Roman" pitchFamily="18" charset="0"/>
            </a:endParaRPr>
          </a:p>
          <a:p>
            <a:pPr marL="131763" algn="ctr">
              <a:lnSpc>
                <a:spcPts val="4388"/>
              </a:lnSpc>
            </a:pPr>
            <a:r>
              <a:rPr lang="ru-RU" sz="3400"/>
              <a:t>Запрос предложений в  электронной форме</a:t>
            </a:r>
          </a:p>
        </p:txBody>
      </p:sp>
      <p:sp>
        <p:nvSpPr>
          <p:cNvPr id="22542" name="object 15"/>
          <p:cNvSpPr>
            <a:spLocks/>
          </p:cNvSpPr>
          <p:nvPr/>
        </p:nvSpPr>
        <p:spPr bwMode="auto">
          <a:xfrm>
            <a:off x="1958975" y="5375275"/>
            <a:ext cx="1055688" cy="1250950"/>
          </a:xfrm>
          <a:custGeom>
            <a:avLst/>
            <a:gdLst>
              <a:gd name="T0" fmla="*/ 486439 w 1251585"/>
              <a:gd name="T1" fmla="*/ 1881 h 1251584"/>
              <a:gd name="T2" fmla="*/ 406675 w 1251585"/>
              <a:gd name="T3" fmla="*/ 16514 h 1251584"/>
              <a:gd name="T4" fmla="*/ 331326 w 1251585"/>
              <a:gd name="T5" fmla="*/ 44713 h 1251584"/>
              <a:gd name="T6" fmla="*/ 261330 w 1251585"/>
              <a:gd name="T7" fmla="*/ 85368 h 1251584"/>
              <a:gd name="T8" fmla="*/ 197624 w 1251585"/>
              <a:gd name="T9" fmla="*/ 137365 h 1251584"/>
              <a:gd name="T10" fmla="*/ 141146 w 1251585"/>
              <a:gd name="T11" fmla="*/ 199595 h 1251584"/>
              <a:gd name="T12" fmla="*/ 92834 w 1251585"/>
              <a:gd name="T13" fmla="*/ 270943 h 1251584"/>
              <a:gd name="T14" fmla="*/ 53626 w 1251585"/>
              <a:gd name="T15" fmla="*/ 350297 h 1251584"/>
              <a:gd name="T16" fmla="*/ 24458 w 1251585"/>
              <a:gd name="T17" fmla="*/ 436548 h 1251584"/>
              <a:gd name="T18" fmla="*/ 6270 w 1251585"/>
              <a:gd name="T19" fmla="*/ 528580 h 1251584"/>
              <a:gd name="T20" fmla="*/ 0 w 1251585"/>
              <a:gd name="T21" fmla="*/ 625284 h 1251584"/>
              <a:gd name="T22" fmla="*/ 6270 w 1251585"/>
              <a:gd name="T23" fmla="*/ 721989 h 1251584"/>
              <a:gd name="T24" fmla="*/ 24458 w 1251585"/>
              <a:gd name="T25" fmla="*/ 814021 h 1251584"/>
              <a:gd name="T26" fmla="*/ 53626 w 1251585"/>
              <a:gd name="T27" fmla="*/ 900272 h 1251584"/>
              <a:gd name="T28" fmla="*/ 92834 w 1251585"/>
              <a:gd name="T29" fmla="*/ 979626 h 1251584"/>
              <a:gd name="T30" fmla="*/ 141146 w 1251585"/>
              <a:gd name="T31" fmla="*/ 1050974 h 1251584"/>
              <a:gd name="T32" fmla="*/ 197624 w 1251585"/>
              <a:gd name="T33" fmla="*/ 1113204 h 1251584"/>
              <a:gd name="T34" fmla="*/ 261330 w 1251585"/>
              <a:gd name="T35" fmla="*/ 1165201 h 1251584"/>
              <a:gd name="T36" fmla="*/ 331326 w 1251585"/>
              <a:gd name="T37" fmla="*/ 1205856 h 1251584"/>
              <a:gd name="T38" fmla="*/ 406675 w 1251585"/>
              <a:gd name="T39" fmla="*/ 1234056 h 1251584"/>
              <a:gd name="T40" fmla="*/ 486439 w 1251585"/>
              <a:gd name="T41" fmla="*/ 1248688 h 1251584"/>
              <a:gd name="T42" fmla="*/ 568927 w 1251585"/>
              <a:gd name="T43" fmla="*/ 1248688 h 1251584"/>
              <a:gd name="T44" fmla="*/ 648691 w 1251585"/>
              <a:gd name="T45" fmla="*/ 1234056 h 1251584"/>
              <a:gd name="T46" fmla="*/ 724040 w 1251585"/>
              <a:gd name="T47" fmla="*/ 1205856 h 1251584"/>
              <a:gd name="T48" fmla="*/ 794036 w 1251585"/>
              <a:gd name="T49" fmla="*/ 1165201 h 1251584"/>
              <a:gd name="T50" fmla="*/ 857741 w 1251585"/>
              <a:gd name="T51" fmla="*/ 1113204 h 1251584"/>
              <a:gd name="T52" fmla="*/ 914219 w 1251585"/>
              <a:gd name="T53" fmla="*/ 1050974 h 1251584"/>
              <a:gd name="T54" fmla="*/ 962531 w 1251585"/>
              <a:gd name="T55" fmla="*/ 979626 h 1251584"/>
              <a:gd name="T56" fmla="*/ 1001740 w 1251585"/>
              <a:gd name="T57" fmla="*/ 900272 h 1251584"/>
              <a:gd name="T58" fmla="*/ 1030907 w 1251585"/>
              <a:gd name="T59" fmla="*/ 814021 h 1251584"/>
              <a:gd name="T60" fmla="*/ 1049095 w 1251585"/>
              <a:gd name="T61" fmla="*/ 721989 h 1251584"/>
              <a:gd name="T62" fmla="*/ 1055366 w 1251585"/>
              <a:gd name="T63" fmla="*/ 625284 h 1251584"/>
              <a:gd name="T64" fmla="*/ 1049095 w 1251585"/>
              <a:gd name="T65" fmla="*/ 528580 h 1251584"/>
              <a:gd name="T66" fmla="*/ 1030907 w 1251585"/>
              <a:gd name="T67" fmla="*/ 436548 h 1251584"/>
              <a:gd name="T68" fmla="*/ 1001740 w 1251585"/>
              <a:gd name="T69" fmla="*/ 350297 h 1251584"/>
              <a:gd name="T70" fmla="*/ 962531 w 1251585"/>
              <a:gd name="T71" fmla="*/ 270943 h 1251584"/>
              <a:gd name="T72" fmla="*/ 914219 w 1251585"/>
              <a:gd name="T73" fmla="*/ 199595 h 1251584"/>
              <a:gd name="T74" fmla="*/ 857741 w 1251585"/>
              <a:gd name="T75" fmla="*/ 137365 h 1251584"/>
              <a:gd name="T76" fmla="*/ 794036 w 1251585"/>
              <a:gd name="T77" fmla="*/ 85368 h 1251584"/>
              <a:gd name="T78" fmla="*/ 724040 w 1251585"/>
              <a:gd name="T79" fmla="*/ 44713 h 1251584"/>
              <a:gd name="T80" fmla="*/ 648691 w 1251585"/>
              <a:gd name="T81" fmla="*/ 16514 h 1251584"/>
              <a:gd name="T82" fmla="*/ 568927 w 1251585"/>
              <a:gd name="T83" fmla="*/ 1881 h 1251584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251585"/>
              <a:gd name="T127" fmla="*/ 0 h 1251584"/>
              <a:gd name="T128" fmla="*/ 1251585 w 1251585"/>
              <a:gd name="T129" fmla="*/ 1251584 h 1251584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251585" h="1251584">
                <a:moveTo>
                  <a:pt x="625601" y="0"/>
                </a:moveTo>
                <a:lnTo>
                  <a:pt x="576704" y="1882"/>
                </a:lnTo>
                <a:lnTo>
                  <a:pt x="528837" y="7435"/>
                </a:lnTo>
                <a:lnTo>
                  <a:pt x="482139" y="16522"/>
                </a:lnTo>
                <a:lnTo>
                  <a:pt x="436750" y="29002"/>
                </a:lnTo>
                <a:lnTo>
                  <a:pt x="392808" y="44736"/>
                </a:lnTo>
                <a:lnTo>
                  <a:pt x="350453" y="63585"/>
                </a:lnTo>
                <a:lnTo>
                  <a:pt x="309823" y="85411"/>
                </a:lnTo>
                <a:lnTo>
                  <a:pt x="271058" y="110074"/>
                </a:lnTo>
                <a:lnTo>
                  <a:pt x="234296" y="137435"/>
                </a:lnTo>
                <a:lnTo>
                  <a:pt x="199676" y="167356"/>
                </a:lnTo>
                <a:lnTo>
                  <a:pt x="167338" y="199696"/>
                </a:lnTo>
                <a:lnTo>
                  <a:pt x="137419" y="234317"/>
                </a:lnTo>
                <a:lnTo>
                  <a:pt x="110061" y="271080"/>
                </a:lnTo>
                <a:lnTo>
                  <a:pt x="85400" y="309846"/>
                </a:lnTo>
                <a:lnTo>
                  <a:pt x="63577" y="350475"/>
                </a:lnTo>
                <a:lnTo>
                  <a:pt x="44729" y="392829"/>
                </a:lnTo>
                <a:lnTo>
                  <a:pt x="28997" y="436769"/>
                </a:lnTo>
                <a:lnTo>
                  <a:pt x="16519" y="482155"/>
                </a:lnTo>
                <a:lnTo>
                  <a:pt x="7434" y="528848"/>
                </a:lnTo>
                <a:lnTo>
                  <a:pt x="1881" y="576710"/>
                </a:lnTo>
                <a:lnTo>
                  <a:pt x="0" y="625601"/>
                </a:lnTo>
                <a:lnTo>
                  <a:pt x="1881" y="674493"/>
                </a:lnTo>
                <a:lnTo>
                  <a:pt x="7434" y="722355"/>
                </a:lnTo>
                <a:lnTo>
                  <a:pt x="16519" y="769048"/>
                </a:lnTo>
                <a:lnTo>
                  <a:pt x="28997" y="814434"/>
                </a:lnTo>
                <a:lnTo>
                  <a:pt x="44729" y="858374"/>
                </a:lnTo>
                <a:lnTo>
                  <a:pt x="63577" y="900728"/>
                </a:lnTo>
                <a:lnTo>
                  <a:pt x="85400" y="941357"/>
                </a:lnTo>
                <a:lnTo>
                  <a:pt x="110061" y="980123"/>
                </a:lnTo>
                <a:lnTo>
                  <a:pt x="137419" y="1016886"/>
                </a:lnTo>
                <a:lnTo>
                  <a:pt x="167338" y="1051507"/>
                </a:lnTo>
                <a:lnTo>
                  <a:pt x="199676" y="1083847"/>
                </a:lnTo>
                <a:lnTo>
                  <a:pt x="234296" y="1113768"/>
                </a:lnTo>
                <a:lnTo>
                  <a:pt x="271058" y="1141129"/>
                </a:lnTo>
                <a:lnTo>
                  <a:pt x="309823" y="1165792"/>
                </a:lnTo>
                <a:lnTo>
                  <a:pt x="350453" y="1187618"/>
                </a:lnTo>
                <a:lnTo>
                  <a:pt x="392808" y="1206467"/>
                </a:lnTo>
                <a:lnTo>
                  <a:pt x="436750" y="1222201"/>
                </a:lnTo>
                <a:lnTo>
                  <a:pt x="482139" y="1234681"/>
                </a:lnTo>
                <a:lnTo>
                  <a:pt x="528837" y="1243768"/>
                </a:lnTo>
                <a:lnTo>
                  <a:pt x="576704" y="1249321"/>
                </a:lnTo>
                <a:lnTo>
                  <a:pt x="625601" y="1251204"/>
                </a:lnTo>
                <a:lnTo>
                  <a:pt x="674499" y="1249321"/>
                </a:lnTo>
                <a:lnTo>
                  <a:pt x="722366" y="1243768"/>
                </a:lnTo>
                <a:lnTo>
                  <a:pt x="769064" y="1234681"/>
                </a:lnTo>
                <a:lnTo>
                  <a:pt x="814453" y="1222201"/>
                </a:lnTo>
                <a:lnTo>
                  <a:pt x="858395" y="1206467"/>
                </a:lnTo>
                <a:lnTo>
                  <a:pt x="900750" y="1187618"/>
                </a:lnTo>
                <a:lnTo>
                  <a:pt x="941380" y="1165792"/>
                </a:lnTo>
                <a:lnTo>
                  <a:pt x="980145" y="1141129"/>
                </a:lnTo>
                <a:lnTo>
                  <a:pt x="1016907" y="1113768"/>
                </a:lnTo>
                <a:lnTo>
                  <a:pt x="1051527" y="1083847"/>
                </a:lnTo>
                <a:lnTo>
                  <a:pt x="1083865" y="1051507"/>
                </a:lnTo>
                <a:lnTo>
                  <a:pt x="1113784" y="1016886"/>
                </a:lnTo>
                <a:lnTo>
                  <a:pt x="1141142" y="980123"/>
                </a:lnTo>
                <a:lnTo>
                  <a:pt x="1165803" y="941357"/>
                </a:lnTo>
                <a:lnTo>
                  <a:pt x="1187626" y="900728"/>
                </a:lnTo>
                <a:lnTo>
                  <a:pt x="1206474" y="858374"/>
                </a:lnTo>
                <a:lnTo>
                  <a:pt x="1222206" y="814434"/>
                </a:lnTo>
                <a:lnTo>
                  <a:pt x="1234684" y="769048"/>
                </a:lnTo>
                <a:lnTo>
                  <a:pt x="1243769" y="722355"/>
                </a:lnTo>
                <a:lnTo>
                  <a:pt x="1249322" y="674493"/>
                </a:lnTo>
                <a:lnTo>
                  <a:pt x="1251203" y="625601"/>
                </a:lnTo>
                <a:lnTo>
                  <a:pt x="1249322" y="576710"/>
                </a:lnTo>
                <a:lnTo>
                  <a:pt x="1243769" y="528848"/>
                </a:lnTo>
                <a:lnTo>
                  <a:pt x="1234684" y="482155"/>
                </a:lnTo>
                <a:lnTo>
                  <a:pt x="1222206" y="436769"/>
                </a:lnTo>
                <a:lnTo>
                  <a:pt x="1206474" y="392829"/>
                </a:lnTo>
                <a:lnTo>
                  <a:pt x="1187626" y="350475"/>
                </a:lnTo>
                <a:lnTo>
                  <a:pt x="1165803" y="309846"/>
                </a:lnTo>
                <a:lnTo>
                  <a:pt x="1141142" y="271080"/>
                </a:lnTo>
                <a:lnTo>
                  <a:pt x="1113784" y="234317"/>
                </a:lnTo>
                <a:lnTo>
                  <a:pt x="1083865" y="199696"/>
                </a:lnTo>
                <a:lnTo>
                  <a:pt x="1051527" y="167356"/>
                </a:lnTo>
                <a:lnTo>
                  <a:pt x="1016907" y="137435"/>
                </a:lnTo>
                <a:lnTo>
                  <a:pt x="980145" y="110074"/>
                </a:lnTo>
                <a:lnTo>
                  <a:pt x="941380" y="85411"/>
                </a:lnTo>
                <a:lnTo>
                  <a:pt x="900750" y="63585"/>
                </a:lnTo>
                <a:lnTo>
                  <a:pt x="858395" y="44736"/>
                </a:lnTo>
                <a:lnTo>
                  <a:pt x="814453" y="29002"/>
                </a:lnTo>
                <a:lnTo>
                  <a:pt x="769064" y="16522"/>
                </a:lnTo>
                <a:lnTo>
                  <a:pt x="722366" y="7435"/>
                </a:lnTo>
                <a:lnTo>
                  <a:pt x="674499" y="1882"/>
                </a:lnTo>
                <a:lnTo>
                  <a:pt x="625601" y="0"/>
                </a:lnTo>
                <a:close/>
              </a:path>
            </a:pathLst>
          </a:custGeom>
          <a:solidFill>
            <a:srgbClr val="D7D7D7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2543" name="object 16"/>
          <p:cNvSpPr>
            <a:spLocks/>
          </p:cNvSpPr>
          <p:nvPr/>
        </p:nvSpPr>
        <p:spPr bwMode="auto">
          <a:xfrm>
            <a:off x="1958975" y="5375275"/>
            <a:ext cx="1055688" cy="1250950"/>
          </a:xfrm>
          <a:custGeom>
            <a:avLst/>
            <a:gdLst>
              <a:gd name="T0" fmla="*/ 1587 w 1251585"/>
              <a:gd name="T1" fmla="*/ 576418 h 1251584"/>
              <a:gd name="T2" fmla="*/ 13933 w 1251585"/>
              <a:gd name="T3" fmla="*/ 481911 h 1251584"/>
              <a:gd name="T4" fmla="*/ 37728 w 1251585"/>
              <a:gd name="T5" fmla="*/ 392630 h 1251584"/>
              <a:gd name="T6" fmla="*/ 72033 w 1251585"/>
              <a:gd name="T7" fmla="*/ 309689 h 1251584"/>
              <a:gd name="T8" fmla="*/ 115910 w 1251585"/>
              <a:gd name="T9" fmla="*/ 234198 h 1251584"/>
              <a:gd name="T10" fmla="*/ 168423 w 1251585"/>
              <a:gd name="T11" fmla="*/ 167271 h 1251584"/>
              <a:gd name="T12" fmla="*/ 228632 w 1251585"/>
              <a:gd name="T13" fmla="*/ 110018 h 1251584"/>
              <a:gd name="T14" fmla="*/ 295600 w 1251585"/>
              <a:gd name="T15" fmla="*/ 63553 h 1251584"/>
              <a:gd name="T16" fmla="*/ 368390 w 1251585"/>
              <a:gd name="T17" fmla="*/ 28987 h 1251584"/>
              <a:gd name="T18" fmla="*/ 446064 w 1251585"/>
              <a:gd name="T19" fmla="*/ 7431 h 1251584"/>
              <a:gd name="T20" fmla="*/ 527682 w 1251585"/>
              <a:gd name="T21" fmla="*/ 0 h 1251584"/>
              <a:gd name="T22" fmla="*/ 609302 w 1251585"/>
              <a:gd name="T23" fmla="*/ 7431 h 1251584"/>
              <a:gd name="T24" fmla="*/ 686975 w 1251585"/>
              <a:gd name="T25" fmla="*/ 28987 h 1251584"/>
              <a:gd name="T26" fmla="*/ 759765 w 1251585"/>
              <a:gd name="T27" fmla="*/ 63553 h 1251584"/>
              <a:gd name="T28" fmla="*/ 826733 w 1251585"/>
              <a:gd name="T29" fmla="*/ 110018 h 1251584"/>
              <a:gd name="T30" fmla="*/ 886943 w 1251585"/>
              <a:gd name="T31" fmla="*/ 167271 h 1251584"/>
              <a:gd name="T32" fmla="*/ 939456 w 1251585"/>
              <a:gd name="T33" fmla="*/ 234198 h 1251584"/>
              <a:gd name="T34" fmla="*/ 983333 w 1251585"/>
              <a:gd name="T35" fmla="*/ 309689 h 1251584"/>
              <a:gd name="T36" fmla="*/ 1017638 w 1251585"/>
              <a:gd name="T37" fmla="*/ 392630 h 1251584"/>
              <a:gd name="T38" fmla="*/ 1041432 w 1251585"/>
              <a:gd name="T39" fmla="*/ 481911 h 1251584"/>
              <a:gd name="T40" fmla="*/ 1053779 w 1251585"/>
              <a:gd name="T41" fmla="*/ 576418 h 1251584"/>
              <a:gd name="T42" fmla="*/ 1053779 w 1251585"/>
              <a:gd name="T43" fmla="*/ 674151 h 1251584"/>
              <a:gd name="T44" fmla="*/ 1041432 w 1251585"/>
              <a:gd name="T45" fmla="*/ 768658 h 1251584"/>
              <a:gd name="T46" fmla="*/ 1017638 w 1251585"/>
              <a:gd name="T47" fmla="*/ 857939 h 1251584"/>
              <a:gd name="T48" fmla="*/ 983333 w 1251585"/>
              <a:gd name="T49" fmla="*/ 940880 h 1251584"/>
              <a:gd name="T50" fmla="*/ 939456 w 1251585"/>
              <a:gd name="T51" fmla="*/ 1016371 h 1251584"/>
              <a:gd name="T52" fmla="*/ 886943 w 1251585"/>
              <a:gd name="T53" fmla="*/ 1083298 h 1251584"/>
              <a:gd name="T54" fmla="*/ 826733 w 1251585"/>
              <a:gd name="T55" fmla="*/ 1140551 h 1251584"/>
              <a:gd name="T56" fmla="*/ 759765 w 1251585"/>
              <a:gd name="T57" fmla="*/ 1187016 h 1251584"/>
              <a:gd name="T58" fmla="*/ 686975 w 1251585"/>
              <a:gd name="T59" fmla="*/ 1221582 h 1251584"/>
              <a:gd name="T60" fmla="*/ 609302 w 1251585"/>
              <a:gd name="T61" fmla="*/ 1243138 h 1251584"/>
              <a:gd name="T62" fmla="*/ 527682 w 1251585"/>
              <a:gd name="T63" fmla="*/ 1250570 h 1251584"/>
              <a:gd name="T64" fmla="*/ 446064 w 1251585"/>
              <a:gd name="T65" fmla="*/ 1243138 h 1251584"/>
              <a:gd name="T66" fmla="*/ 368390 w 1251585"/>
              <a:gd name="T67" fmla="*/ 1221582 h 1251584"/>
              <a:gd name="T68" fmla="*/ 295600 w 1251585"/>
              <a:gd name="T69" fmla="*/ 1187016 h 1251584"/>
              <a:gd name="T70" fmla="*/ 228632 w 1251585"/>
              <a:gd name="T71" fmla="*/ 1140551 h 1251584"/>
              <a:gd name="T72" fmla="*/ 168423 w 1251585"/>
              <a:gd name="T73" fmla="*/ 1083298 h 1251584"/>
              <a:gd name="T74" fmla="*/ 115910 w 1251585"/>
              <a:gd name="T75" fmla="*/ 1016371 h 1251584"/>
              <a:gd name="T76" fmla="*/ 72033 w 1251585"/>
              <a:gd name="T77" fmla="*/ 940880 h 1251584"/>
              <a:gd name="T78" fmla="*/ 37728 w 1251585"/>
              <a:gd name="T79" fmla="*/ 857939 h 1251584"/>
              <a:gd name="T80" fmla="*/ 13933 w 1251585"/>
              <a:gd name="T81" fmla="*/ 768658 h 1251584"/>
              <a:gd name="T82" fmla="*/ 1587 w 1251585"/>
              <a:gd name="T83" fmla="*/ 674151 h 1251584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251585"/>
              <a:gd name="T127" fmla="*/ 0 h 1251584"/>
              <a:gd name="T128" fmla="*/ 1251585 w 1251585"/>
              <a:gd name="T129" fmla="*/ 1251584 h 1251584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251585" h="1251584">
                <a:moveTo>
                  <a:pt x="0" y="625601"/>
                </a:moveTo>
                <a:lnTo>
                  <a:pt x="1881" y="576710"/>
                </a:lnTo>
                <a:lnTo>
                  <a:pt x="7434" y="528848"/>
                </a:lnTo>
                <a:lnTo>
                  <a:pt x="16519" y="482155"/>
                </a:lnTo>
                <a:lnTo>
                  <a:pt x="28997" y="436769"/>
                </a:lnTo>
                <a:lnTo>
                  <a:pt x="44729" y="392829"/>
                </a:lnTo>
                <a:lnTo>
                  <a:pt x="63577" y="350475"/>
                </a:lnTo>
                <a:lnTo>
                  <a:pt x="85400" y="309846"/>
                </a:lnTo>
                <a:lnTo>
                  <a:pt x="110061" y="271080"/>
                </a:lnTo>
                <a:lnTo>
                  <a:pt x="137419" y="234317"/>
                </a:lnTo>
                <a:lnTo>
                  <a:pt x="167338" y="199696"/>
                </a:lnTo>
                <a:lnTo>
                  <a:pt x="199676" y="167356"/>
                </a:lnTo>
                <a:lnTo>
                  <a:pt x="234296" y="137435"/>
                </a:lnTo>
                <a:lnTo>
                  <a:pt x="271058" y="110074"/>
                </a:lnTo>
                <a:lnTo>
                  <a:pt x="309823" y="85411"/>
                </a:lnTo>
                <a:lnTo>
                  <a:pt x="350453" y="63585"/>
                </a:lnTo>
                <a:lnTo>
                  <a:pt x="392808" y="44736"/>
                </a:lnTo>
                <a:lnTo>
                  <a:pt x="436750" y="29002"/>
                </a:lnTo>
                <a:lnTo>
                  <a:pt x="482139" y="16522"/>
                </a:lnTo>
                <a:lnTo>
                  <a:pt x="528837" y="7435"/>
                </a:lnTo>
                <a:lnTo>
                  <a:pt x="576704" y="1882"/>
                </a:lnTo>
                <a:lnTo>
                  <a:pt x="625601" y="0"/>
                </a:lnTo>
                <a:lnTo>
                  <a:pt x="674499" y="1882"/>
                </a:lnTo>
                <a:lnTo>
                  <a:pt x="722366" y="7435"/>
                </a:lnTo>
                <a:lnTo>
                  <a:pt x="769064" y="16522"/>
                </a:lnTo>
                <a:lnTo>
                  <a:pt x="814453" y="29002"/>
                </a:lnTo>
                <a:lnTo>
                  <a:pt x="858395" y="44736"/>
                </a:lnTo>
                <a:lnTo>
                  <a:pt x="900750" y="63585"/>
                </a:lnTo>
                <a:lnTo>
                  <a:pt x="941380" y="85411"/>
                </a:lnTo>
                <a:lnTo>
                  <a:pt x="980145" y="110074"/>
                </a:lnTo>
                <a:lnTo>
                  <a:pt x="1016907" y="137435"/>
                </a:lnTo>
                <a:lnTo>
                  <a:pt x="1051527" y="167356"/>
                </a:lnTo>
                <a:lnTo>
                  <a:pt x="1083865" y="199696"/>
                </a:lnTo>
                <a:lnTo>
                  <a:pt x="1113784" y="234317"/>
                </a:lnTo>
                <a:lnTo>
                  <a:pt x="1141142" y="271080"/>
                </a:lnTo>
                <a:lnTo>
                  <a:pt x="1165803" y="309846"/>
                </a:lnTo>
                <a:lnTo>
                  <a:pt x="1187626" y="350475"/>
                </a:lnTo>
                <a:lnTo>
                  <a:pt x="1206474" y="392829"/>
                </a:lnTo>
                <a:lnTo>
                  <a:pt x="1222206" y="436769"/>
                </a:lnTo>
                <a:lnTo>
                  <a:pt x="1234684" y="482155"/>
                </a:lnTo>
                <a:lnTo>
                  <a:pt x="1243769" y="528848"/>
                </a:lnTo>
                <a:lnTo>
                  <a:pt x="1249322" y="576710"/>
                </a:lnTo>
                <a:lnTo>
                  <a:pt x="1251203" y="625601"/>
                </a:lnTo>
                <a:lnTo>
                  <a:pt x="1249322" y="674493"/>
                </a:lnTo>
                <a:lnTo>
                  <a:pt x="1243769" y="722355"/>
                </a:lnTo>
                <a:lnTo>
                  <a:pt x="1234684" y="769048"/>
                </a:lnTo>
                <a:lnTo>
                  <a:pt x="1222206" y="814434"/>
                </a:lnTo>
                <a:lnTo>
                  <a:pt x="1206474" y="858374"/>
                </a:lnTo>
                <a:lnTo>
                  <a:pt x="1187626" y="900728"/>
                </a:lnTo>
                <a:lnTo>
                  <a:pt x="1165803" y="941357"/>
                </a:lnTo>
                <a:lnTo>
                  <a:pt x="1141142" y="980123"/>
                </a:lnTo>
                <a:lnTo>
                  <a:pt x="1113784" y="1016886"/>
                </a:lnTo>
                <a:lnTo>
                  <a:pt x="1083865" y="1051507"/>
                </a:lnTo>
                <a:lnTo>
                  <a:pt x="1051527" y="1083847"/>
                </a:lnTo>
                <a:lnTo>
                  <a:pt x="1016907" y="1113768"/>
                </a:lnTo>
                <a:lnTo>
                  <a:pt x="980145" y="1141129"/>
                </a:lnTo>
                <a:lnTo>
                  <a:pt x="941380" y="1165792"/>
                </a:lnTo>
                <a:lnTo>
                  <a:pt x="900750" y="1187618"/>
                </a:lnTo>
                <a:lnTo>
                  <a:pt x="858395" y="1206467"/>
                </a:lnTo>
                <a:lnTo>
                  <a:pt x="814453" y="1222201"/>
                </a:lnTo>
                <a:lnTo>
                  <a:pt x="769064" y="1234681"/>
                </a:lnTo>
                <a:lnTo>
                  <a:pt x="722366" y="1243768"/>
                </a:lnTo>
                <a:lnTo>
                  <a:pt x="674499" y="1249321"/>
                </a:lnTo>
                <a:lnTo>
                  <a:pt x="625601" y="1251204"/>
                </a:lnTo>
                <a:lnTo>
                  <a:pt x="576704" y="1249321"/>
                </a:lnTo>
                <a:lnTo>
                  <a:pt x="528837" y="1243768"/>
                </a:lnTo>
                <a:lnTo>
                  <a:pt x="482139" y="1234681"/>
                </a:lnTo>
                <a:lnTo>
                  <a:pt x="436750" y="1222201"/>
                </a:lnTo>
                <a:lnTo>
                  <a:pt x="392808" y="1206467"/>
                </a:lnTo>
                <a:lnTo>
                  <a:pt x="350453" y="1187618"/>
                </a:lnTo>
                <a:lnTo>
                  <a:pt x="309823" y="1165792"/>
                </a:lnTo>
                <a:lnTo>
                  <a:pt x="271058" y="1141129"/>
                </a:lnTo>
                <a:lnTo>
                  <a:pt x="234296" y="1113768"/>
                </a:lnTo>
                <a:lnTo>
                  <a:pt x="199676" y="1083847"/>
                </a:lnTo>
                <a:lnTo>
                  <a:pt x="167338" y="1051507"/>
                </a:lnTo>
                <a:lnTo>
                  <a:pt x="137419" y="1016886"/>
                </a:lnTo>
                <a:lnTo>
                  <a:pt x="110061" y="980123"/>
                </a:lnTo>
                <a:lnTo>
                  <a:pt x="85400" y="941357"/>
                </a:lnTo>
                <a:lnTo>
                  <a:pt x="63577" y="900728"/>
                </a:lnTo>
                <a:lnTo>
                  <a:pt x="44729" y="858374"/>
                </a:lnTo>
                <a:lnTo>
                  <a:pt x="28997" y="814434"/>
                </a:lnTo>
                <a:lnTo>
                  <a:pt x="16519" y="769048"/>
                </a:lnTo>
                <a:lnTo>
                  <a:pt x="7434" y="722355"/>
                </a:lnTo>
                <a:lnTo>
                  <a:pt x="1881" y="674493"/>
                </a:lnTo>
                <a:lnTo>
                  <a:pt x="0" y="625601"/>
                </a:lnTo>
                <a:close/>
              </a:path>
            </a:pathLst>
          </a:custGeom>
          <a:noFill/>
          <a:ln w="12192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object 2"/>
          <p:cNvSpPr>
            <a:spLocks noGrp="1"/>
          </p:cNvSpPr>
          <p:nvPr>
            <p:ph type="title"/>
          </p:nvPr>
        </p:nvSpPr>
        <p:spPr>
          <a:xfrm>
            <a:off x="266700" y="533400"/>
            <a:ext cx="9829800" cy="849313"/>
          </a:xfrm>
        </p:spPr>
        <p:txBody>
          <a:bodyPr tIns="244042"/>
          <a:lstStyle/>
          <a:p>
            <a:pPr marL="4384675" indent="-4013200" eaLnBrk="1" hangingPunct="1">
              <a:lnSpc>
                <a:spcPts val="4763"/>
              </a:lnSpc>
              <a:spcBef>
                <a:spcPts val="700"/>
              </a:spcBef>
            </a:pPr>
            <a:r>
              <a:rPr lang="ru-RU" sz="3600" smtClean="0">
                <a:latin typeface="Arial" charset="0"/>
                <a:cs typeface="Arial" charset="0"/>
              </a:rPr>
              <a:t>Сняли запрет с площадок взимать  плату</a:t>
            </a:r>
          </a:p>
        </p:txBody>
      </p:sp>
      <p:sp>
        <p:nvSpPr>
          <p:cNvPr id="23554" name="object 3"/>
          <p:cNvSpPr txBox="1">
            <a:spLocks noChangeArrowheads="1"/>
          </p:cNvSpPr>
          <p:nvPr/>
        </p:nvSpPr>
        <p:spPr bwMode="auto">
          <a:xfrm>
            <a:off x="2247900" y="1905000"/>
            <a:ext cx="7669213" cy="147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065" rIns="0" bIns="0">
            <a:spAutoFit/>
          </a:bodyPr>
          <a:lstStyle/>
          <a:p>
            <a:pPr marL="241300" indent="28575">
              <a:spcBef>
                <a:spcPts val="100"/>
              </a:spcBef>
              <a:tabLst>
                <a:tab pos="241300" algn="l"/>
                <a:tab pos="2297113" algn="l"/>
                <a:tab pos="4576763" algn="l"/>
                <a:tab pos="6421438" algn="l"/>
                <a:tab pos="7575550" algn="l"/>
                <a:tab pos="8177213" algn="l"/>
              </a:tabLst>
            </a:pPr>
            <a:r>
              <a:rPr lang="ru-RU" sz="2400"/>
              <a:t>Операторы	электронной	площадки	были не вправе взимать плату за проведение электронного аукциона, также запрещалось брать деньги с участников за аккредитацию и участие в закупке</a:t>
            </a:r>
          </a:p>
        </p:txBody>
      </p:sp>
      <p:sp>
        <p:nvSpPr>
          <p:cNvPr id="23555" name="object 7"/>
          <p:cNvSpPr txBox="1">
            <a:spLocks noChangeArrowheads="1"/>
          </p:cNvSpPr>
          <p:nvPr/>
        </p:nvSpPr>
        <p:spPr bwMode="auto">
          <a:xfrm>
            <a:off x="2476500" y="3886200"/>
            <a:ext cx="76295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60325" rIns="0" bIns="0">
            <a:spAutoFit/>
          </a:bodyPr>
          <a:lstStyle/>
          <a:p>
            <a:pPr marL="12700">
              <a:lnSpc>
                <a:spcPts val="3025"/>
              </a:lnSpc>
              <a:spcBef>
                <a:spcPts val="475"/>
              </a:spcBef>
              <a:tabLst>
                <a:tab pos="1865313" algn="l"/>
                <a:tab pos="2514600" algn="l"/>
                <a:tab pos="4419600" algn="l"/>
                <a:tab pos="5881688" algn="l"/>
                <a:tab pos="7594600" algn="l"/>
              </a:tabLst>
            </a:pPr>
            <a:r>
              <a:rPr lang="ru-RU" sz="2400"/>
              <a:t>Порядок и размеры платы </a:t>
            </a:r>
            <a:r>
              <a:rPr lang="ru-RU" sz="2400" b="1"/>
              <a:t>вправе </a:t>
            </a:r>
            <a:r>
              <a:rPr lang="ru-RU" sz="2400"/>
              <a:t>установить  Правительство отдельным актом</a:t>
            </a:r>
          </a:p>
        </p:txBody>
      </p:sp>
      <p:sp>
        <p:nvSpPr>
          <p:cNvPr id="23556" name="object 8"/>
          <p:cNvSpPr>
            <a:spLocks/>
          </p:cNvSpPr>
          <p:nvPr/>
        </p:nvSpPr>
        <p:spPr bwMode="auto">
          <a:xfrm>
            <a:off x="0" y="6211888"/>
            <a:ext cx="10287000" cy="646112"/>
          </a:xfrm>
          <a:custGeom>
            <a:avLst/>
            <a:gdLst>
              <a:gd name="T0" fmla="*/ 0 w 12192000"/>
              <a:gd name="T1" fmla="*/ 645858 h 646429"/>
              <a:gd name="T2" fmla="*/ 10287000 w 12192000"/>
              <a:gd name="T3" fmla="*/ 645858 h 646429"/>
              <a:gd name="T4" fmla="*/ 10287000 w 12192000"/>
              <a:gd name="T5" fmla="*/ 0 h 646429"/>
              <a:gd name="T6" fmla="*/ 0 w 12192000"/>
              <a:gd name="T7" fmla="*/ 0 h 646429"/>
              <a:gd name="T8" fmla="*/ 0 w 12192000"/>
              <a:gd name="T9" fmla="*/ 645858 h 6464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46429"/>
              <a:gd name="T17" fmla="*/ 12192000 w 12192000"/>
              <a:gd name="T18" fmla="*/ 646429 h 6464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46429">
                <a:moveTo>
                  <a:pt x="0" y="646175"/>
                </a:moveTo>
                <a:lnTo>
                  <a:pt x="12192000" y="646175"/>
                </a:lnTo>
                <a:lnTo>
                  <a:pt x="12192000" y="0"/>
                </a:lnTo>
                <a:lnTo>
                  <a:pt x="0" y="0"/>
                </a:lnTo>
                <a:lnTo>
                  <a:pt x="0" y="646175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3557" name="object 9"/>
          <p:cNvSpPr txBox="1">
            <a:spLocks noChangeArrowheads="1"/>
          </p:cNvSpPr>
          <p:nvPr/>
        </p:nvSpPr>
        <p:spPr bwMode="auto">
          <a:xfrm>
            <a:off x="1479550" y="6240463"/>
            <a:ext cx="747395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39688" indent="-26988">
              <a:spcBef>
                <a:spcPts val="100"/>
              </a:spcBef>
            </a:pPr>
            <a:r>
              <a:rPr lang="ru-RU" sz="1600" b="1">
                <a:solidFill>
                  <a:srgbClr val="FFFFFF"/>
                </a:solidFill>
              </a:rPr>
              <a:t>Чем изменили: подпунктом «б» пункта 39 статьи 1 Закона № 504-ФЗ.  </a:t>
            </a:r>
          </a:p>
          <a:p>
            <a:pPr marL="39688" indent="-26988">
              <a:spcBef>
                <a:spcPts val="100"/>
              </a:spcBef>
            </a:pPr>
            <a:r>
              <a:rPr lang="ru-RU" sz="1600" b="1">
                <a:solidFill>
                  <a:srgbClr val="FFFFFF"/>
                </a:solidFill>
              </a:rPr>
              <a:t>Что изменили: утратили силу части 5 и 6 статьи 59 Закона № 44-ФЗ.</a:t>
            </a:r>
            <a:endParaRPr lang="ru-RU" sz="1600"/>
          </a:p>
        </p:txBody>
      </p:sp>
      <p:sp>
        <p:nvSpPr>
          <p:cNvPr id="10" name="object 10"/>
          <p:cNvSpPr txBox="1"/>
          <p:nvPr/>
        </p:nvSpPr>
        <p:spPr>
          <a:xfrm>
            <a:off x="190500" y="2286000"/>
            <a:ext cx="2057400" cy="352425"/>
          </a:xfrm>
          <a:prstGeom prst="rect">
            <a:avLst/>
          </a:prstGeom>
          <a:solidFill>
            <a:srgbClr val="F1F1F1"/>
          </a:solidFill>
          <a:ln w="9144">
            <a:solidFill>
              <a:srgbClr val="6F0000"/>
            </a:solidFill>
          </a:ln>
        </p:spPr>
        <p:txBody>
          <a:bodyPr lIns="0" tIns="38735" rIns="0" bIns="0">
            <a:spAutoFit/>
          </a:bodyPr>
          <a:lstStyle/>
          <a:p>
            <a:pPr marL="90805" fontAlgn="auto">
              <a:spcBef>
                <a:spcPts val="305"/>
              </a:spcBef>
              <a:spcAft>
                <a:spcPts val="0"/>
              </a:spcAft>
              <a:defRPr/>
            </a:pPr>
            <a:r>
              <a:rPr sz="2000" b="1" spc="10" dirty="0">
                <a:latin typeface="Arial"/>
                <a:cs typeface="Arial"/>
              </a:rPr>
              <a:t>До </a:t>
            </a:r>
            <a:r>
              <a:rPr sz="2000" b="1" dirty="0">
                <a:latin typeface="Arial"/>
                <a:cs typeface="Arial"/>
              </a:rPr>
              <a:t>1 </a:t>
            </a:r>
            <a:r>
              <a:rPr sz="2000" b="1" spc="-10" dirty="0">
                <a:latin typeface="Arial"/>
                <a:cs typeface="Arial"/>
              </a:rPr>
              <a:t>июля</a:t>
            </a:r>
            <a:r>
              <a:rPr sz="2000" b="1" spc="-11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2018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0500" y="4114800"/>
            <a:ext cx="2057400" cy="354013"/>
          </a:xfrm>
          <a:prstGeom prst="rect">
            <a:avLst/>
          </a:prstGeom>
          <a:solidFill>
            <a:srgbClr val="F1F1F1"/>
          </a:solidFill>
          <a:ln w="9144">
            <a:solidFill>
              <a:srgbClr val="6F0000"/>
            </a:solidFill>
          </a:ln>
        </p:spPr>
        <p:txBody>
          <a:bodyPr lIns="0" tIns="40005" rIns="0" bIns="0">
            <a:spAutoFit/>
          </a:bodyPr>
          <a:lstStyle/>
          <a:p>
            <a:pPr marL="90805" fontAlgn="auto">
              <a:spcBef>
                <a:spcPts val="315"/>
              </a:spcBef>
              <a:spcAft>
                <a:spcPts val="0"/>
              </a:spcAft>
              <a:defRPr/>
            </a:pPr>
            <a:r>
              <a:rPr sz="2000" b="1" dirty="0">
                <a:latin typeface="Arial"/>
                <a:cs typeface="Arial"/>
              </a:rPr>
              <a:t>С 1 </a:t>
            </a:r>
            <a:r>
              <a:rPr sz="2000" b="1" spc="-10" dirty="0">
                <a:latin typeface="Arial"/>
                <a:cs typeface="Arial"/>
              </a:rPr>
              <a:t>июля</a:t>
            </a:r>
            <a:r>
              <a:rPr sz="2000" b="1" spc="-10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2018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object 2"/>
          <p:cNvSpPr>
            <a:spLocks noGrp="1"/>
          </p:cNvSpPr>
          <p:nvPr>
            <p:ph type="title"/>
          </p:nvPr>
        </p:nvSpPr>
        <p:spPr>
          <a:xfrm>
            <a:off x="385763" y="304800"/>
            <a:ext cx="9323387" cy="561975"/>
          </a:xfrm>
        </p:spPr>
        <p:txBody>
          <a:bodyPr tIns="12700"/>
          <a:lstStyle/>
          <a:p>
            <a:pPr marL="12700" eaLnBrk="1" hangingPunct="1">
              <a:spcBef>
                <a:spcPts val="100"/>
              </a:spcBef>
            </a:pPr>
            <a:r>
              <a:rPr lang="ru-RU" sz="3600" smtClean="0">
                <a:latin typeface="Arial" charset="0"/>
                <a:cs typeface="Arial" charset="0"/>
              </a:rPr>
              <a:t>Уточнили, когда можно выделять лоты</a:t>
            </a:r>
          </a:p>
        </p:txBody>
      </p:sp>
      <p:sp>
        <p:nvSpPr>
          <p:cNvPr id="24578" name="object 3"/>
          <p:cNvSpPr txBox="1">
            <a:spLocks noChangeArrowheads="1"/>
          </p:cNvSpPr>
          <p:nvPr/>
        </p:nvSpPr>
        <p:spPr bwMode="auto">
          <a:xfrm>
            <a:off x="952500" y="990600"/>
            <a:ext cx="8037513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065" rIns="0" bIns="0">
            <a:spAutoFit/>
          </a:bodyPr>
          <a:lstStyle/>
          <a:p>
            <a:pPr marL="292100" indent="-279400" algn="ctr">
              <a:spcBef>
                <a:spcPts val="100"/>
              </a:spcBef>
              <a:buSzPct val="96000"/>
              <a:buFont typeface="Wingdings" pitchFamily="2" charset="2"/>
              <a:buChar char=""/>
              <a:tabLst>
                <a:tab pos="292100" algn="l"/>
              </a:tabLst>
            </a:pPr>
            <a:r>
              <a:rPr lang="ru-RU" sz="2800"/>
              <a:t>делить на лоты можно только </a:t>
            </a:r>
            <a:r>
              <a:rPr lang="ru-RU" sz="2800" b="1"/>
              <a:t>бумажные конкурсы </a:t>
            </a:r>
            <a:r>
              <a:rPr lang="ru-RU" sz="2800"/>
              <a:t>и только до 2019 года</a:t>
            </a:r>
          </a:p>
        </p:txBody>
      </p:sp>
      <p:sp>
        <p:nvSpPr>
          <p:cNvPr id="24579" name="object 4"/>
          <p:cNvSpPr>
            <a:spLocks/>
          </p:cNvSpPr>
          <p:nvPr/>
        </p:nvSpPr>
        <p:spPr bwMode="auto">
          <a:xfrm>
            <a:off x="0" y="6211888"/>
            <a:ext cx="10287000" cy="646112"/>
          </a:xfrm>
          <a:custGeom>
            <a:avLst/>
            <a:gdLst>
              <a:gd name="T0" fmla="*/ 0 w 12192000"/>
              <a:gd name="T1" fmla="*/ 645858 h 646429"/>
              <a:gd name="T2" fmla="*/ 10287000 w 12192000"/>
              <a:gd name="T3" fmla="*/ 645858 h 646429"/>
              <a:gd name="T4" fmla="*/ 10287000 w 12192000"/>
              <a:gd name="T5" fmla="*/ 0 h 646429"/>
              <a:gd name="T6" fmla="*/ 0 w 12192000"/>
              <a:gd name="T7" fmla="*/ 0 h 646429"/>
              <a:gd name="T8" fmla="*/ 0 w 12192000"/>
              <a:gd name="T9" fmla="*/ 645858 h 6464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46429"/>
              <a:gd name="T17" fmla="*/ 12192000 w 12192000"/>
              <a:gd name="T18" fmla="*/ 646429 h 6464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46429">
                <a:moveTo>
                  <a:pt x="0" y="646175"/>
                </a:moveTo>
                <a:lnTo>
                  <a:pt x="12192000" y="646175"/>
                </a:lnTo>
                <a:lnTo>
                  <a:pt x="12192000" y="0"/>
                </a:lnTo>
                <a:lnTo>
                  <a:pt x="0" y="0"/>
                </a:lnTo>
                <a:lnTo>
                  <a:pt x="0" y="646175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4580" name="object 5"/>
          <p:cNvSpPr txBox="1">
            <a:spLocks noChangeArrowheads="1"/>
          </p:cNvSpPr>
          <p:nvPr/>
        </p:nvSpPr>
        <p:spPr bwMode="auto">
          <a:xfrm>
            <a:off x="1603375" y="6240463"/>
            <a:ext cx="7502525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ru-RU" sz="1600">
                <a:solidFill>
                  <a:srgbClr val="FFFFFF"/>
                </a:solidFill>
              </a:rPr>
              <a:t>Чем изменили: подпунктом «б» пункта 9 статьи 1 Закона № 504-ФЗ.</a:t>
            </a:r>
            <a:endParaRPr lang="ru-RU" sz="1600"/>
          </a:p>
          <a:p>
            <a:pPr algn="ctr"/>
            <a:r>
              <a:rPr lang="ru-RU" sz="1600">
                <a:solidFill>
                  <a:srgbClr val="FFFFFF"/>
                </a:solidFill>
              </a:rPr>
              <a:t>Что изменили: изложили в новой редакции часть 6 статьи 24 Закона № 44-ФЗ.</a:t>
            </a:r>
            <a:endParaRPr lang="ru-RU" sz="1600"/>
          </a:p>
        </p:txBody>
      </p:sp>
      <p:sp>
        <p:nvSpPr>
          <p:cNvPr id="24581" name="object 6"/>
          <p:cNvSpPr>
            <a:spLocks/>
          </p:cNvSpPr>
          <p:nvPr/>
        </p:nvSpPr>
        <p:spPr bwMode="auto">
          <a:xfrm>
            <a:off x="952500" y="2209800"/>
            <a:ext cx="8229600" cy="3581400"/>
          </a:xfrm>
          <a:custGeom>
            <a:avLst/>
            <a:gdLst>
              <a:gd name="T0" fmla="*/ 0 w 9029700"/>
              <a:gd name="T1" fmla="*/ 3581107 h 3107690"/>
              <a:gd name="T2" fmla="*/ 8229600 w 9029700"/>
              <a:gd name="T3" fmla="*/ 3581107 h 3107690"/>
              <a:gd name="T4" fmla="*/ 8229600 w 9029700"/>
              <a:gd name="T5" fmla="*/ 0 h 3107690"/>
              <a:gd name="T6" fmla="*/ 0 w 9029700"/>
              <a:gd name="T7" fmla="*/ 0 h 3107690"/>
              <a:gd name="T8" fmla="*/ 0 w 9029700"/>
              <a:gd name="T9" fmla="*/ 3581107 h 31076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029700"/>
              <a:gd name="T16" fmla="*/ 0 h 3107690"/>
              <a:gd name="T17" fmla="*/ 9029700 w 9029700"/>
              <a:gd name="T18" fmla="*/ 3107690 h 31076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029700" h="3107690">
                <a:moveTo>
                  <a:pt x="0" y="3107436"/>
                </a:moveTo>
                <a:lnTo>
                  <a:pt x="9029700" y="3107436"/>
                </a:lnTo>
                <a:lnTo>
                  <a:pt x="9029700" y="0"/>
                </a:lnTo>
                <a:lnTo>
                  <a:pt x="0" y="0"/>
                </a:lnTo>
                <a:lnTo>
                  <a:pt x="0" y="3107436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4582" name="object 8"/>
          <p:cNvSpPr txBox="1">
            <a:spLocks noChangeArrowheads="1"/>
          </p:cNvSpPr>
          <p:nvPr/>
        </p:nvSpPr>
        <p:spPr bwMode="auto">
          <a:xfrm>
            <a:off x="1485900" y="2438400"/>
            <a:ext cx="6838950" cy="293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065" rIns="0" bIns="0">
            <a:spAutoFit/>
          </a:bodyPr>
          <a:lstStyle/>
          <a:p>
            <a:pPr marL="760413" algn="ctr">
              <a:spcBef>
                <a:spcPts val="100"/>
              </a:spcBef>
            </a:pPr>
            <a:r>
              <a:rPr lang="ru-RU" sz="2400" b="1">
                <a:solidFill>
                  <a:srgbClr val="F1F1F1"/>
                </a:solidFill>
              </a:rPr>
              <a:t>Когда выделяете лоты, для каждого лота</a:t>
            </a:r>
            <a:r>
              <a:rPr lang="ru-RU" sz="2400" u="sng">
                <a:solidFill>
                  <a:srgbClr val="F1F1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u="sng">
                <a:solidFill>
                  <a:srgbClr val="F1F1F1"/>
                </a:solidFill>
              </a:rPr>
              <a:t>отдельно</a:t>
            </a:r>
            <a:r>
              <a:rPr lang="ru-RU" sz="2400" b="1">
                <a:solidFill>
                  <a:srgbClr val="F1F1F1"/>
                </a:solidFill>
              </a:rPr>
              <a:t> указывайте:</a:t>
            </a:r>
            <a:endParaRPr lang="ru-RU" sz="2400"/>
          </a:p>
          <a:p>
            <a:pPr marL="760413">
              <a:spcBef>
                <a:spcPts val="25"/>
              </a:spcBef>
            </a:pP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marL="760413">
              <a:buFont typeface="Wingdings" pitchFamily="2" charset="2"/>
              <a:buChar char=""/>
            </a:pPr>
            <a:r>
              <a:rPr lang="ru-RU" sz="2400">
                <a:solidFill>
                  <a:srgbClr val="F1F1F1"/>
                </a:solidFill>
              </a:rPr>
              <a:t>объект закупки;</a:t>
            </a:r>
            <a:endParaRPr lang="ru-RU" sz="2400"/>
          </a:p>
          <a:p>
            <a:pPr marL="760413">
              <a:buFont typeface="Wingdings" pitchFamily="2" charset="2"/>
              <a:buChar char=""/>
            </a:pPr>
            <a:r>
              <a:rPr lang="ru-RU" sz="2400">
                <a:solidFill>
                  <a:srgbClr val="F1F1F1"/>
                </a:solidFill>
              </a:rPr>
              <a:t>НМЦК и ее обоснование;</a:t>
            </a:r>
            <a:endParaRPr lang="ru-RU" sz="2400"/>
          </a:p>
          <a:p>
            <a:pPr marL="760413">
              <a:buFont typeface="Wingdings" pitchFamily="2" charset="2"/>
              <a:buChar char=""/>
            </a:pPr>
            <a:r>
              <a:rPr lang="ru-RU" sz="2400">
                <a:solidFill>
                  <a:srgbClr val="F1F1F1"/>
                </a:solidFill>
              </a:rPr>
              <a:t>размер обеспечения заявки;</a:t>
            </a:r>
            <a:endParaRPr lang="ru-RU" sz="2400"/>
          </a:p>
          <a:p>
            <a:pPr marL="760413">
              <a:buFont typeface="Wingdings" pitchFamily="2" charset="2"/>
              <a:buChar char=""/>
            </a:pPr>
            <a:r>
              <a:rPr lang="ru-RU" sz="2400">
                <a:solidFill>
                  <a:srgbClr val="F1F1F1"/>
                </a:solidFill>
              </a:rPr>
              <a:t>сроки и другие условия поставки продукции.</a:t>
            </a:r>
            <a:endParaRPr lang="ru-RU" sz="2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object 2"/>
          <p:cNvSpPr>
            <a:spLocks noGrp="1"/>
          </p:cNvSpPr>
          <p:nvPr>
            <p:ph type="title"/>
          </p:nvPr>
        </p:nvSpPr>
        <p:spPr>
          <a:xfrm>
            <a:off x="723900" y="152400"/>
            <a:ext cx="9005888" cy="625475"/>
          </a:xfrm>
        </p:spPr>
        <p:txBody>
          <a:bodyPr tIns="88900"/>
          <a:lstStyle/>
          <a:p>
            <a:pPr marL="182563" algn="just" eaLnBrk="1" hangingPunct="1">
              <a:lnSpc>
                <a:spcPct val="80000"/>
              </a:lnSpc>
              <a:spcBef>
                <a:spcPts val="825"/>
              </a:spcBef>
            </a:pPr>
            <a:r>
              <a:rPr lang="ru-RU" sz="3200" smtClean="0">
                <a:latin typeface="Arial" charset="0"/>
                <a:cs typeface="Arial" charset="0"/>
              </a:rPr>
              <a:t>Что изменится в аукционах с 01.07.2018</a:t>
            </a:r>
            <a:r>
              <a:rPr lang="ru-RU" smtClean="0">
                <a:latin typeface="Arial" charset="0"/>
                <a:cs typeface="Arial" charset="0"/>
              </a:rPr>
              <a:t> </a:t>
            </a:r>
            <a:endParaRPr lang="ru-RU" sz="2000" smtClean="0">
              <a:latin typeface="Arial" charset="0"/>
              <a:cs typeface="Arial" charset="0"/>
            </a:endParaRPr>
          </a:p>
        </p:txBody>
      </p:sp>
      <p:sp>
        <p:nvSpPr>
          <p:cNvPr id="25602" name="object 3"/>
          <p:cNvSpPr>
            <a:spLocks/>
          </p:cNvSpPr>
          <p:nvPr/>
        </p:nvSpPr>
        <p:spPr bwMode="auto">
          <a:xfrm>
            <a:off x="0" y="6211888"/>
            <a:ext cx="10287000" cy="646112"/>
          </a:xfrm>
          <a:custGeom>
            <a:avLst/>
            <a:gdLst>
              <a:gd name="T0" fmla="*/ 0 w 12192000"/>
              <a:gd name="T1" fmla="*/ 645858 h 646429"/>
              <a:gd name="T2" fmla="*/ 10287000 w 12192000"/>
              <a:gd name="T3" fmla="*/ 645858 h 646429"/>
              <a:gd name="T4" fmla="*/ 10287000 w 12192000"/>
              <a:gd name="T5" fmla="*/ 0 h 646429"/>
              <a:gd name="T6" fmla="*/ 0 w 12192000"/>
              <a:gd name="T7" fmla="*/ 0 h 646429"/>
              <a:gd name="T8" fmla="*/ 0 w 12192000"/>
              <a:gd name="T9" fmla="*/ 645858 h 6464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46429"/>
              <a:gd name="T17" fmla="*/ 12192000 w 12192000"/>
              <a:gd name="T18" fmla="*/ 646429 h 6464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46429">
                <a:moveTo>
                  <a:pt x="0" y="646175"/>
                </a:moveTo>
                <a:lnTo>
                  <a:pt x="12192000" y="646175"/>
                </a:lnTo>
                <a:lnTo>
                  <a:pt x="12192000" y="0"/>
                </a:lnTo>
                <a:lnTo>
                  <a:pt x="0" y="0"/>
                </a:lnTo>
                <a:lnTo>
                  <a:pt x="0" y="646175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5603" name="object 4"/>
          <p:cNvSpPr txBox="1">
            <a:spLocks noChangeArrowheads="1"/>
          </p:cNvSpPr>
          <p:nvPr/>
        </p:nvSpPr>
        <p:spPr bwMode="auto">
          <a:xfrm>
            <a:off x="2330450" y="6240463"/>
            <a:ext cx="662305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758825" indent="-746125">
              <a:spcBef>
                <a:spcPts val="100"/>
              </a:spcBef>
            </a:pPr>
            <a:r>
              <a:rPr lang="ru-RU" sz="1600" b="1">
                <a:solidFill>
                  <a:srgbClr val="FFFFFF"/>
                </a:solidFill>
              </a:rPr>
              <a:t>Чем изменили: пунктами 43–51 статьи 1 Закона № 504-ФЗ.  Что изменили: статьи 63–71 Закона № 44-ФЗ.</a:t>
            </a:r>
            <a:endParaRPr lang="ru-RU" sz="1600"/>
          </a:p>
        </p:txBody>
      </p:sp>
      <p:sp>
        <p:nvSpPr>
          <p:cNvPr id="25604" name="object 5"/>
          <p:cNvSpPr>
            <a:spLocks/>
          </p:cNvSpPr>
          <p:nvPr/>
        </p:nvSpPr>
        <p:spPr bwMode="auto">
          <a:xfrm>
            <a:off x="322263" y="1066800"/>
            <a:ext cx="112712" cy="769938"/>
          </a:xfrm>
          <a:custGeom>
            <a:avLst/>
            <a:gdLst>
              <a:gd name="T0" fmla="*/ 0 w 134620"/>
              <a:gd name="T1" fmla="*/ 769939 h 769619"/>
              <a:gd name="T2" fmla="*/ 112287 w 134620"/>
              <a:gd name="T3" fmla="*/ 769939 h 769619"/>
              <a:gd name="T4" fmla="*/ 112287 w 134620"/>
              <a:gd name="T5" fmla="*/ 0 h 769619"/>
              <a:gd name="T6" fmla="*/ 0 w 134620"/>
              <a:gd name="T7" fmla="*/ 0 h 769619"/>
              <a:gd name="T8" fmla="*/ 0 w 134620"/>
              <a:gd name="T9" fmla="*/ 769939 h 7696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4620"/>
              <a:gd name="T16" fmla="*/ 0 h 769619"/>
              <a:gd name="T17" fmla="*/ 134620 w 134620"/>
              <a:gd name="T18" fmla="*/ 769619 h 7696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4620" h="769619">
                <a:moveTo>
                  <a:pt x="0" y="769620"/>
                </a:moveTo>
                <a:lnTo>
                  <a:pt x="134112" y="769620"/>
                </a:lnTo>
                <a:lnTo>
                  <a:pt x="134112" y="0"/>
                </a:lnTo>
                <a:lnTo>
                  <a:pt x="0" y="0"/>
                </a:lnTo>
                <a:lnTo>
                  <a:pt x="0" y="769620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5605" name="object 7"/>
          <p:cNvSpPr>
            <a:spLocks/>
          </p:cNvSpPr>
          <p:nvPr/>
        </p:nvSpPr>
        <p:spPr bwMode="auto">
          <a:xfrm>
            <a:off x="322263" y="2057400"/>
            <a:ext cx="112712" cy="112713"/>
          </a:xfrm>
          <a:custGeom>
            <a:avLst/>
            <a:gdLst>
              <a:gd name="T0" fmla="*/ 0 w 134620"/>
              <a:gd name="T1" fmla="*/ 112459 h 113030"/>
              <a:gd name="T2" fmla="*/ 112287 w 134620"/>
              <a:gd name="T3" fmla="*/ 112459 h 113030"/>
              <a:gd name="T4" fmla="*/ 112287 w 134620"/>
              <a:gd name="T5" fmla="*/ 0 h 113030"/>
              <a:gd name="T6" fmla="*/ 0 w 134620"/>
              <a:gd name="T7" fmla="*/ 0 h 113030"/>
              <a:gd name="T8" fmla="*/ 0 w 134620"/>
              <a:gd name="T9" fmla="*/ 112459 h 1130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4620"/>
              <a:gd name="T16" fmla="*/ 0 h 113030"/>
              <a:gd name="T17" fmla="*/ 134620 w 134620"/>
              <a:gd name="T18" fmla="*/ 113030 h 11303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4620" h="113030">
                <a:moveTo>
                  <a:pt x="0" y="112775"/>
                </a:moveTo>
                <a:lnTo>
                  <a:pt x="134112" y="112775"/>
                </a:lnTo>
                <a:lnTo>
                  <a:pt x="134112" y="0"/>
                </a:lnTo>
                <a:lnTo>
                  <a:pt x="0" y="0"/>
                </a:lnTo>
                <a:lnTo>
                  <a:pt x="0" y="112775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graphicFrame>
        <p:nvGraphicFramePr>
          <p:cNvPr id="25625" name="Group 25"/>
          <p:cNvGraphicFramePr>
            <a:graphicFrameLocks noGrp="1"/>
          </p:cNvGraphicFramePr>
          <p:nvPr/>
        </p:nvGraphicFramePr>
        <p:xfrm>
          <a:off x="723900" y="1066800"/>
          <a:ext cx="9029700" cy="4743450"/>
        </p:xfrm>
        <a:graphic>
          <a:graphicData uri="http://schemas.openxmlformats.org/drawingml/2006/table">
            <a:tbl>
              <a:tblPr/>
              <a:tblGrid>
                <a:gridCol w="1881188"/>
                <a:gridCol w="7148512"/>
              </a:tblGrid>
              <a:tr h="213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Аукционная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заявка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439738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39738" algn="l"/>
                          <a:tab pos="441325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Согласие и декларации в составе заявки на участие в электронном аукционе подается с применением программно-аппаратных средств электронной площадки, подается через ЭТП;</a:t>
                      </a:r>
                    </a:p>
                    <a:p>
                      <a:pPr marL="439738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39738" algn="l"/>
                          <a:tab pos="441325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 второй части заявок почтовый адрес указывают все участники;</a:t>
                      </a:r>
                    </a:p>
                    <a:p>
                      <a:pPr marL="439738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39738" algn="l"/>
                          <a:tab pos="441325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Оператор вернет заявку – если сведения об участнике есть в РНП;</a:t>
                      </a:r>
                    </a:p>
                    <a:p>
                      <a:pPr marL="439738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39738" algn="l"/>
                          <a:tab pos="441325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 заявки теперь не порядковый номер, а идентификационный;</a:t>
                      </a:r>
                    </a:p>
                  </a:txBody>
                  <a:tcPr marL="0" marR="0" marT="4000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968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Рассмотрение</a:t>
                      </a:r>
                    </a:p>
                    <a:p>
                      <a:pPr marL="968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заявки</a:t>
                      </a:r>
                    </a:p>
                  </a:txBody>
                  <a:tcPr marL="0" marR="0" marT="4064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968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НМЦК ≤ 3 млн руб. - 1 рабочий день с даты окончания срока подачи заявок.</a:t>
                      </a:r>
                    </a:p>
                  </a:txBody>
                  <a:tcPr marL="0" marR="0" marT="4064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CACA"/>
                    </a:solidFill>
                  </a:tcPr>
                </a:tc>
              </a:tr>
              <a:tr h="692150">
                <a:tc>
                  <a:txBody>
                    <a:bodyPr/>
                    <a:lstStyle/>
                    <a:p>
                      <a:pPr marL="968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4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Шаг аукциона</a:t>
                      </a:r>
                    </a:p>
                  </a:txBody>
                  <a:tcPr marL="0" marR="0" marT="18351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968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Шаг не может составлять меньше 100 руб.</a:t>
                      </a:r>
                    </a:p>
                  </a:txBody>
                  <a:tcPr marL="0" marR="0" marT="396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968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Заключение контракта </a:t>
                      </a:r>
                    </a:p>
                  </a:txBody>
                  <a:tcPr marL="0" marR="0" marT="4064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968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При заключении контракта протокол разногласий победитель может направить только один раз, в сроки предусмотренные для подписания проекта контракта</a:t>
                      </a:r>
                    </a:p>
                  </a:txBody>
                  <a:tcPr marL="0" marR="0" marT="4064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CAC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object 2"/>
          <p:cNvSpPr>
            <a:spLocks/>
          </p:cNvSpPr>
          <p:nvPr/>
        </p:nvSpPr>
        <p:spPr bwMode="auto">
          <a:xfrm>
            <a:off x="0" y="0"/>
            <a:ext cx="10287000" cy="6311900"/>
          </a:xfrm>
          <a:custGeom>
            <a:avLst/>
            <a:gdLst>
              <a:gd name="T0" fmla="*/ 0 w 12192000"/>
              <a:gd name="T1" fmla="*/ 6311776 h 6312535"/>
              <a:gd name="T2" fmla="*/ 10287000 w 12192000"/>
              <a:gd name="T3" fmla="*/ 6311776 h 6312535"/>
              <a:gd name="T4" fmla="*/ 10287000 w 12192000"/>
              <a:gd name="T5" fmla="*/ 0 h 6312535"/>
              <a:gd name="T6" fmla="*/ 0 w 12192000"/>
              <a:gd name="T7" fmla="*/ 0 h 6312535"/>
              <a:gd name="T8" fmla="*/ 0 w 12192000"/>
              <a:gd name="T9" fmla="*/ 6311776 h 63125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312535"/>
              <a:gd name="T17" fmla="*/ 12192000 w 12192000"/>
              <a:gd name="T18" fmla="*/ 6312535 h 63125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312535">
                <a:moveTo>
                  <a:pt x="0" y="6312408"/>
                </a:moveTo>
                <a:lnTo>
                  <a:pt x="12192000" y="6312408"/>
                </a:lnTo>
                <a:lnTo>
                  <a:pt x="12192000" y="0"/>
                </a:lnTo>
                <a:lnTo>
                  <a:pt x="0" y="0"/>
                </a:lnTo>
                <a:lnTo>
                  <a:pt x="0" y="6312408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85875" y="228600"/>
            <a:ext cx="7766050" cy="1352550"/>
          </a:xfrm>
        </p:spPr>
        <p:txBody>
          <a:bodyPr tIns="13335" rtlCol="0"/>
          <a:lstStyle/>
          <a:p>
            <a:pPr marL="12700" eaLnBrk="1" fontAlgn="auto" hangingPunct="1">
              <a:spcBef>
                <a:spcPts val="105"/>
              </a:spcBef>
              <a:spcAft>
                <a:spcPts val="0"/>
              </a:spcAft>
              <a:defRPr/>
            </a:pPr>
            <a:r>
              <a:rPr spc="-15" dirty="0"/>
              <a:t>Внесли </a:t>
            </a:r>
            <a:r>
              <a:rPr dirty="0"/>
              <a:t>поправки в правила</a:t>
            </a:r>
            <a:r>
              <a:rPr spc="-55" dirty="0"/>
              <a:t> </a:t>
            </a:r>
            <a:r>
              <a:rPr dirty="0"/>
              <a:t>РНП</a:t>
            </a:r>
          </a:p>
        </p:txBody>
      </p:sp>
      <p:sp>
        <p:nvSpPr>
          <p:cNvPr id="26627" name="object 4"/>
          <p:cNvSpPr txBox="1">
            <a:spLocks noChangeArrowheads="1"/>
          </p:cNvSpPr>
          <p:nvPr/>
        </p:nvSpPr>
        <p:spPr bwMode="auto">
          <a:xfrm>
            <a:off x="774700" y="2185988"/>
            <a:ext cx="8886825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60325" rIns="0" bIns="0">
            <a:spAutoFit/>
          </a:bodyPr>
          <a:lstStyle/>
          <a:p>
            <a:pPr marL="12700" algn="just">
              <a:lnSpc>
                <a:spcPts val="3025"/>
              </a:lnSpc>
              <a:spcBef>
                <a:spcPts val="475"/>
              </a:spcBef>
            </a:pPr>
            <a:r>
              <a:rPr lang="ru-RU" sz="2800"/>
              <a:t>Если единственный участник, с которым контракт заключили  по результатам несостоявшейся процедуры, уклонился от  заключения контракта, то направьте сведения в РНП</a:t>
            </a:r>
          </a:p>
        </p:txBody>
      </p:sp>
      <p:sp>
        <p:nvSpPr>
          <p:cNvPr id="26628" name="object 5"/>
          <p:cNvSpPr>
            <a:spLocks/>
          </p:cNvSpPr>
          <p:nvPr/>
        </p:nvSpPr>
        <p:spPr bwMode="auto">
          <a:xfrm>
            <a:off x="0" y="6311900"/>
            <a:ext cx="10287000" cy="546100"/>
          </a:xfrm>
          <a:custGeom>
            <a:avLst/>
            <a:gdLst>
              <a:gd name="T0" fmla="*/ 10287000 w 12192000"/>
              <a:gd name="T1" fmla="*/ 545590 h 546100"/>
              <a:gd name="T2" fmla="*/ 10287000 w 12192000"/>
              <a:gd name="T3" fmla="*/ 0 h 546100"/>
              <a:gd name="T4" fmla="*/ 0 w 12192000"/>
              <a:gd name="T5" fmla="*/ 0 h 546100"/>
              <a:gd name="T6" fmla="*/ 0 w 12192000"/>
              <a:gd name="T7" fmla="*/ 545590 h 546100"/>
              <a:gd name="T8" fmla="*/ 10287000 w 12192000"/>
              <a:gd name="T9" fmla="*/ 545590 h 5461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546100"/>
              <a:gd name="T17" fmla="*/ 12192000 w 12192000"/>
              <a:gd name="T18" fmla="*/ 546100 h 5461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546100">
                <a:moveTo>
                  <a:pt x="12192000" y="545590"/>
                </a:moveTo>
                <a:lnTo>
                  <a:pt x="12192000" y="0"/>
                </a:lnTo>
                <a:lnTo>
                  <a:pt x="0" y="0"/>
                </a:lnTo>
                <a:lnTo>
                  <a:pt x="0" y="545590"/>
                </a:lnTo>
                <a:lnTo>
                  <a:pt x="12192000" y="545590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6629" name="object 6"/>
          <p:cNvSpPr txBox="1">
            <a:spLocks noChangeArrowheads="1"/>
          </p:cNvSpPr>
          <p:nvPr/>
        </p:nvSpPr>
        <p:spPr bwMode="auto">
          <a:xfrm>
            <a:off x="1093788" y="6283325"/>
            <a:ext cx="72009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80975" indent="-168275" algn="ctr">
              <a:spcBef>
                <a:spcPts val="100"/>
              </a:spcBef>
            </a:pPr>
            <a:r>
              <a:rPr lang="ru-RU" sz="1600" b="1">
                <a:solidFill>
                  <a:srgbClr val="FFFFFF"/>
                </a:solidFill>
              </a:rPr>
              <a:t>Чем изменили: пунктом 79 статьи 1 Закона № 504-ФЗ.  </a:t>
            </a:r>
          </a:p>
          <a:p>
            <a:pPr marL="180975" indent="-168275" algn="ctr">
              <a:spcBef>
                <a:spcPts val="100"/>
              </a:spcBef>
            </a:pPr>
            <a:r>
              <a:rPr lang="ru-RU" sz="1600" b="1">
                <a:solidFill>
                  <a:srgbClr val="FFFFFF"/>
                </a:solidFill>
              </a:rPr>
              <a:t>Что изменили: часть 5 статьи 104 Закона № 44-ФЗ.</a:t>
            </a:r>
            <a:endParaRPr lang="ru-RU" sz="1600"/>
          </a:p>
        </p:txBody>
      </p:sp>
      <p:graphicFrame>
        <p:nvGraphicFramePr>
          <p:cNvPr id="26645" name="Group 21"/>
          <p:cNvGraphicFramePr>
            <a:graphicFrameLocks noGrp="1"/>
          </p:cNvGraphicFramePr>
          <p:nvPr/>
        </p:nvGraphicFramePr>
        <p:xfrm>
          <a:off x="1784350" y="4114800"/>
          <a:ext cx="6858000" cy="1500188"/>
        </p:xfrm>
        <a:graphic>
          <a:graphicData uri="http://schemas.openxmlformats.org/drawingml/2006/table">
            <a:tbl>
              <a:tblPr/>
              <a:tblGrid>
                <a:gridCol w="3429000"/>
                <a:gridCol w="3429000"/>
              </a:tblGrid>
              <a:tr h="330200">
                <a:tc gridSpan="2">
                  <a:txBody>
                    <a:bodyPr/>
                    <a:lstStyle/>
                    <a:p>
                      <a:pPr marL="158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СРОК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3683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7525">
                <a:tc>
                  <a:txBody>
                    <a:bodyPr/>
                    <a:lstStyle/>
                    <a:p>
                      <a:pPr marL="127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БЫЛ</a:t>
                      </a:r>
                    </a:p>
                  </a:txBody>
                  <a:tcPr marL="0" marR="0" marT="3683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СТАЛ</a:t>
                      </a:r>
                    </a:p>
                  </a:txBody>
                  <a:tcPr marL="0" marR="0" marT="3683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CACA"/>
                    </a:solidFill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рабочих дней</a:t>
                      </a:r>
                    </a:p>
                  </a:txBody>
                  <a:tcPr marL="0" marR="0" marT="37465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рабочих дня</a:t>
                      </a:r>
                    </a:p>
                  </a:txBody>
                  <a:tcPr marL="0" marR="0" marT="37465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" y="914400"/>
            <a:ext cx="9067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AutoShape 5"/>
          <p:cNvSpPr>
            <a:spLocks noChangeArrowheads="1"/>
          </p:cNvSpPr>
          <p:nvPr/>
        </p:nvSpPr>
        <p:spPr bwMode="auto">
          <a:xfrm>
            <a:off x="1409700" y="304800"/>
            <a:ext cx="7521575" cy="457200"/>
          </a:xfrm>
          <a:prstGeom prst="roundRect">
            <a:avLst>
              <a:gd name="adj" fmla="val 16667"/>
            </a:avLst>
          </a:prstGeom>
          <a:solidFill>
            <a:srgbClr val="0099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>
                <a:solidFill>
                  <a:schemeClr val="hlink"/>
                </a:solidFill>
                <a:latin typeface="Times New Roman" pitchFamily="18" charset="0"/>
              </a:rPr>
              <a:t>Единый агрегатор торговли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object 2"/>
          <p:cNvSpPr>
            <a:spLocks noGrp="1"/>
          </p:cNvSpPr>
          <p:nvPr>
            <p:ph type="title"/>
          </p:nvPr>
        </p:nvSpPr>
        <p:spPr>
          <a:xfrm>
            <a:off x="385763" y="1828800"/>
            <a:ext cx="9502775" cy="500063"/>
          </a:xfrm>
        </p:spPr>
        <p:txBody>
          <a:bodyPr tIns="12065"/>
          <a:lstStyle/>
          <a:p>
            <a:pPr marL="12700" eaLnBrk="1" hangingPunct="1">
              <a:spcBef>
                <a:spcPts val="100"/>
              </a:spcBef>
            </a:pPr>
            <a:r>
              <a:rPr lang="ru-RU" sz="3200" smtClean="0">
                <a:latin typeface="Arial" charset="0"/>
                <a:cs typeface="Arial" charset="0"/>
              </a:rPr>
              <a:t>Сократили сроки для правки плана-графика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00100" y="2590800"/>
            <a:ext cx="3092450" cy="377825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sz="2400" dirty="0">
                <a:latin typeface="Arial"/>
                <a:cs typeface="Arial"/>
              </a:rPr>
              <a:t>По </a:t>
            </a:r>
            <a:r>
              <a:rPr sz="2400" spc="-5" dirty="0">
                <a:latin typeface="Arial"/>
                <a:cs typeface="Arial"/>
              </a:rPr>
              <a:t>общему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правилу:</a:t>
            </a:r>
            <a:endParaRPr sz="2400">
              <a:latin typeface="Arial"/>
              <a:cs typeface="Arial"/>
            </a:endParaRPr>
          </a:p>
        </p:txBody>
      </p:sp>
      <p:sp>
        <p:nvSpPr>
          <p:cNvPr id="9219" name="object 4"/>
          <p:cNvSpPr>
            <a:spLocks/>
          </p:cNvSpPr>
          <p:nvPr/>
        </p:nvSpPr>
        <p:spPr bwMode="auto">
          <a:xfrm>
            <a:off x="0" y="6172200"/>
            <a:ext cx="10287000" cy="685800"/>
          </a:xfrm>
          <a:custGeom>
            <a:avLst/>
            <a:gdLst>
              <a:gd name="T0" fmla="*/ 0 w 12192000"/>
              <a:gd name="T1" fmla="*/ 685531 h 646429"/>
              <a:gd name="T2" fmla="*/ 10287000 w 12192000"/>
              <a:gd name="T3" fmla="*/ 685531 h 646429"/>
              <a:gd name="T4" fmla="*/ 10287000 w 12192000"/>
              <a:gd name="T5" fmla="*/ 0 h 646429"/>
              <a:gd name="T6" fmla="*/ 0 w 12192000"/>
              <a:gd name="T7" fmla="*/ 0 h 646429"/>
              <a:gd name="T8" fmla="*/ 0 w 12192000"/>
              <a:gd name="T9" fmla="*/ 685531 h 6464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46429"/>
              <a:gd name="T17" fmla="*/ 12192000 w 12192000"/>
              <a:gd name="T18" fmla="*/ 646429 h 6464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46429">
                <a:moveTo>
                  <a:pt x="0" y="646175"/>
                </a:moveTo>
                <a:lnTo>
                  <a:pt x="12192000" y="646175"/>
                </a:lnTo>
                <a:lnTo>
                  <a:pt x="12192000" y="0"/>
                </a:lnTo>
                <a:lnTo>
                  <a:pt x="0" y="0"/>
                </a:lnTo>
                <a:lnTo>
                  <a:pt x="0" y="646175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9220" name="object 5"/>
          <p:cNvSpPr txBox="1">
            <a:spLocks noChangeArrowheads="1"/>
          </p:cNvSpPr>
          <p:nvPr/>
        </p:nvSpPr>
        <p:spPr bwMode="auto">
          <a:xfrm>
            <a:off x="1257300" y="6172200"/>
            <a:ext cx="77882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301625" indent="-288925">
              <a:spcBef>
                <a:spcPts val="100"/>
              </a:spcBef>
            </a:pPr>
            <a:r>
              <a:rPr lang="ru-RU" sz="1600" b="1">
                <a:solidFill>
                  <a:srgbClr val="FFFFFF"/>
                </a:solidFill>
              </a:rPr>
              <a:t>Чем изменили: подпунктом «б» пункта 8 статьи 1 Закона № 504-ФЗ.  </a:t>
            </a:r>
          </a:p>
          <a:p>
            <a:pPr marL="301625" indent="-288925">
              <a:spcBef>
                <a:spcPts val="100"/>
              </a:spcBef>
            </a:pPr>
            <a:r>
              <a:rPr lang="ru-RU" sz="1600" b="1">
                <a:solidFill>
                  <a:srgbClr val="FFFFFF"/>
                </a:solidFill>
              </a:rPr>
              <a:t>Что изменили: дополнили часть 14 статьи 21 Закона № 44-ФЗ.</a:t>
            </a:r>
            <a:endParaRPr lang="ru-RU" sz="1600"/>
          </a:p>
        </p:txBody>
      </p:sp>
      <p:sp>
        <p:nvSpPr>
          <p:cNvPr id="6" name="object 6"/>
          <p:cNvSpPr txBox="1"/>
          <p:nvPr/>
        </p:nvSpPr>
        <p:spPr>
          <a:xfrm>
            <a:off x="800100" y="3276600"/>
            <a:ext cx="2795588" cy="473075"/>
          </a:xfrm>
          <a:prstGeom prst="rect">
            <a:avLst/>
          </a:prstGeom>
          <a:solidFill>
            <a:srgbClr val="F1F1F1"/>
          </a:solidFill>
          <a:ln w="9144">
            <a:solidFill>
              <a:srgbClr val="6F0000"/>
            </a:solidFill>
          </a:ln>
        </p:spPr>
        <p:txBody>
          <a:bodyPr lIns="0" tIns="36195" rIns="0" bIns="0">
            <a:spAutoFit/>
          </a:bodyPr>
          <a:lstStyle/>
          <a:p>
            <a:pPr marL="92075" fontAlgn="auto">
              <a:spcBef>
                <a:spcPts val="285"/>
              </a:spcBef>
              <a:spcAft>
                <a:spcPts val="0"/>
              </a:spcAft>
              <a:defRPr/>
            </a:pPr>
            <a:r>
              <a:rPr sz="2800" spc="-5" dirty="0">
                <a:latin typeface="Arial"/>
                <a:cs typeface="Arial"/>
              </a:rPr>
              <a:t>Изменения в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ПГ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23050" y="3200400"/>
            <a:ext cx="2482850" cy="519113"/>
          </a:xfrm>
          <a:prstGeom prst="rect">
            <a:avLst/>
          </a:prstGeom>
          <a:solidFill>
            <a:srgbClr val="F1F1F1"/>
          </a:solidFill>
          <a:ln w="9144">
            <a:solidFill>
              <a:srgbClr val="6F0000"/>
            </a:solidFill>
          </a:ln>
        </p:spPr>
        <p:txBody>
          <a:bodyPr lIns="0" tIns="21590" rIns="0" bIns="0">
            <a:spAutoFit/>
          </a:bodyPr>
          <a:lstStyle/>
          <a:p>
            <a:pPr marL="92710" fontAlgn="auto">
              <a:spcBef>
                <a:spcPts val="170"/>
              </a:spcBef>
              <a:spcAft>
                <a:spcPts val="0"/>
              </a:spcAft>
              <a:defRPr/>
            </a:pPr>
            <a:r>
              <a:rPr sz="3200" spc="-165" dirty="0">
                <a:latin typeface="Arial"/>
                <a:cs typeface="Arial"/>
              </a:rPr>
              <a:t>Извещение</a:t>
            </a:r>
            <a:endParaRPr sz="3200">
              <a:latin typeface="Arial"/>
              <a:cs typeface="Arial"/>
            </a:endParaRPr>
          </a:p>
        </p:txBody>
      </p:sp>
      <p:sp>
        <p:nvSpPr>
          <p:cNvPr id="9223" name="object 8"/>
          <p:cNvSpPr>
            <a:spLocks/>
          </p:cNvSpPr>
          <p:nvPr/>
        </p:nvSpPr>
        <p:spPr bwMode="auto">
          <a:xfrm>
            <a:off x="3986213" y="3048000"/>
            <a:ext cx="2443162" cy="914400"/>
          </a:xfrm>
          <a:custGeom>
            <a:avLst/>
            <a:gdLst>
              <a:gd name="T0" fmla="*/ 2039638 w 2493645"/>
              <a:gd name="T1" fmla="*/ 0 h 822960"/>
              <a:gd name="T2" fmla="*/ 2039638 w 2493645"/>
              <a:gd name="T3" fmla="*/ 228599 h 822960"/>
              <a:gd name="T4" fmla="*/ 0 w 2493645"/>
              <a:gd name="T5" fmla="*/ 228599 h 822960"/>
              <a:gd name="T6" fmla="*/ 0 w 2493645"/>
              <a:gd name="T7" fmla="*/ 685799 h 822960"/>
              <a:gd name="T8" fmla="*/ 2039638 w 2493645"/>
              <a:gd name="T9" fmla="*/ 685799 h 822960"/>
              <a:gd name="T10" fmla="*/ 2039638 w 2493645"/>
              <a:gd name="T11" fmla="*/ 914399 h 822960"/>
              <a:gd name="T12" fmla="*/ 2442788 w 2493645"/>
              <a:gd name="T13" fmla="*/ 457199 h 822960"/>
              <a:gd name="T14" fmla="*/ 2039638 w 2493645"/>
              <a:gd name="T15" fmla="*/ 0 h 8229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493645"/>
              <a:gd name="T25" fmla="*/ 0 h 822960"/>
              <a:gd name="T26" fmla="*/ 2493645 w 2493645"/>
              <a:gd name="T27" fmla="*/ 822960 h 8229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493645" h="822960">
                <a:moveTo>
                  <a:pt x="2081783" y="0"/>
                </a:moveTo>
                <a:lnTo>
                  <a:pt x="2081783" y="205739"/>
                </a:lnTo>
                <a:lnTo>
                  <a:pt x="0" y="205739"/>
                </a:lnTo>
                <a:lnTo>
                  <a:pt x="0" y="617219"/>
                </a:lnTo>
                <a:lnTo>
                  <a:pt x="2081783" y="617219"/>
                </a:lnTo>
                <a:lnTo>
                  <a:pt x="2081783" y="822959"/>
                </a:lnTo>
                <a:lnTo>
                  <a:pt x="2493263" y="411479"/>
                </a:lnTo>
                <a:lnTo>
                  <a:pt x="2081783" y="0"/>
                </a:lnTo>
                <a:close/>
              </a:path>
            </a:pathLst>
          </a:custGeom>
          <a:solidFill>
            <a:srgbClr val="A6A6A6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9224" name="object 10"/>
          <p:cNvSpPr txBox="1">
            <a:spLocks noChangeArrowheads="1"/>
          </p:cNvSpPr>
          <p:nvPr/>
        </p:nvSpPr>
        <p:spPr bwMode="auto">
          <a:xfrm>
            <a:off x="4371975" y="3276600"/>
            <a:ext cx="1914525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065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2800">
                <a:latin typeface="Arial Black" pitchFamily="34" charset="0"/>
              </a:rPr>
              <a:t>10 дней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19100" y="3886200"/>
            <a:ext cx="9609138" cy="74295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sz="2400" spc="-5" dirty="0">
                <a:latin typeface="Arial"/>
                <a:cs typeface="Arial"/>
              </a:rPr>
              <a:t>Для правила </a:t>
            </a:r>
            <a:r>
              <a:rPr sz="2400" spc="-30" dirty="0">
                <a:latin typeface="Arial"/>
                <a:cs typeface="Arial"/>
              </a:rPr>
              <a:t>ввели </a:t>
            </a:r>
            <a:r>
              <a:rPr sz="2400" b="1" spc="-10" dirty="0">
                <a:latin typeface="Arial"/>
                <a:cs typeface="Arial"/>
              </a:rPr>
              <a:t>исключения* </a:t>
            </a:r>
            <a:r>
              <a:rPr sz="2400" dirty="0">
                <a:latin typeface="Arial"/>
                <a:cs typeface="Arial"/>
              </a:rPr>
              <a:t>– срок </a:t>
            </a:r>
            <a:r>
              <a:rPr sz="2400" spc="-10" dirty="0">
                <a:latin typeface="Arial"/>
                <a:cs typeface="Arial"/>
              </a:rPr>
              <a:t>сократили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до </a:t>
            </a:r>
            <a:r>
              <a:rPr sz="2400" b="1" u="heavy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одного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дня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для</a:t>
            </a:r>
            <a:r>
              <a:rPr sz="2400" spc="5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закупок: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95500" y="4724400"/>
            <a:ext cx="6199188" cy="779463"/>
          </a:xfrm>
          <a:prstGeom prst="rect">
            <a:avLst/>
          </a:prstGeom>
          <a:solidFill>
            <a:srgbClr val="F1F1F1"/>
          </a:solidFill>
          <a:ln w="9144">
            <a:solidFill>
              <a:srgbClr val="6F0000"/>
            </a:solidFill>
          </a:ln>
        </p:spPr>
        <p:txBody>
          <a:bodyPr lIns="0" tIns="39369" rIns="0" bIns="0">
            <a:spAutoFit/>
          </a:bodyPr>
          <a:lstStyle/>
          <a:p>
            <a:pPr marL="378460" indent="-286385" fontAlgn="auto">
              <a:spcBef>
                <a:spcPts val="309"/>
              </a:spcBef>
              <a:spcAft>
                <a:spcPts val="0"/>
              </a:spcAft>
              <a:buFont typeface="Wingdings"/>
              <a:buChar char=""/>
              <a:tabLst>
                <a:tab pos="379095" algn="l"/>
              </a:tabLst>
              <a:defRPr/>
            </a:pPr>
            <a:r>
              <a:rPr sz="2400" spc="-5" dirty="0">
                <a:latin typeface="Arial"/>
                <a:cs typeface="Arial"/>
              </a:rPr>
              <a:t>Не состоявшиеся </a:t>
            </a:r>
            <a:r>
              <a:rPr sz="2400" spc="-15" dirty="0">
                <a:latin typeface="Arial"/>
                <a:cs typeface="Arial"/>
              </a:rPr>
              <a:t>повторные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процедуры</a:t>
            </a:r>
            <a:endParaRPr sz="2400">
              <a:latin typeface="Arial"/>
              <a:cs typeface="Arial"/>
            </a:endParaRPr>
          </a:p>
          <a:p>
            <a:pPr marL="378460" indent="-286385" fontAlgn="auto">
              <a:spcBef>
                <a:spcPts val="0"/>
              </a:spcBef>
              <a:spcAft>
                <a:spcPts val="0"/>
              </a:spcAft>
              <a:buFont typeface="Wingdings"/>
              <a:buChar char=""/>
              <a:tabLst>
                <a:tab pos="379095" algn="l"/>
              </a:tabLst>
              <a:defRPr/>
            </a:pPr>
            <a:r>
              <a:rPr sz="2400" dirty="0">
                <a:latin typeface="Arial"/>
                <a:cs typeface="Arial"/>
              </a:rPr>
              <a:t>Закупки у </a:t>
            </a:r>
            <a:r>
              <a:rPr sz="2400" spc="-15" dirty="0">
                <a:latin typeface="Arial"/>
                <a:cs typeface="Arial"/>
              </a:rPr>
              <a:t>единственного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поставщика</a:t>
            </a:r>
            <a:endParaRPr sz="2400">
              <a:latin typeface="Arial"/>
              <a:cs typeface="Arial"/>
            </a:endParaRPr>
          </a:p>
        </p:txBody>
      </p:sp>
      <p:sp>
        <p:nvSpPr>
          <p:cNvPr id="9227" name="AutoShape 16"/>
          <p:cNvSpPr>
            <a:spLocks noChangeArrowheads="1"/>
          </p:cNvSpPr>
          <p:nvPr/>
        </p:nvSpPr>
        <p:spPr bwMode="auto">
          <a:xfrm>
            <a:off x="2636838" y="533400"/>
            <a:ext cx="7392987" cy="838200"/>
          </a:xfrm>
          <a:prstGeom prst="roundRect">
            <a:avLst>
              <a:gd name="adj" fmla="val 16667"/>
            </a:avLst>
          </a:prstGeom>
          <a:solidFill>
            <a:srgbClr val="0099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000" b="1">
                <a:solidFill>
                  <a:schemeClr val="hlink"/>
                </a:solidFill>
                <a:latin typeface="Times New Roman" pitchFamily="18" charset="0"/>
              </a:rPr>
              <a:t>Изменения в планировании закупок</a:t>
            </a:r>
          </a:p>
        </p:txBody>
      </p:sp>
      <p:sp>
        <p:nvSpPr>
          <p:cNvPr id="9228" name="AutoShape 19"/>
          <p:cNvSpPr>
            <a:spLocks noChangeArrowheads="1"/>
          </p:cNvSpPr>
          <p:nvPr/>
        </p:nvSpPr>
        <p:spPr bwMode="auto">
          <a:xfrm>
            <a:off x="266700" y="457200"/>
            <a:ext cx="2314575" cy="1143000"/>
          </a:xfrm>
          <a:prstGeom prst="rightArrow">
            <a:avLst>
              <a:gd name="adj1" fmla="val 50000"/>
              <a:gd name="adj2" fmla="val 50625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chemeClr val="hlink"/>
                </a:solidFill>
              </a:rPr>
              <a:t>С 1 июля 2018 года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object 3"/>
          <p:cNvSpPr txBox="1">
            <a:spLocks noChangeArrowheads="1"/>
          </p:cNvSpPr>
          <p:nvPr/>
        </p:nvSpPr>
        <p:spPr bwMode="auto">
          <a:xfrm>
            <a:off x="642938" y="1676400"/>
            <a:ext cx="8739187" cy="394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54610" rIns="0" bIns="0">
            <a:spAutoFit/>
          </a:bodyPr>
          <a:lstStyle/>
          <a:p>
            <a:pPr marL="241300" indent="-228600" algn="just">
              <a:lnSpc>
                <a:spcPct val="90000"/>
              </a:lnSpc>
              <a:spcBef>
                <a:spcPts val="425"/>
              </a:spcBef>
              <a:buSzPct val="96000"/>
              <a:buFont typeface="Wingdings" pitchFamily="2" charset="2"/>
              <a:buChar char=""/>
              <a:tabLst>
                <a:tab pos="292100" algn="l"/>
              </a:tabLst>
            </a:pPr>
            <a:r>
              <a:rPr lang="ru-RU" sz="2800" b="1"/>
              <a:t>С 1 июля 2018 года</a:t>
            </a:r>
            <a:r>
              <a:rPr lang="ru-RU" sz="2800"/>
              <a:t> заказчики </a:t>
            </a:r>
            <a:r>
              <a:rPr lang="ru-RU" sz="2800" b="1">
                <a:solidFill>
                  <a:srgbClr val="990000"/>
                </a:solidFill>
              </a:rPr>
              <a:t>вправе </a:t>
            </a:r>
            <a:r>
              <a:rPr lang="ru-RU" sz="2800"/>
              <a:t>осуществлять закупки малого объема в едином агрегаторе торговли</a:t>
            </a:r>
          </a:p>
          <a:p>
            <a:pPr marL="241300" indent="-228600" algn="just">
              <a:lnSpc>
                <a:spcPct val="90000"/>
              </a:lnSpc>
              <a:spcBef>
                <a:spcPts val="425"/>
              </a:spcBef>
              <a:buSzPct val="96000"/>
              <a:buFont typeface="Wingdings" pitchFamily="2" charset="2"/>
              <a:buNone/>
              <a:tabLst>
                <a:tab pos="292100" algn="l"/>
              </a:tabLst>
            </a:pPr>
            <a:endParaRPr lang="ru-RU" sz="2800"/>
          </a:p>
          <a:p>
            <a:pPr marL="241300" indent="-228600" algn="just">
              <a:lnSpc>
                <a:spcPts val="3025"/>
              </a:lnSpc>
              <a:buSzPct val="96000"/>
              <a:buFont typeface="Wingdings" pitchFamily="2" charset="2"/>
              <a:buChar char=""/>
              <a:tabLst>
                <a:tab pos="292100" algn="l"/>
              </a:tabLst>
            </a:pPr>
            <a:r>
              <a:rPr lang="ru-RU" sz="2800" b="1"/>
              <a:t>С 1 января 2019 года </a:t>
            </a:r>
            <a:r>
              <a:rPr lang="ru-RU" sz="2800"/>
              <a:t>федеральные заказчики и их учреждения</a:t>
            </a:r>
            <a:r>
              <a:rPr lang="ru-RU" sz="2800">
                <a:solidFill>
                  <a:srgbClr val="990000"/>
                </a:solidFill>
              </a:rPr>
              <a:t> </a:t>
            </a:r>
            <a:r>
              <a:rPr lang="ru-RU" sz="2800" b="1">
                <a:solidFill>
                  <a:srgbClr val="990000"/>
                </a:solidFill>
              </a:rPr>
              <a:t>обязаны</a:t>
            </a:r>
            <a:r>
              <a:rPr lang="ru-RU" sz="2800" b="1">
                <a:solidFill>
                  <a:srgbClr val="6F0000"/>
                </a:solidFill>
              </a:rPr>
              <a:t> </a:t>
            </a:r>
            <a:r>
              <a:rPr lang="ru-RU" sz="2800"/>
              <a:t>осуществлять закупки малого объема через единый агрегатор торговли. </a:t>
            </a:r>
          </a:p>
          <a:p>
            <a:pPr marL="241300" indent="-228600" algn="just">
              <a:lnSpc>
                <a:spcPts val="3025"/>
              </a:lnSpc>
              <a:buSzPct val="96000"/>
              <a:buFont typeface="Wingdings" pitchFamily="2" charset="2"/>
              <a:buChar char=""/>
              <a:tabLst>
                <a:tab pos="292100" algn="l"/>
              </a:tabLst>
            </a:pPr>
            <a:endParaRPr lang="ru-RU" sz="2800"/>
          </a:p>
          <a:p>
            <a:pPr marL="241300" indent="-228600" algn="just">
              <a:lnSpc>
                <a:spcPts val="3025"/>
              </a:lnSpc>
              <a:buSzPct val="96000"/>
              <a:buFont typeface="Wingdings" pitchFamily="2" charset="2"/>
              <a:buChar char=""/>
              <a:tabLst>
                <a:tab pos="292100" algn="l"/>
              </a:tabLst>
            </a:pPr>
            <a:r>
              <a:rPr lang="ru-RU" sz="2800"/>
              <a:t>Для органом местного самоуправления </a:t>
            </a:r>
            <a:r>
              <a:rPr lang="ru-RU" sz="2800" b="1">
                <a:solidFill>
                  <a:srgbClr val="990000"/>
                </a:solidFill>
              </a:rPr>
              <a:t>рекомендовано</a:t>
            </a:r>
            <a:r>
              <a:rPr lang="ru-RU" sz="2800"/>
              <a:t> осуществлять закупки малого объема через единый агрегатор торговли</a:t>
            </a:r>
          </a:p>
        </p:txBody>
      </p:sp>
      <p:sp>
        <p:nvSpPr>
          <p:cNvPr id="27650" name="object 4"/>
          <p:cNvSpPr>
            <a:spLocks/>
          </p:cNvSpPr>
          <p:nvPr/>
        </p:nvSpPr>
        <p:spPr bwMode="auto">
          <a:xfrm>
            <a:off x="0" y="6211888"/>
            <a:ext cx="10287000" cy="646112"/>
          </a:xfrm>
          <a:custGeom>
            <a:avLst/>
            <a:gdLst>
              <a:gd name="T0" fmla="*/ 0 w 12192000"/>
              <a:gd name="T1" fmla="*/ 645858 h 646429"/>
              <a:gd name="T2" fmla="*/ 10287000 w 12192000"/>
              <a:gd name="T3" fmla="*/ 645858 h 646429"/>
              <a:gd name="T4" fmla="*/ 10287000 w 12192000"/>
              <a:gd name="T5" fmla="*/ 0 h 646429"/>
              <a:gd name="T6" fmla="*/ 0 w 12192000"/>
              <a:gd name="T7" fmla="*/ 0 h 646429"/>
              <a:gd name="T8" fmla="*/ 0 w 12192000"/>
              <a:gd name="T9" fmla="*/ 645858 h 6464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46429"/>
              <a:gd name="T17" fmla="*/ 12192000 w 12192000"/>
              <a:gd name="T18" fmla="*/ 646429 h 6464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46429">
                <a:moveTo>
                  <a:pt x="0" y="646175"/>
                </a:moveTo>
                <a:lnTo>
                  <a:pt x="12192000" y="646175"/>
                </a:lnTo>
                <a:lnTo>
                  <a:pt x="12192000" y="0"/>
                </a:lnTo>
                <a:lnTo>
                  <a:pt x="0" y="0"/>
                </a:lnTo>
                <a:lnTo>
                  <a:pt x="0" y="646175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7651" name="object 5"/>
          <p:cNvSpPr txBox="1">
            <a:spLocks noChangeArrowheads="1"/>
          </p:cNvSpPr>
          <p:nvPr/>
        </p:nvSpPr>
        <p:spPr bwMode="auto">
          <a:xfrm>
            <a:off x="1157288" y="6400800"/>
            <a:ext cx="7932737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ru-RU" b="1">
                <a:solidFill>
                  <a:srgbClr val="FFFFFF"/>
                </a:solidFill>
              </a:rPr>
              <a:t>Распоряжение Правительства РФ от 28.04.2018 № 824-р </a:t>
            </a:r>
            <a:endParaRPr lang="ru-RU"/>
          </a:p>
        </p:txBody>
      </p:sp>
      <p:sp>
        <p:nvSpPr>
          <p:cNvPr id="27652" name="AutoShape 5"/>
          <p:cNvSpPr>
            <a:spLocks noChangeArrowheads="1"/>
          </p:cNvSpPr>
          <p:nvPr/>
        </p:nvSpPr>
        <p:spPr bwMode="auto">
          <a:xfrm>
            <a:off x="1285875" y="381000"/>
            <a:ext cx="7523163" cy="838200"/>
          </a:xfrm>
          <a:prstGeom prst="roundRect">
            <a:avLst>
              <a:gd name="adj" fmla="val 16667"/>
            </a:avLst>
          </a:prstGeom>
          <a:solidFill>
            <a:srgbClr val="0099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>
                <a:solidFill>
                  <a:schemeClr val="hlink"/>
                </a:solidFill>
                <a:latin typeface="Times New Roman" pitchFamily="18" charset="0"/>
              </a:rPr>
              <a:t>Электронизация малых закупок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7700" y="1676400"/>
            <a:ext cx="8872538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8" name="object 3"/>
          <p:cNvSpPr>
            <a:spLocks/>
          </p:cNvSpPr>
          <p:nvPr/>
        </p:nvSpPr>
        <p:spPr bwMode="auto">
          <a:xfrm>
            <a:off x="514350" y="381000"/>
            <a:ext cx="9386888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3335" rIns="0" bIns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3600" b="1">
                <a:solidFill>
                  <a:srgbClr val="6F0000"/>
                </a:solidFill>
              </a:rPr>
              <a:t>Что делать на каждом этапе закупки </a:t>
            </a:r>
            <a:br>
              <a:rPr lang="ru-RU" sz="3600" b="1">
                <a:solidFill>
                  <a:srgbClr val="6F0000"/>
                </a:solidFill>
              </a:rPr>
            </a:br>
            <a:r>
              <a:rPr lang="ru-RU" sz="3600" b="1">
                <a:solidFill>
                  <a:srgbClr val="6F0000"/>
                </a:solidFill>
              </a:rPr>
              <a:t>в едином агрегаторе торговли</a:t>
            </a:r>
            <a:r>
              <a:rPr lang="ru-RU" sz="4400" b="1">
                <a:solidFill>
                  <a:srgbClr val="6F00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object 2"/>
          <p:cNvSpPr>
            <a:spLocks/>
          </p:cNvSpPr>
          <p:nvPr/>
        </p:nvSpPr>
        <p:spPr bwMode="auto">
          <a:xfrm>
            <a:off x="0" y="0"/>
            <a:ext cx="10287000" cy="6858000"/>
          </a:xfrm>
          <a:custGeom>
            <a:avLst/>
            <a:gdLst>
              <a:gd name="T0" fmla="*/ 0 w 12192000"/>
              <a:gd name="T1" fmla="*/ 6858000 h 6858000"/>
              <a:gd name="T2" fmla="*/ 10287000 w 12192000"/>
              <a:gd name="T3" fmla="*/ 6858000 h 6858000"/>
              <a:gd name="T4" fmla="*/ 10287000 w 12192000"/>
              <a:gd name="T5" fmla="*/ 0 h 6858000"/>
              <a:gd name="T6" fmla="*/ 0 w 12192000"/>
              <a:gd name="T7" fmla="*/ 0 h 6858000"/>
              <a:gd name="T8" fmla="*/ 0 w 12192000"/>
              <a:gd name="T9" fmla="*/ 6858000 h 6858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858000"/>
              <a:gd name="T17" fmla="*/ 12192000 w 12192000"/>
              <a:gd name="T18" fmla="*/ 6858000 h 6858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722" name="object 6"/>
          <p:cNvSpPr>
            <a:spLocks noGrp="1"/>
          </p:cNvSpPr>
          <p:nvPr>
            <p:ph type="title"/>
          </p:nvPr>
        </p:nvSpPr>
        <p:spPr>
          <a:xfrm>
            <a:off x="1479550" y="2286000"/>
            <a:ext cx="7548563" cy="1476375"/>
          </a:xfrm>
        </p:spPr>
        <p:txBody>
          <a:bodyPr tIns="12700"/>
          <a:lstStyle/>
          <a:p>
            <a:pPr marL="12700" eaLnBrk="1" hangingPunct="1">
              <a:spcBef>
                <a:spcPts val="100"/>
              </a:spcBef>
            </a:pPr>
            <a:r>
              <a:rPr lang="ru-RU" sz="4800" smtClean="0">
                <a:solidFill>
                  <a:srgbClr val="F1F1F1"/>
                </a:solidFill>
                <a:latin typeface="Arial Black" pitchFamily="34" charset="0"/>
                <a:cs typeface="Arial" charset="0"/>
              </a:rPr>
              <a:t>СПАСИБО ЗА ВНИМАНИЕ!</a:t>
            </a:r>
            <a:endParaRPr lang="ru-RU" sz="4800" smtClean="0">
              <a:latin typeface="Arial Black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object 5"/>
          <p:cNvSpPr txBox="1">
            <a:spLocks noChangeArrowheads="1"/>
          </p:cNvSpPr>
          <p:nvPr/>
        </p:nvSpPr>
        <p:spPr bwMode="auto">
          <a:xfrm>
            <a:off x="642938" y="2590800"/>
            <a:ext cx="61087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60960" rIns="0" bIns="0">
            <a:spAutoFit/>
          </a:bodyPr>
          <a:lstStyle/>
          <a:p>
            <a:pPr marL="12700">
              <a:lnSpc>
                <a:spcPts val="3025"/>
              </a:lnSpc>
              <a:spcBef>
                <a:spcPts val="475"/>
              </a:spcBef>
              <a:tabLst>
                <a:tab pos="2024063" algn="l"/>
                <a:tab pos="2501900" algn="l"/>
                <a:tab pos="3175000" algn="l"/>
                <a:tab pos="3536950" algn="l"/>
                <a:tab pos="3946525" algn="l"/>
                <a:tab pos="4711700" algn="l"/>
              </a:tabLst>
            </a:pPr>
            <a:r>
              <a:rPr lang="ru-RU" sz="2600"/>
              <a:t>Заказчики	вправе	заключить контракт с единственным поставщиком по п.8 ч.1 ст.93  на оказание услуг по </a:t>
            </a:r>
            <a:r>
              <a:rPr lang="ru-RU" sz="2600" b="1"/>
              <a:t>обращению</a:t>
            </a:r>
            <a:r>
              <a:rPr lang="ru-RU" sz="2600"/>
              <a:t> </a:t>
            </a:r>
            <a:r>
              <a:rPr lang="ru-RU" sz="2600" b="1"/>
              <a:t>с твердыми</a:t>
            </a:r>
            <a:r>
              <a:rPr lang="ru-RU" sz="2600"/>
              <a:t> </a:t>
            </a:r>
            <a:r>
              <a:rPr lang="ru-RU" sz="2600" b="1"/>
              <a:t>коммунальными отходами</a:t>
            </a:r>
            <a:endParaRPr lang="ru-RU" sz="2600"/>
          </a:p>
        </p:txBody>
      </p:sp>
      <p:sp>
        <p:nvSpPr>
          <p:cNvPr id="10242" name="object 6"/>
          <p:cNvSpPr>
            <a:spLocks/>
          </p:cNvSpPr>
          <p:nvPr/>
        </p:nvSpPr>
        <p:spPr bwMode="auto">
          <a:xfrm>
            <a:off x="0" y="6211888"/>
            <a:ext cx="10287000" cy="646112"/>
          </a:xfrm>
          <a:custGeom>
            <a:avLst/>
            <a:gdLst>
              <a:gd name="T0" fmla="*/ 0 w 12192000"/>
              <a:gd name="T1" fmla="*/ 645858 h 646429"/>
              <a:gd name="T2" fmla="*/ 10287000 w 12192000"/>
              <a:gd name="T3" fmla="*/ 645858 h 646429"/>
              <a:gd name="T4" fmla="*/ 10287000 w 12192000"/>
              <a:gd name="T5" fmla="*/ 0 h 646429"/>
              <a:gd name="T6" fmla="*/ 0 w 12192000"/>
              <a:gd name="T7" fmla="*/ 0 h 646429"/>
              <a:gd name="T8" fmla="*/ 0 w 12192000"/>
              <a:gd name="T9" fmla="*/ 645858 h 6464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46429"/>
              <a:gd name="T17" fmla="*/ 12192000 w 12192000"/>
              <a:gd name="T18" fmla="*/ 646429 h 6464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46429">
                <a:moveTo>
                  <a:pt x="0" y="646175"/>
                </a:moveTo>
                <a:lnTo>
                  <a:pt x="12192000" y="646175"/>
                </a:lnTo>
                <a:lnTo>
                  <a:pt x="12192000" y="0"/>
                </a:lnTo>
                <a:lnTo>
                  <a:pt x="0" y="0"/>
                </a:lnTo>
                <a:lnTo>
                  <a:pt x="0" y="646175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0243" name="object 7"/>
          <p:cNvSpPr txBox="1">
            <a:spLocks noChangeArrowheads="1"/>
          </p:cNvSpPr>
          <p:nvPr/>
        </p:nvSpPr>
        <p:spPr bwMode="auto">
          <a:xfrm>
            <a:off x="1562100" y="6240463"/>
            <a:ext cx="71628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 indent="273050">
              <a:spcBef>
                <a:spcPts val="100"/>
              </a:spcBef>
            </a:pPr>
            <a:r>
              <a:rPr lang="ru-RU" sz="1600" b="1">
                <a:solidFill>
                  <a:srgbClr val="FFFFFF"/>
                </a:solidFill>
              </a:rPr>
              <a:t>Чем изменили: пунктом 1 статьи 8 Закона № 503-ФЗ.  </a:t>
            </a:r>
          </a:p>
          <a:p>
            <a:pPr marL="12700" indent="273050">
              <a:spcBef>
                <a:spcPts val="100"/>
              </a:spcBef>
            </a:pPr>
            <a:r>
              <a:rPr lang="ru-RU" sz="1600" b="1">
                <a:solidFill>
                  <a:srgbClr val="FFFFFF"/>
                </a:solidFill>
              </a:rPr>
              <a:t>Что изменили: пункт 8 части 1 статьи 93 Закона № 44-ФЗ.</a:t>
            </a:r>
            <a:endParaRPr lang="ru-RU" sz="1600"/>
          </a:p>
        </p:txBody>
      </p:sp>
      <p:sp>
        <p:nvSpPr>
          <p:cNvPr id="10244" name="AutoShape 11"/>
          <p:cNvSpPr>
            <a:spLocks noChangeArrowheads="1"/>
          </p:cNvSpPr>
          <p:nvPr/>
        </p:nvSpPr>
        <p:spPr bwMode="auto">
          <a:xfrm>
            <a:off x="190500" y="533400"/>
            <a:ext cx="2390775" cy="1143000"/>
          </a:xfrm>
          <a:prstGeom prst="rightArrow">
            <a:avLst>
              <a:gd name="adj1" fmla="val 50000"/>
              <a:gd name="adj2" fmla="val 52292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chemeClr val="hlink"/>
                </a:solidFill>
              </a:rPr>
              <a:t>С 1 января 2018 года</a:t>
            </a:r>
          </a:p>
        </p:txBody>
      </p:sp>
      <p:sp>
        <p:nvSpPr>
          <p:cNvPr id="10245" name="AutoShape 12"/>
          <p:cNvSpPr>
            <a:spLocks noChangeArrowheads="1"/>
          </p:cNvSpPr>
          <p:nvPr/>
        </p:nvSpPr>
        <p:spPr bwMode="auto">
          <a:xfrm>
            <a:off x="2700338" y="457200"/>
            <a:ext cx="7394575" cy="1219200"/>
          </a:xfrm>
          <a:prstGeom prst="roundRect">
            <a:avLst>
              <a:gd name="adj" fmla="val 16667"/>
            </a:avLst>
          </a:prstGeom>
          <a:solidFill>
            <a:srgbClr val="0099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3200" b="1">
                <a:solidFill>
                  <a:schemeClr val="hlink"/>
                </a:solidFill>
                <a:latin typeface="Times New Roman" pitchFamily="18" charset="0"/>
              </a:rPr>
              <a:t>Изменения в закупках у единственного поставщика</a:t>
            </a:r>
          </a:p>
        </p:txBody>
      </p:sp>
      <p:pic>
        <p:nvPicPr>
          <p:cNvPr id="10246" name="Picture 16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51638" y="2362200"/>
            <a:ext cx="3117850" cy="322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Объект 3"/>
          <p:cNvPicPr>
            <a:picLocks noGrp="1" noChangeAspect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1350963" y="1676400"/>
            <a:ext cx="8035925" cy="1563688"/>
          </a:xfrm>
        </p:spPr>
      </p:pic>
      <p:sp>
        <p:nvSpPr>
          <p:cNvPr id="11266" name="TextBox 5"/>
          <p:cNvSpPr txBox="1">
            <a:spLocks noChangeArrowheads="1"/>
          </p:cNvSpPr>
          <p:nvPr/>
        </p:nvSpPr>
        <p:spPr bwMode="auto">
          <a:xfrm>
            <a:off x="571500" y="1981200"/>
            <a:ext cx="3924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«Старый» реестр участников ЭА</a:t>
            </a:r>
          </a:p>
        </p:txBody>
      </p:sp>
      <p:sp>
        <p:nvSpPr>
          <p:cNvPr id="11267" name="TextBox 6"/>
          <p:cNvSpPr txBox="1">
            <a:spLocks noChangeArrowheads="1"/>
          </p:cNvSpPr>
          <p:nvPr/>
        </p:nvSpPr>
        <p:spPr bwMode="auto">
          <a:xfrm>
            <a:off x="7045325" y="1981200"/>
            <a:ext cx="25987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Calibri" pitchFamily="34" charset="0"/>
              </a:rPr>
              <a:t>Единый реестр </a:t>
            </a:r>
          </a:p>
          <a:p>
            <a:pPr algn="ctr"/>
            <a:r>
              <a:rPr lang="ru-RU" b="1">
                <a:latin typeface="Calibri" pitchFamily="34" charset="0"/>
              </a:rPr>
              <a:t>участников закупок</a:t>
            </a:r>
          </a:p>
        </p:txBody>
      </p:sp>
      <p:sp>
        <p:nvSpPr>
          <p:cNvPr id="11268" name="TextBox 7"/>
          <p:cNvSpPr txBox="1">
            <a:spLocks noChangeArrowheads="1"/>
          </p:cNvSpPr>
          <p:nvPr/>
        </p:nvSpPr>
        <p:spPr bwMode="auto">
          <a:xfrm>
            <a:off x="4152900" y="2438400"/>
            <a:ext cx="2828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Переходный период</a:t>
            </a:r>
          </a:p>
        </p:txBody>
      </p:sp>
      <p:pic>
        <p:nvPicPr>
          <p:cNvPr id="26" name="Рисунок 25" descr="эп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23050" y="4038600"/>
            <a:ext cx="2795588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Прямоугольник 24"/>
          <p:cNvSpPr>
            <a:spLocks noChangeArrowheads="1"/>
          </p:cNvSpPr>
          <p:nvPr/>
        </p:nvSpPr>
        <p:spPr bwMode="auto">
          <a:xfrm>
            <a:off x="342900" y="3962400"/>
            <a:ext cx="6108700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algn="ctr" defTabSz="666750">
              <a:lnSpc>
                <a:spcPct val="90000"/>
              </a:lnSpc>
              <a:spcAft>
                <a:spcPct val="15000"/>
              </a:spcAft>
            </a:pPr>
            <a:r>
              <a:rPr lang="ru-RU" sz="2400">
                <a:latin typeface="Calibri" pitchFamily="34" charset="0"/>
              </a:rPr>
              <a:t>С 1 июля 2018 года вводится </a:t>
            </a:r>
            <a:r>
              <a:rPr lang="ru-RU" sz="2400" b="1">
                <a:latin typeface="Calibri" pitchFamily="34" charset="0"/>
              </a:rPr>
              <a:t>усиленная квалифицированная электронная подпись</a:t>
            </a:r>
            <a:r>
              <a:rPr lang="ru-RU" sz="2400">
                <a:latin typeface="Calibri" pitchFamily="34" charset="0"/>
              </a:rPr>
              <a:t> для подписания электронных документов</a:t>
            </a:r>
          </a:p>
        </p:txBody>
      </p:sp>
      <p:sp>
        <p:nvSpPr>
          <p:cNvPr id="11271" name="AutoShape 13"/>
          <p:cNvSpPr>
            <a:spLocks noChangeArrowheads="1"/>
          </p:cNvSpPr>
          <p:nvPr/>
        </p:nvSpPr>
        <p:spPr bwMode="auto">
          <a:xfrm>
            <a:off x="952500" y="304800"/>
            <a:ext cx="8305800" cy="990600"/>
          </a:xfrm>
          <a:prstGeom prst="roundRect">
            <a:avLst>
              <a:gd name="adj" fmla="val 16667"/>
            </a:avLst>
          </a:prstGeom>
          <a:solidFill>
            <a:srgbClr val="0099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3000" b="1">
                <a:solidFill>
                  <a:schemeClr val="hlink"/>
                </a:solidFill>
                <a:latin typeface="Times New Roman" pitchFamily="18" charset="0"/>
              </a:rPr>
              <a:t>Единый реестр участников закупок</a:t>
            </a:r>
            <a:r>
              <a:rPr lang="ru-RU" sz="3200" b="1">
                <a:solidFill>
                  <a:schemeClr val="hlink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1272" name="AutoShape 14"/>
          <p:cNvSpPr>
            <a:spLocks noChangeArrowheads="1"/>
          </p:cNvSpPr>
          <p:nvPr/>
        </p:nvSpPr>
        <p:spPr bwMode="auto">
          <a:xfrm>
            <a:off x="2508250" y="3200400"/>
            <a:ext cx="1800225" cy="533400"/>
          </a:xfrm>
          <a:prstGeom prst="flowChartProcess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chemeClr val="hlink"/>
                </a:solidFill>
              </a:rPr>
              <a:t>01.01.2019</a:t>
            </a:r>
          </a:p>
        </p:txBody>
      </p:sp>
      <p:sp>
        <p:nvSpPr>
          <p:cNvPr id="11273" name="AutoShape 16"/>
          <p:cNvSpPr>
            <a:spLocks noChangeArrowheads="1"/>
          </p:cNvSpPr>
          <p:nvPr/>
        </p:nvSpPr>
        <p:spPr bwMode="auto">
          <a:xfrm>
            <a:off x="6494463" y="3200400"/>
            <a:ext cx="1800225" cy="533400"/>
          </a:xfrm>
          <a:prstGeom prst="flowChartProcess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chemeClr val="hlink"/>
                </a:solidFill>
              </a:rPr>
              <a:t>31.12.2019</a:t>
            </a:r>
          </a:p>
        </p:txBody>
      </p:sp>
      <p:sp>
        <p:nvSpPr>
          <p:cNvPr id="11274" name="object 4"/>
          <p:cNvSpPr>
            <a:spLocks/>
          </p:cNvSpPr>
          <p:nvPr/>
        </p:nvSpPr>
        <p:spPr bwMode="auto">
          <a:xfrm>
            <a:off x="0" y="6211888"/>
            <a:ext cx="10287000" cy="646112"/>
          </a:xfrm>
          <a:custGeom>
            <a:avLst/>
            <a:gdLst>
              <a:gd name="T0" fmla="*/ 0 w 12192000"/>
              <a:gd name="T1" fmla="*/ 645858 h 646429"/>
              <a:gd name="T2" fmla="*/ 10287000 w 12192000"/>
              <a:gd name="T3" fmla="*/ 645858 h 646429"/>
              <a:gd name="T4" fmla="*/ 10287000 w 12192000"/>
              <a:gd name="T5" fmla="*/ 0 h 646429"/>
              <a:gd name="T6" fmla="*/ 0 w 12192000"/>
              <a:gd name="T7" fmla="*/ 0 h 646429"/>
              <a:gd name="T8" fmla="*/ 0 w 12192000"/>
              <a:gd name="T9" fmla="*/ 645858 h 6464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46429"/>
              <a:gd name="T17" fmla="*/ 12192000 w 12192000"/>
              <a:gd name="T18" fmla="*/ 646429 h 6464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46429">
                <a:moveTo>
                  <a:pt x="0" y="646175"/>
                </a:moveTo>
                <a:lnTo>
                  <a:pt x="12192000" y="646175"/>
                </a:lnTo>
                <a:lnTo>
                  <a:pt x="12192000" y="0"/>
                </a:lnTo>
                <a:lnTo>
                  <a:pt x="0" y="0"/>
                </a:lnTo>
                <a:lnTo>
                  <a:pt x="0" y="646175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1275" name="Rectangle 18"/>
          <p:cNvSpPr>
            <a:spLocks noChangeArrowheads="1"/>
          </p:cNvSpPr>
          <p:nvPr/>
        </p:nvSpPr>
        <p:spPr bwMode="auto">
          <a:xfrm>
            <a:off x="450850" y="6216650"/>
            <a:ext cx="98361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solidFill>
                  <a:srgbClr val="FFFFFF"/>
                </a:solidFill>
              </a:rPr>
              <a:t>Чем изменили: подпунктом «б» пункта 3, пунктом 11 статьи 1 Закона № 504-ФЗ.</a:t>
            </a:r>
            <a:endParaRPr lang="ru-RU" sz="1600"/>
          </a:p>
          <a:p>
            <a:r>
              <a:rPr lang="ru-RU" sz="1600" b="1">
                <a:solidFill>
                  <a:srgbClr val="FFFFFF"/>
                </a:solidFill>
              </a:rPr>
              <a:t>Что изменили: добавили пункт 6.1 в часть 3 статьи 4, добавили статью 24.2 в Закон № 44-ФЗ.</a:t>
            </a:r>
          </a:p>
        </p:txBody>
      </p:sp>
      <p:sp>
        <p:nvSpPr>
          <p:cNvPr id="11276" name="Rectangle 19"/>
          <p:cNvSpPr>
            <a:spLocks noChangeArrowheads="1"/>
          </p:cNvSpPr>
          <p:nvPr/>
        </p:nvSpPr>
        <p:spPr bwMode="auto">
          <a:xfrm>
            <a:off x="257175" y="5410200"/>
            <a:ext cx="70088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До конца 2018 года квалифицированную электронную подпись выдает Казначейство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object 2"/>
          <p:cNvSpPr>
            <a:spLocks/>
          </p:cNvSpPr>
          <p:nvPr/>
        </p:nvSpPr>
        <p:spPr bwMode="auto">
          <a:xfrm>
            <a:off x="0" y="0"/>
            <a:ext cx="10287000" cy="6215063"/>
          </a:xfrm>
          <a:custGeom>
            <a:avLst/>
            <a:gdLst>
              <a:gd name="T0" fmla="*/ 0 w 12192000"/>
              <a:gd name="T1" fmla="*/ 6214555 h 6215380"/>
              <a:gd name="T2" fmla="*/ 10287000 w 12192000"/>
              <a:gd name="T3" fmla="*/ 6214555 h 6215380"/>
              <a:gd name="T4" fmla="*/ 10287000 w 12192000"/>
              <a:gd name="T5" fmla="*/ 0 h 6215380"/>
              <a:gd name="T6" fmla="*/ 0 w 12192000"/>
              <a:gd name="T7" fmla="*/ 0 h 6215380"/>
              <a:gd name="T8" fmla="*/ 0 w 12192000"/>
              <a:gd name="T9" fmla="*/ 6214555 h 62153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215380"/>
              <a:gd name="T17" fmla="*/ 12192000 w 12192000"/>
              <a:gd name="T18" fmla="*/ 6215380 h 62153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215380">
                <a:moveTo>
                  <a:pt x="0" y="6214872"/>
                </a:moveTo>
                <a:lnTo>
                  <a:pt x="12192000" y="6214872"/>
                </a:lnTo>
                <a:lnTo>
                  <a:pt x="12192000" y="0"/>
                </a:lnTo>
                <a:lnTo>
                  <a:pt x="0" y="0"/>
                </a:lnTo>
                <a:lnTo>
                  <a:pt x="0" y="6214872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314" name="object 4"/>
          <p:cNvSpPr txBox="1">
            <a:spLocks noChangeArrowheads="1"/>
          </p:cNvSpPr>
          <p:nvPr/>
        </p:nvSpPr>
        <p:spPr bwMode="auto">
          <a:xfrm>
            <a:off x="450850" y="2286000"/>
            <a:ext cx="9520238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53975" rIns="0" bIns="0">
            <a:spAutoFit/>
          </a:bodyPr>
          <a:lstStyle/>
          <a:p>
            <a:pPr marL="241300" indent="-228600">
              <a:lnSpc>
                <a:spcPts val="2588"/>
              </a:lnSpc>
              <a:spcBef>
                <a:spcPts val="425"/>
              </a:spcBef>
              <a:buFontTx/>
              <a:buChar char="•"/>
              <a:tabLst>
                <a:tab pos="241300" algn="l"/>
                <a:tab pos="1603375" algn="l"/>
                <a:tab pos="2686050" algn="l"/>
                <a:tab pos="3678238" algn="l"/>
                <a:tab pos="5472113" algn="l"/>
                <a:tab pos="5775325" algn="l"/>
                <a:tab pos="7748588" algn="l"/>
                <a:tab pos="9188450" algn="l"/>
                <a:tab pos="9491663" algn="l"/>
              </a:tabLst>
            </a:pPr>
            <a:r>
              <a:rPr lang="ru-RU" sz="2400"/>
              <a:t>Система нужна, чтобы мониторить и фиксировать действия и бездействие  участников и заказчиков.</a:t>
            </a:r>
          </a:p>
          <a:p>
            <a:pPr marL="241300" indent="-228600">
              <a:spcBef>
                <a:spcPts val="50"/>
              </a:spcBef>
              <a:buFont typeface="Arial" charset="0"/>
              <a:buNone/>
              <a:tabLst>
                <a:tab pos="241300" algn="l"/>
                <a:tab pos="1603375" algn="l"/>
                <a:tab pos="2686050" algn="l"/>
                <a:tab pos="3678238" algn="l"/>
                <a:tab pos="5472113" algn="l"/>
                <a:tab pos="5775325" algn="l"/>
                <a:tab pos="7748588" algn="l"/>
                <a:tab pos="9188450" algn="l"/>
                <a:tab pos="9491663" algn="l"/>
              </a:tabLst>
            </a:pP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marL="241300" indent="-228600">
              <a:lnSpc>
                <a:spcPts val="2588"/>
              </a:lnSpc>
              <a:buFontTx/>
              <a:buChar char="•"/>
              <a:tabLst>
                <a:tab pos="241300" algn="l"/>
                <a:tab pos="1603375" algn="l"/>
                <a:tab pos="2686050" algn="l"/>
                <a:tab pos="3678238" algn="l"/>
                <a:tab pos="5472113" algn="l"/>
                <a:tab pos="5775325" algn="l"/>
                <a:tab pos="7748588" algn="l"/>
                <a:tab pos="9188450" algn="l"/>
                <a:tab pos="9491663" algn="l"/>
              </a:tabLst>
            </a:pPr>
            <a:r>
              <a:rPr lang="ru-RU" sz="2400"/>
              <a:t>Правительство определит орган, который обеспечит эксплуатацию и  развитие новой системы.</a:t>
            </a:r>
          </a:p>
          <a:p>
            <a:pPr marL="241300" indent="-228600">
              <a:buFont typeface="Arial" charset="0"/>
              <a:buChar char="•"/>
              <a:tabLst>
                <a:tab pos="241300" algn="l"/>
                <a:tab pos="1603375" algn="l"/>
                <a:tab pos="2686050" algn="l"/>
                <a:tab pos="3678238" algn="l"/>
                <a:tab pos="5472113" algn="l"/>
                <a:tab pos="5775325" algn="l"/>
                <a:tab pos="7748588" algn="l"/>
                <a:tab pos="9188450" algn="l"/>
                <a:tab pos="9491663" algn="l"/>
              </a:tabLst>
            </a:pP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marL="241300" indent="-228600">
              <a:lnSpc>
                <a:spcPts val="2588"/>
              </a:lnSpc>
              <a:buFontTx/>
              <a:buChar char="•"/>
              <a:tabLst>
                <a:tab pos="241300" algn="l"/>
                <a:tab pos="1603375" algn="l"/>
                <a:tab pos="2686050" algn="l"/>
                <a:tab pos="3678238" algn="l"/>
                <a:tab pos="5472113" algn="l"/>
                <a:tab pos="5775325" algn="l"/>
                <a:tab pos="7748588" algn="l"/>
                <a:tab pos="9188450" algn="l"/>
                <a:tab pos="9491663" algn="l"/>
              </a:tabLst>
            </a:pPr>
            <a:r>
              <a:rPr lang="ru-RU" sz="2400"/>
              <a:t>Фиксация действий и бездействий участников контрактной системы в ЕИС  начнется с </a:t>
            </a:r>
            <a:r>
              <a:rPr lang="ru-RU" sz="2400" b="1"/>
              <a:t>1 октября 2019 года.</a:t>
            </a:r>
            <a:endParaRPr lang="ru-RU" sz="2400"/>
          </a:p>
        </p:txBody>
      </p:sp>
      <p:sp>
        <p:nvSpPr>
          <p:cNvPr id="13315" name="object 5"/>
          <p:cNvSpPr>
            <a:spLocks/>
          </p:cNvSpPr>
          <p:nvPr/>
        </p:nvSpPr>
        <p:spPr bwMode="auto">
          <a:xfrm>
            <a:off x="0" y="6215063"/>
            <a:ext cx="10287000" cy="642937"/>
          </a:xfrm>
          <a:custGeom>
            <a:avLst/>
            <a:gdLst>
              <a:gd name="T0" fmla="*/ 10287000 w 12192000"/>
              <a:gd name="T1" fmla="*/ 642810 h 643254"/>
              <a:gd name="T2" fmla="*/ 10287000 w 12192000"/>
              <a:gd name="T3" fmla="*/ 0 h 643254"/>
              <a:gd name="T4" fmla="*/ 0 w 12192000"/>
              <a:gd name="T5" fmla="*/ 0 h 643254"/>
              <a:gd name="T6" fmla="*/ 0 w 12192000"/>
              <a:gd name="T7" fmla="*/ 642810 h 643254"/>
              <a:gd name="T8" fmla="*/ 10287000 w 12192000"/>
              <a:gd name="T9" fmla="*/ 642810 h 6432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43254"/>
              <a:gd name="T17" fmla="*/ 12192000 w 12192000"/>
              <a:gd name="T18" fmla="*/ 643254 h 6432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43254">
                <a:moveTo>
                  <a:pt x="12192000" y="643127"/>
                </a:moveTo>
                <a:lnTo>
                  <a:pt x="12192000" y="0"/>
                </a:lnTo>
                <a:lnTo>
                  <a:pt x="0" y="0"/>
                </a:lnTo>
                <a:lnTo>
                  <a:pt x="0" y="643127"/>
                </a:lnTo>
                <a:lnTo>
                  <a:pt x="12192000" y="643127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316" name="object 6"/>
          <p:cNvSpPr txBox="1">
            <a:spLocks noChangeArrowheads="1"/>
          </p:cNvSpPr>
          <p:nvPr/>
        </p:nvSpPr>
        <p:spPr bwMode="auto">
          <a:xfrm>
            <a:off x="1736725" y="6296025"/>
            <a:ext cx="771525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1600" b="1">
                <a:solidFill>
                  <a:srgbClr val="FFFFFF"/>
                </a:solidFill>
              </a:rPr>
              <a:t>Чем изменили: подпунктом «д» пункта 3 статьи 1 Закона № 504-ФЗ.</a:t>
            </a:r>
            <a:endParaRPr lang="ru-RU" sz="1600"/>
          </a:p>
          <a:p>
            <a:pPr marL="12700"/>
            <a:r>
              <a:rPr lang="ru-RU" sz="1600" b="1">
                <a:solidFill>
                  <a:srgbClr val="FFFFFF"/>
                </a:solidFill>
              </a:rPr>
              <a:t>Что изменили: добавили пункты 13, 14 в статью 4 Закона № 44-ФЗ.</a:t>
            </a:r>
            <a:endParaRPr lang="ru-RU" sz="1600"/>
          </a:p>
        </p:txBody>
      </p:sp>
      <p:sp>
        <p:nvSpPr>
          <p:cNvPr id="13317" name="AutoShape 8"/>
          <p:cNvSpPr>
            <a:spLocks noChangeArrowheads="1"/>
          </p:cNvSpPr>
          <p:nvPr/>
        </p:nvSpPr>
        <p:spPr bwMode="auto">
          <a:xfrm>
            <a:off x="2700338" y="304800"/>
            <a:ext cx="7072312" cy="1219200"/>
          </a:xfrm>
          <a:prstGeom prst="roundRect">
            <a:avLst>
              <a:gd name="adj" fmla="val 16667"/>
            </a:avLst>
          </a:prstGeom>
          <a:solidFill>
            <a:srgbClr val="0099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3200" b="1">
                <a:solidFill>
                  <a:schemeClr val="hlink"/>
                </a:solidFill>
                <a:latin typeface="Times New Roman" pitchFamily="18" charset="0"/>
              </a:rPr>
              <a:t>Государственная информационная система</a:t>
            </a:r>
          </a:p>
        </p:txBody>
      </p:sp>
      <p:sp>
        <p:nvSpPr>
          <p:cNvPr id="13318" name="AutoShape 9"/>
          <p:cNvSpPr>
            <a:spLocks noChangeArrowheads="1"/>
          </p:cNvSpPr>
          <p:nvPr/>
        </p:nvSpPr>
        <p:spPr bwMode="auto">
          <a:xfrm>
            <a:off x="266700" y="457200"/>
            <a:ext cx="2362200" cy="1143000"/>
          </a:xfrm>
          <a:prstGeom prst="rightArrow">
            <a:avLst>
              <a:gd name="adj1" fmla="val 50000"/>
              <a:gd name="adj2" fmla="val 51667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chemeClr val="hlink"/>
                </a:solidFill>
              </a:rPr>
              <a:t>С 1 июля 2018 года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object 2"/>
          <p:cNvSpPr>
            <a:spLocks/>
          </p:cNvSpPr>
          <p:nvPr/>
        </p:nvSpPr>
        <p:spPr bwMode="auto">
          <a:xfrm>
            <a:off x="0" y="0"/>
            <a:ext cx="10287000" cy="6215063"/>
          </a:xfrm>
          <a:custGeom>
            <a:avLst/>
            <a:gdLst>
              <a:gd name="T0" fmla="*/ 0 w 12192000"/>
              <a:gd name="T1" fmla="*/ 6214555 h 6215380"/>
              <a:gd name="T2" fmla="*/ 10287000 w 12192000"/>
              <a:gd name="T3" fmla="*/ 6214555 h 6215380"/>
              <a:gd name="T4" fmla="*/ 10287000 w 12192000"/>
              <a:gd name="T5" fmla="*/ 0 h 6215380"/>
              <a:gd name="T6" fmla="*/ 0 w 12192000"/>
              <a:gd name="T7" fmla="*/ 0 h 6215380"/>
              <a:gd name="T8" fmla="*/ 0 w 12192000"/>
              <a:gd name="T9" fmla="*/ 6214555 h 62153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215380"/>
              <a:gd name="T17" fmla="*/ 12192000 w 12192000"/>
              <a:gd name="T18" fmla="*/ 6215380 h 62153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215380">
                <a:moveTo>
                  <a:pt x="0" y="6214872"/>
                </a:moveTo>
                <a:lnTo>
                  <a:pt x="12192000" y="6214872"/>
                </a:lnTo>
                <a:lnTo>
                  <a:pt x="12192000" y="0"/>
                </a:lnTo>
                <a:lnTo>
                  <a:pt x="0" y="0"/>
                </a:lnTo>
                <a:lnTo>
                  <a:pt x="0" y="6214872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4338" name="object 5"/>
          <p:cNvSpPr>
            <a:spLocks/>
          </p:cNvSpPr>
          <p:nvPr/>
        </p:nvSpPr>
        <p:spPr bwMode="auto">
          <a:xfrm>
            <a:off x="0" y="6215063"/>
            <a:ext cx="10287000" cy="642937"/>
          </a:xfrm>
          <a:custGeom>
            <a:avLst/>
            <a:gdLst>
              <a:gd name="T0" fmla="*/ 10287000 w 12192000"/>
              <a:gd name="T1" fmla="*/ 642810 h 643254"/>
              <a:gd name="T2" fmla="*/ 10287000 w 12192000"/>
              <a:gd name="T3" fmla="*/ 0 h 643254"/>
              <a:gd name="T4" fmla="*/ 0 w 12192000"/>
              <a:gd name="T5" fmla="*/ 0 h 643254"/>
              <a:gd name="T6" fmla="*/ 0 w 12192000"/>
              <a:gd name="T7" fmla="*/ 642810 h 643254"/>
              <a:gd name="T8" fmla="*/ 10287000 w 12192000"/>
              <a:gd name="T9" fmla="*/ 642810 h 6432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43254"/>
              <a:gd name="T17" fmla="*/ 12192000 w 12192000"/>
              <a:gd name="T18" fmla="*/ 643254 h 6432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43254">
                <a:moveTo>
                  <a:pt x="12192000" y="643127"/>
                </a:moveTo>
                <a:lnTo>
                  <a:pt x="12192000" y="0"/>
                </a:lnTo>
                <a:lnTo>
                  <a:pt x="0" y="0"/>
                </a:lnTo>
                <a:lnTo>
                  <a:pt x="0" y="643127"/>
                </a:lnTo>
                <a:lnTo>
                  <a:pt x="12192000" y="643127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4339" name="object 6"/>
          <p:cNvSpPr txBox="1">
            <a:spLocks noChangeArrowheads="1"/>
          </p:cNvSpPr>
          <p:nvPr/>
        </p:nvSpPr>
        <p:spPr bwMode="auto">
          <a:xfrm>
            <a:off x="1736725" y="6296025"/>
            <a:ext cx="771525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1600" b="1">
                <a:solidFill>
                  <a:srgbClr val="FFFFFF"/>
                </a:solidFill>
              </a:rPr>
              <a:t>Чем изменили: подпунктом «д» пункта 3 статьи 1 Закона № 504-ФЗ.</a:t>
            </a:r>
            <a:endParaRPr lang="ru-RU" sz="1600" b="1"/>
          </a:p>
          <a:p>
            <a:pPr marL="12700"/>
            <a:r>
              <a:rPr lang="ru-RU" sz="1600" b="1">
                <a:solidFill>
                  <a:srgbClr val="FFFFFF"/>
                </a:solidFill>
              </a:rPr>
              <a:t>Что </a:t>
            </a:r>
            <a:r>
              <a:rPr lang="ru-RU" sz="1600" b="1">
                <a:solidFill>
                  <a:schemeClr val="hlink"/>
                </a:solidFill>
              </a:rPr>
              <a:t>изменили: п. 3 ч. 1.1 статьи 30 Закона № 44-ФЗ</a:t>
            </a:r>
          </a:p>
        </p:txBody>
      </p:sp>
      <p:sp>
        <p:nvSpPr>
          <p:cNvPr id="14340" name="AutoShape 6"/>
          <p:cNvSpPr>
            <a:spLocks noChangeArrowheads="1"/>
          </p:cNvSpPr>
          <p:nvPr/>
        </p:nvSpPr>
        <p:spPr bwMode="auto">
          <a:xfrm>
            <a:off x="2705100" y="381000"/>
            <a:ext cx="7137400" cy="1219200"/>
          </a:xfrm>
          <a:prstGeom prst="roundRect">
            <a:avLst>
              <a:gd name="adj" fmla="val 16667"/>
            </a:avLst>
          </a:prstGeom>
          <a:solidFill>
            <a:srgbClr val="0099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>
                <a:solidFill>
                  <a:schemeClr val="hlink"/>
                </a:solidFill>
                <a:latin typeface="Times New Roman" pitchFamily="18" charset="0"/>
              </a:rPr>
              <a:t>Изменения в правилах определения объема закупок у СМП и СОНО </a:t>
            </a:r>
          </a:p>
        </p:txBody>
      </p:sp>
      <p:sp>
        <p:nvSpPr>
          <p:cNvPr id="14341" name="AutoShape 7"/>
          <p:cNvSpPr>
            <a:spLocks noChangeArrowheads="1"/>
          </p:cNvSpPr>
          <p:nvPr/>
        </p:nvSpPr>
        <p:spPr bwMode="auto">
          <a:xfrm>
            <a:off x="266700" y="457200"/>
            <a:ext cx="2314575" cy="1143000"/>
          </a:xfrm>
          <a:prstGeom prst="rightArrow">
            <a:avLst>
              <a:gd name="adj1" fmla="val 50000"/>
              <a:gd name="adj2" fmla="val 50625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chemeClr val="hlink"/>
                </a:solidFill>
              </a:rPr>
              <a:t> С 1 января 2019 года</a:t>
            </a:r>
          </a:p>
        </p:txBody>
      </p:sp>
      <p:sp>
        <p:nvSpPr>
          <p:cNvPr id="14342" name="Объект 2"/>
          <p:cNvSpPr>
            <a:spLocks/>
          </p:cNvSpPr>
          <p:nvPr/>
        </p:nvSpPr>
        <p:spPr bwMode="auto">
          <a:xfrm>
            <a:off x="495300" y="2209800"/>
            <a:ext cx="879157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685800">
              <a:spcBef>
                <a:spcPct val="20000"/>
              </a:spcBef>
            </a:pPr>
            <a:r>
              <a:rPr lang="ru-RU" sz="2400" b="1">
                <a:solidFill>
                  <a:srgbClr val="FF0000"/>
                </a:solidFill>
                <a:latin typeface="Calibri" pitchFamily="34" charset="0"/>
              </a:rPr>
              <a:t>С 1 января 2019 года</a:t>
            </a:r>
            <a:r>
              <a:rPr lang="ru-RU" sz="240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sz="2400">
                <a:latin typeface="Calibri" pitchFamily="34" charset="0"/>
              </a:rPr>
              <a:t>из объема закупок у единственного поставщика (подрядчика, исполнителя) исключаются несостоявшиеся конкурентные закупки, участниками которых могли быть только СМП, СОНКО</a:t>
            </a:r>
          </a:p>
        </p:txBody>
      </p:sp>
      <p:sp>
        <p:nvSpPr>
          <p:cNvPr id="14343" name="object 8"/>
          <p:cNvSpPr txBox="1">
            <a:spLocks noChangeArrowheads="1"/>
          </p:cNvSpPr>
          <p:nvPr/>
        </p:nvSpPr>
        <p:spPr bwMode="auto">
          <a:xfrm>
            <a:off x="1943100" y="4267200"/>
            <a:ext cx="7458075" cy="963613"/>
          </a:xfrm>
          <a:prstGeom prst="rect">
            <a:avLst/>
          </a:prstGeom>
          <a:solidFill>
            <a:srgbClr val="F1F1F1"/>
          </a:solidFill>
          <a:ln w="9144">
            <a:solidFill>
              <a:srgbClr val="6F0000"/>
            </a:solidFill>
            <a:miter lim="800000"/>
            <a:headEnd/>
            <a:tailEnd/>
          </a:ln>
        </p:spPr>
        <p:txBody>
          <a:bodyPr lIns="0" tIns="40005" rIns="0" bIns="0">
            <a:spAutoFit/>
          </a:bodyPr>
          <a:lstStyle/>
          <a:p>
            <a:pPr marL="90488">
              <a:spcBef>
                <a:spcPts val="313"/>
              </a:spcBef>
            </a:pPr>
            <a:r>
              <a:rPr lang="ru-RU" sz="2000"/>
              <a:t>Отчет об объеме закупок для СМП и СОНО за 2018 год размещается по старым правилам определения объема таких закупок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82" name="Group 22"/>
          <p:cNvGraphicFramePr>
            <a:graphicFrameLocks noGrp="1"/>
          </p:cNvGraphicFramePr>
          <p:nvPr/>
        </p:nvGraphicFramePr>
        <p:xfrm>
          <a:off x="190500" y="1143000"/>
          <a:ext cx="9920288" cy="4922838"/>
        </p:xfrm>
        <a:graphic>
          <a:graphicData uri="http://schemas.openxmlformats.org/drawingml/2006/table">
            <a:tbl>
              <a:tblPr/>
              <a:tblGrid>
                <a:gridCol w="3670300"/>
                <a:gridCol w="6249988"/>
              </a:tblGrid>
              <a:tr h="352425"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Было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3937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A4A4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Стало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3937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A4A4"/>
                    </a:solidFill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marL="968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Нельзя указывать «наименование места  происхождения» товара или</a:t>
                      </a:r>
                    </a:p>
                    <a:p>
                      <a:pPr marL="968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«наименование производителя»</a:t>
                      </a:r>
                    </a:p>
                  </a:txBody>
                  <a:tcPr marL="0" marR="0" marT="40005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968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Нельзя указывать «наименование страны происхождения»</a:t>
                      </a:r>
                    </a:p>
                  </a:txBody>
                  <a:tcPr marL="0" marR="0" marT="40005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968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 описание нельзя включать товарные  знаки, при условии, когда нет другого  способа более точно и четко описать  характеристики объекта закупки</a:t>
                      </a:r>
                    </a:p>
                  </a:txBody>
                  <a:tcPr marL="0" marR="0" marT="40005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968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 описание нельзя включать товарные знаки, при условии, что</a:t>
                      </a:r>
                    </a:p>
                    <a:p>
                      <a:pPr marL="968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требования ограничивают количество участников закупки.</a:t>
                      </a:r>
                    </a:p>
                  </a:txBody>
                  <a:tcPr marL="0" marR="0" marT="40005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EF"/>
                    </a:solidFill>
                  </a:tcPr>
                </a:tc>
              </a:tr>
              <a:tr h="2508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Раньше заказчик писал товарный знак  со словами «или эквивалент», только  когда закупал работы или услуги, при  выполнении которых используют товары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968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Новый закон позволяет использовать в описании товарный знак,</a:t>
                      </a:r>
                    </a:p>
                    <a:p>
                      <a:pPr marL="968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если соблюдено одно из трех условий.</a:t>
                      </a:r>
                    </a:p>
                    <a:p>
                      <a:pPr marL="968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Первое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– товарный знак сопровождают словами «или  эквивалент».</a:t>
                      </a:r>
                    </a:p>
                    <a:p>
                      <a:pPr marL="968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Второе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– смена товарного знака не обеспечит совместимость с</a:t>
                      </a:r>
                    </a:p>
                    <a:p>
                      <a:pPr marL="968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товаром в наличии.</a:t>
                      </a:r>
                    </a:p>
                    <a:p>
                      <a:pPr marL="968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Третье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– при закупке запасных частей и расходных материалов к  машинам и оборудованию для использования согласно</a:t>
                      </a:r>
                    </a:p>
                    <a:p>
                      <a:pPr marL="968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технической документации.</a:t>
                      </a:r>
                    </a:p>
                  </a:txBody>
                  <a:tcPr marL="0" marR="0" marT="40005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</a:tr>
            </a:tbl>
          </a:graphicData>
        </a:graphic>
      </p:graphicFrame>
      <p:sp>
        <p:nvSpPr>
          <p:cNvPr id="15377" name="object 4"/>
          <p:cNvSpPr>
            <a:spLocks/>
          </p:cNvSpPr>
          <p:nvPr/>
        </p:nvSpPr>
        <p:spPr bwMode="auto">
          <a:xfrm>
            <a:off x="0" y="6211888"/>
            <a:ext cx="10287000" cy="646112"/>
          </a:xfrm>
          <a:custGeom>
            <a:avLst/>
            <a:gdLst>
              <a:gd name="T0" fmla="*/ 0 w 12192000"/>
              <a:gd name="T1" fmla="*/ 645858 h 646429"/>
              <a:gd name="T2" fmla="*/ 10287000 w 12192000"/>
              <a:gd name="T3" fmla="*/ 645858 h 646429"/>
              <a:gd name="T4" fmla="*/ 10287000 w 12192000"/>
              <a:gd name="T5" fmla="*/ 0 h 646429"/>
              <a:gd name="T6" fmla="*/ 0 w 12192000"/>
              <a:gd name="T7" fmla="*/ 0 h 646429"/>
              <a:gd name="T8" fmla="*/ 0 w 12192000"/>
              <a:gd name="T9" fmla="*/ 645858 h 6464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46429"/>
              <a:gd name="T17" fmla="*/ 12192000 w 12192000"/>
              <a:gd name="T18" fmla="*/ 646429 h 6464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46429">
                <a:moveTo>
                  <a:pt x="0" y="646175"/>
                </a:moveTo>
                <a:lnTo>
                  <a:pt x="12192000" y="646175"/>
                </a:lnTo>
                <a:lnTo>
                  <a:pt x="12192000" y="0"/>
                </a:lnTo>
                <a:lnTo>
                  <a:pt x="0" y="0"/>
                </a:lnTo>
                <a:lnTo>
                  <a:pt x="0" y="646175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5378" name="object 5"/>
          <p:cNvSpPr txBox="1">
            <a:spLocks noChangeArrowheads="1"/>
          </p:cNvSpPr>
          <p:nvPr/>
        </p:nvSpPr>
        <p:spPr bwMode="auto">
          <a:xfrm>
            <a:off x="1350963" y="6240463"/>
            <a:ext cx="70993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676275" indent="-663575" algn="ctr">
              <a:spcBef>
                <a:spcPts val="100"/>
              </a:spcBef>
            </a:pPr>
            <a:r>
              <a:rPr lang="ru-RU" sz="1600" b="1">
                <a:solidFill>
                  <a:srgbClr val="FFFFFF"/>
                </a:solidFill>
              </a:rPr>
              <a:t>Чем изменили: подпунктом «а» пункта 14 статьи 1 Закона № 504-ФЗ.  </a:t>
            </a:r>
          </a:p>
          <a:p>
            <a:pPr marL="676275" indent="-663575" algn="ctr">
              <a:spcBef>
                <a:spcPts val="100"/>
              </a:spcBef>
            </a:pPr>
            <a:r>
              <a:rPr lang="ru-RU" sz="1600" b="1">
                <a:solidFill>
                  <a:srgbClr val="FFFFFF"/>
                </a:solidFill>
              </a:rPr>
              <a:t>Что изменили: пункт 1 части 1 статьи 33 Закона № 44-ФЗ</a:t>
            </a:r>
            <a:endParaRPr lang="ru-RU" sz="1600"/>
          </a:p>
        </p:txBody>
      </p:sp>
      <p:sp>
        <p:nvSpPr>
          <p:cNvPr id="15379" name="AutoShape 22"/>
          <p:cNvSpPr>
            <a:spLocks noChangeArrowheads="1"/>
          </p:cNvSpPr>
          <p:nvPr/>
        </p:nvSpPr>
        <p:spPr bwMode="auto">
          <a:xfrm>
            <a:off x="2476500" y="304800"/>
            <a:ext cx="7651750" cy="609600"/>
          </a:xfrm>
          <a:prstGeom prst="roundRect">
            <a:avLst>
              <a:gd name="adj" fmla="val 16667"/>
            </a:avLst>
          </a:prstGeom>
          <a:solidFill>
            <a:srgbClr val="0099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2200" b="1">
                <a:solidFill>
                  <a:schemeClr val="hlink"/>
                </a:solidFill>
                <a:latin typeface="Times New Roman" pitchFamily="18" charset="0"/>
              </a:rPr>
              <a:t>Изменения в правилах описания объекта закупки</a:t>
            </a:r>
          </a:p>
        </p:txBody>
      </p:sp>
      <p:sp>
        <p:nvSpPr>
          <p:cNvPr id="15380" name="AutoShape 23"/>
          <p:cNvSpPr>
            <a:spLocks noChangeArrowheads="1"/>
          </p:cNvSpPr>
          <p:nvPr/>
        </p:nvSpPr>
        <p:spPr bwMode="auto">
          <a:xfrm>
            <a:off x="193675" y="228600"/>
            <a:ext cx="2206625" cy="838200"/>
          </a:xfrm>
          <a:prstGeom prst="rightArrow">
            <a:avLst>
              <a:gd name="adj1" fmla="val 50000"/>
              <a:gd name="adj2" fmla="val 65814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chemeClr val="hlink"/>
                </a:solidFill>
              </a:rPr>
              <a:t>С января 2018 года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object 2"/>
          <p:cNvSpPr>
            <a:spLocks/>
          </p:cNvSpPr>
          <p:nvPr/>
        </p:nvSpPr>
        <p:spPr bwMode="auto">
          <a:xfrm>
            <a:off x="0" y="0"/>
            <a:ext cx="10287000" cy="6215063"/>
          </a:xfrm>
          <a:custGeom>
            <a:avLst/>
            <a:gdLst>
              <a:gd name="T0" fmla="*/ 0 w 12192000"/>
              <a:gd name="T1" fmla="*/ 6214555 h 6215380"/>
              <a:gd name="T2" fmla="*/ 10287000 w 12192000"/>
              <a:gd name="T3" fmla="*/ 6214555 h 6215380"/>
              <a:gd name="T4" fmla="*/ 10287000 w 12192000"/>
              <a:gd name="T5" fmla="*/ 0 h 6215380"/>
              <a:gd name="T6" fmla="*/ 0 w 12192000"/>
              <a:gd name="T7" fmla="*/ 0 h 6215380"/>
              <a:gd name="T8" fmla="*/ 0 w 12192000"/>
              <a:gd name="T9" fmla="*/ 6214555 h 62153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215380"/>
              <a:gd name="T17" fmla="*/ 12192000 w 12192000"/>
              <a:gd name="T18" fmla="*/ 6215380 h 62153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215380">
                <a:moveTo>
                  <a:pt x="0" y="6214872"/>
                </a:moveTo>
                <a:lnTo>
                  <a:pt x="12192000" y="6214872"/>
                </a:lnTo>
                <a:lnTo>
                  <a:pt x="12192000" y="0"/>
                </a:lnTo>
                <a:lnTo>
                  <a:pt x="0" y="0"/>
                </a:lnTo>
                <a:lnTo>
                  <a:pt x="0" y="6214872"/>
                </a:lnTo>
                <a:close/>
              </a:path>
            </a:pathLst>
          </a:custGeom>
          <a:solidFill>
            <a:srgbClr val="F1F1F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6386" name="object 5"/>
          <p:cNvSpPr>
            <a:spLocks/>
          </p:cNvSpPr>
          <p:nvPr/>
        </p:nvSpPr>
        <p:spPr bwMode="auto">
          <a:xfrm>
            <a:off x="0" y="6215063"/>
            <a:ext cx="10287000" cy="642937"/>
          </a:xfrm>
          <a:custGeom>
            <a:avLst/>
            <a:gdLst>
              <a:gd name="T0" fmla="*/ 10287000 w 12192000"/>
              <a:gd name="T1" fmla="*/ 642810 h 643254"/>
              <a:gd name="T2" fmla="*/ 10287000 w 12192000"/>
              <a:gd name="T3" fmla="*/ 0 h 643254"/>
              <a:gd name="T4" fmla="*/ 0 w 12192000"/>
              <a:gd name="T5" fmla="*/ 0 h 643254"/>
              <a:gd name="T6" fmla="*/ 0 w 12192000"/>
              <a:gd name="T7" fmla="*/ 642810 h 643254"/>
              <a:gd name="T8" fmla="*/ 10287000 w 12192000"/>
              <a:gd name="T9" fmla="*/ 642810 h 6432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43254"/>
              <a:gd name="T17" fmla="*/ 12192000 w 12192000"/>
              <a:gd name="T18" fmla="*/ 643254 h 6432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43254">
                <a:moveTo>
                  <a:pt x="12192000" y="643127"/>
                </a:moveTo>
                <a:lnTo>
                  <a:pt x="12192000" y="0"/>
                </a:lnTo>
                <a:lnTo>
                  <a:pt x="0" y="0"/>
                </a:lnTo>
                <a:lnTo>
                  <a:pt x="0" y="643127"/>
                </a:lnTo>
                <a:lnTo>
                  <a:pt x="12192000" y="643127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6387" name="object 6"/>
          <p:cNvSpPr txBox="1">
            <a:spLocks noChangeArrowheads="1"/>
          </p:cNvSpPr>
          <p:nvPr/>
        </p:nvSpPr>
        <p:spPr bwMode="auto">
          <a:xfrm>
            <a:off x="2324100" y="6400800"/>
            <a:ext cx="771525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/>
            <a:r>
              <a:rPr lang="ru-RU" b="1">
                <a:solidFill>
                  <a:srgbClr val="FFFFFF"/>
                </a:solidFill>
              </a:rPr>
              <a:t>Что </a:t>
            </a:r>
            <a:r>
              <a:rPr lang="ru-RU" b="1">
                <a:solidFill>
                  <a:schemeClr val="hlink"/>
                </a:solidFill>
              </a:rPr>
              <a:t>изменили: п. 11 ч. 1 статьи 31 Закона № 44-ФЗ</a:t>
            </a:r>
          </a:p>
        </p:txBody>
      </p:sp>
      <p:sp>
        <p:nvSpPr>
          <p:cNvPr id="16388" name="AutoShape 5"/>
          <p:cNvSpPr>
            <a:spLocks noChangeArrowheads="1"/>
          </p:cNvSpPr>
          <p:nvPr/>
        </p:nvSpPr>
        <p:spPr bwMode="auto">
          <a:xfrm>
            <a:off x="2700338" y="304800"/>
            <a:ext cx="7137400" cy="1219200"/>
          </a:xfrm>
          <a:prstGeom prst="roundRect">
            <a:avLst>
              <a:gd name="adj" fmla="val 16667"/>
            </a:avLst>
          </a:prstGeom>
          <a:solidFill>
            <a:srgbClr val="0099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3200" b="1">
                <a:solidFill>
                  <a:schemeClr val="hlink"/>
                </a:solidFill>
                <a:latin typeface="Times New Roman" pitchFamily="18" charset="0"/>
              </a:rPr>
              <a:t>Изменения в требованиях к участникам закупок</a:t>
            </a:r>
            <a:r>
              <a:rPr lang="ru-RU" sz="3600" b="1">
                <a:solidFill>
                  <a:schemeClr val="hlink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16389" name="AutoShape 6"/>
          <p:cNvSpPr>
            <a:spLocks noChangeArrowheads="1"/>
          </p:cNvSpPr>
          <p:nvPr/>
        </p:nvSpPr>
        <p:spPr bwMode="auto">
          <a:xfrm>
            <a:off x="266700" y="381000"/>
            <a:ext cx="2314575" cy="1143000"/>
          </a:xfrm>
          <a:prstGeom prst="rightArrow">
            <a:avLst>
              <a:gd name="adj1" fmla="val 50000"/>
              <a:gd name="adj2" fmla="val 50625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chemeClr val="hlink"/>
                </a:solidFill>
              </a:rPr>
              <a:t>С 1 июля 2018 года</a:t>
            </a:r>
          </a:p>
        </p:txBody>
      </p:sp>
      <p:sp>
        <p:nvSpPr>
          <p:cNvPr id="16390" name="Объект 2"/>
          <p:cNvSpPr>
            <a:spLocks/>
          </p:cNvSpPr>
          <p:nvPr/>
        </p:nvSpPr>
        <p:spPr bwMode="auto">
          <a:xfrm>
            <a:off x="257175" y="2438400"/>
            <a:ext cx="633412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685800">
              <a:spcBef>
                <a:spcPct val="20000"/>
              </a:spcBef>
            </a:pPr>
            <a:r>
              <a:rPr lang="ru-RU" sz="2400"/>
              <a:t>Введено новое требование к участникам: «отсутствие у участника закупки ограничений для участия в закупках, установленных законодательством Российской Федерации» </a:t>
            </a: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57900" y="2895600"/>
            <a:ext cx="387985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object 3"/>
          <p:cNvSpPr txBox="1">
            <a:spLocks noChangeArrowheads="1"/>
          </p:cNvSpPr>
          <p:nvPr/>
        </p:nvSpPr>
        <p:spPr bwMode="auto">
          <a:xfrm>
            <a:off x="1285875" y="1295400"/>
            <a:ext cx="8615363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60960" rIns="0" bIns="0">
            <a:spAutoFit/>
          </a:bodyPr>
          <a:lstStyle/>
          <a:p>
            <a:pPr marL="241300" indent="22225">
              <a:lnSpc>
                <a:spcPts val="3025"/>
              </a:lnSpc>
              <a:spcBef>
                <a:spcPts val="1000"/>
              </a:spcBef>
              <a:buSzPct val="96000"/>
              <a:buFont typeface="Wingdings" pitchFamily="2" charset="2"/>
              <a:buNone/>
              <a:tabLst>
                <a:tab pos="292100" algn="l"/>
                <a:tab pos="2108200" algn="l"/>
                <a:tab pos="4305300" algn="l"/>
                <a:tab pos="4714875" algn="l"/>
                <a:tab pos="6578600" algn="l"/>
                <a:tab pos="8034338" algn="l"/>
                <a:tab pos="8442325" algn="l"/>
                <a:tab pos="9047163" algn="l"/>
              </a:tabLst>
            </a:pPr>
            <a:r>
              <a:rPr lang="ru-RU" sz="2400"/>
              <a:t>Заказчик	обязан устанавливать требования к обеспечению заявок, если НМЦК превышает 5 млн. рублей, если Правительством не установлено иное.</a:t>
            </a:r>
          </a:p>
          <a:p>
            <a:pPr marL="241300" indent="22225">
              <a:lnSpc>
                <a:spcPts val="3025"/>
              </a:lnSpc>
              <a:spcBef>
                <a:spcPts val="1000"/>
              </a:spcBef>
              <a:buSzPct val="96000"/>
              <a:buFont typeface="Wingdings" pitchFamily="2" charset="2"/>
              <a:buNone/>
              <a:tabLst>
                <a:tab pos="292100" algn="l"/>
                <a:tab pos="2108200" algn="l"/>
                <a:tab pos="4305300" algn="l"/>
                <a:tab pos="4714875" algn="l"/>
                <a:tab pos="6578600" algn="l"/>
                <a:tab pos="8034338" algn="l"/>
                <a:tab pos="8442325" algn="l"/>
                <a:tab pos="9047163" algn="l"/>
              </a:tabLst>
            </a:pPr>
            <a:r>
              <a:rPr lang="ru-RU" sz="2400"/>
              <a:t>Постановлением Правительства РФ от 12.04.2018 №439 определена обязанность заказчика устанавливать обеспечение заявок, если НМЦК превышает 1 млн. рублей.</a:t>
            </a:r>
          </a:p>
        </p:txBody>
      </p:sp>
      <p:sp>
        <p:nvSpPr>
          <p:cNvPr id="17410" name="object 4"/>
          <p:cNvSpPr>
            <a:spLocks/>
          </p:cNvSpPr>
          <p:nvPr/>
        </p:nvSpPr>
        <p:spPr bwMode="auto">
          <a:xfrm>
            <a:off x="0" y="6211888"/>
            <a:ext cx="10287000" cy="646112"/>
          </a:xfrm>
          <a:custGeom>
            <a:avLst/>
            <a:gdLst>
              <a:gd name="T0" fmla="*/ 0 w 12192000"/>
              <a:gd name="T1" fmla="*/ 645858 h 646429"/>
              <a:gd name="T2" fmla="*/ 10287000 w 12192000"/>
              <a:gd name="T3" fmla="*/ 645858 h 646429"/>
              <a:gd name="T4" fmla="*/ 10287000 w 12192000"/>
              <a:gd name="T5" fmla="*/ 0 h 646429"/>
              <a:gd name="T6" fmla="*/ 0 w 12192000"/>
              <a:gd name="T7" fmla="*/ 0 h 646429"/>
              <a:gd name="T8" fmla="*/ 0 w 12192000"/>
              <a:gd name="T9" fmla="*/ 645858 h 6464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646429"/>
              <a:gd name="T17" fmla="*/ 12192000 w 12192000"/>
              <a:gd name="T18" fmla="*/ 646429 h 6464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646429">
                <a:moveTo>
                  <a:pt x="0" y="646175"/>
                </a:moveTo>
                <a:lnTo>
                  <a:pt x="12192000" y="646175"/>
                </a:lnTo>
                <a:lnTo>
                  <a:pt x="12192000" y="0"/>
                </a:lnTo>
                <a:lnTo>
                  <a:pt x="0" y="0"/>
                </a:lnTo>
                <a:lnTo>
                  <a:pt x="0" y="646175"/>
                </a:lnTo>
                <a:close/>
              </a:path>
            </a:pathLst>
          </a:custGeom>
          <a:solidFill>
            <a:srgbClr val="6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1" name="object 5"/>
          <p:cNvSpPr txBox="1">
            <a:spLocks noChangeArrowheads="1"/>
          </p:cNvSpPr>
          <p:nvPr/>
        </p:nvSpPr>
        <p:spPr bwMode="auto">
          <a:xfrm>
            <a:off x="682625" y="6240463"/>
            <a:ext cx="892175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ru-RU" sz="1500" b="1">
                <a:solidFill>
                  <a:srgbClr val="FFFFFF"/>
                </a:solidFill>
              </a:rPr>
              <a:t>Чем изменили: пунктами 22, 23 статьи 1 Закона № 504-ФЗ.</a:t>
            </a:r>
            <a:endParaRPr lang="ru-RU" sz="1500"/>
          </a:p>
          <a:p>
            <a:pPr algn="ctr"/>
            <a:r>
              <a:rPr lang="ru-RU" sz="1500" b="1">
                <a:solidFill>
                  <a:srgbClr val="FFFFFF"/>
                </a:solidFill>
              </a:rPr>
              <a:t>Что изменили: изложили в новой редакции статью 44, изменили статью 45 Закона № 44-ФЗ.</a:t>
            </a:r>
            <a:endParaRPr lang="ru-RU" sz="1500"/>
          </a:p>
        </p:txBody>
      </p:sp>
      <p:graphicFrame>
        <p:nvGraphicFramePr>
          <p:cNvPr id="17435" name="Group 27"/>
          <p:cNvGraphicFramePr>
            <a:graphicFrameLocks noGrp="1"/>
          </p:cNvGraphicFramePr>
          <p:nvPr/>
        </p:nvGraphicFramePr>
        <p:xfrm>
          <a:off x="450850" y="3886200"/>
          <a:ext cx="9129713" cy="2193925"/>
        </p:xfrm>
        <a:graphic>
          <a:graphicData uri="http://schemas.openxmlformats.org/drawingml/2006/table">
            <a:tbl>
              <a:tblPr/>
              <a:tblGrid>
                <a:gridCol w="6283325"/>
                <a:gridCol w="2846388"/>
              </a:tblGrid>
              <a:tr h="457200">
                <a:tc>
                  <a:txBody>
                    <a:bodyPr/>
                    <a:lstStyle/>
                    <a:p>
                      <a:pPr marL="968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Начальная цена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38735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Обеспечение заявки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38735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968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 5 млн до 20 млн руб. (От 1 млн до 20 млн руб.)</a:t>
                      </a:r>
                    </a:p>
                  </a:txBody>
                  <a:tcPr marL="0" marR="0" marT="38735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0,5–1% от НМЦК</a:t>
                      </a:r>
                    </a:p>
                  </a:txBody>
                  <a:tcPr marL="0" marR="0" marT="38735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CACA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968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Выше 20 млн руб.</a:t>
                      </a:r>
                    </a:p>
                  </a:txBody>
                  <a:tcPr marL="0" marR="0" marT="39369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0,5–5% от НМЦК</a:t>
                      </a:r>
                    </a:p>
                  </a:txBody>
                  <a:tcPr marL="0" marR="0" marT="39369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968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Выше 20 млн руб. – для учреждений  УИС и организаций инвалидов</a:t>
                      </a:r>
                    </a:p>
                  </a:txBody>
                  <a:tcPr marL="0" marR="0" marT="3937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0,5–2% от НМЦК</a:t>
                      </a:r>
                    </a:p>
                  </a:txBody>
                  <a:tcPr marL="0" marR="0" marT="3937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CACA"/>
                    </a:solidFill>
                  </a:tcPr>
                </a:tc>
              </a:tr>
            </a:tbl>
          </a:graphicData>
        </a:graphic>
      </p:graphicFrame>
      <p:sp>
        <p:nvSpPr>
          <p:cNvPr id="17429" name="AutoShape 24"/>
          <p:cNvSpPr>
            <a:spLocks noChangeArrowheads="1"/>
          </p:cNvSpPr>
          <p:nvPr/>
        </p:nvSpPr>
        <p:spPr bwMode="auto">
          <a:xfrm>
            <a:off x="450850" y="152400"/>
            <a:ext cx="2314575" cy="1143000"/>
          </a:xfrm>
          <a:prstGeom prst="rightArrow">
            <a:avLst>
              <a:gd name="adj1" fmla="val 50000"/>
              <a:gd name="adj2" fmla="val 50625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chemeClr val="hlink"/>
                </a:solidFill>
              </a:rPr>
              <a:t>С 1 июля 2018 года</a:t>
            </a:r>
          </a:p>
        </p:txBody>
      </p:sp>
      <p:sp>
        <p:nvSpPr>
          <p:cNvPr id="17430" name="AutoShape 25"/>
          <p:cNvSpPr>
            <a:spLocks noChangeArrowheads="1"/>
          </p:cNvSpPr>
          <p:nvPr/>
        </p:nvSpPr>
        <p:spPr bwMode="auto">
          <a:xfrm>
            <a:off x="3162300" y="228600"/>
            <a:ext cx="6557963" cy="838200"/>
          </a:xfrm>
          <a:prstGeom prst="roundRect">
            <a:avLst>
              <a:gd name="adj" fmla="val 16667"/>
            </a:avLst>
          </a:prstGeom>
          <a:solidFill>
            <a:srgbClr val="0099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2400" b="1">
                <a:solidFill>
                  <a:schemeClr val="hlink"/>
                </a:solidFill>
                <a:latin typeface="Times New Roman" pitchFamily="18" charset="0"/>
              </a:rPr>
              <a:t>Изменения правил обеспечения заявок</a:t>
            </a:r>
            <a:r>
              <a:rPr lang="ru-RU" sz="2800" b="1">
                <a:solidFill>
                  <a:schemeClr val="hlink"/>
                </a:solidFill>
                <a:latin typeface="Times New Roman" pitchFamily="18" charset="0"/>
              </a:rPr>
              <a:t>   </a:t>
            </a:r>
          </a:p>
        </p:txBody>
      </p:sp>
      <p:sp>
        <p:nvSpPr>
          <p:cNvPr id="17431" name="AutoShape 27"/>
          <p:cNvSpPr>
            <a:spLocks noChangeArrowheads="1"/>
          </p:cNvSpPr>
          <p:nvPr/>
        </p:nvSpPr>
        <p:spPr bwMode="auto">
          <a:xfrm>
            <a:off x="450850" y="1752600"/>
            <a:ext cx="835025" cy="1981200"/>
          </a:xfrm>
          <a:prstGeom prst="curvedRightArrow">
            <a:avLst>
              <a:gd name="adj1" fmla="val 47452"/>
              <a:gd name="adj2" fmla="val 94905"/>
              <a:gd name="adj3" fmla="val 33333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</TotalTime>
  <Words>1246</Words>
  <Application>Microsoft Office PowerPoint</Application>
  <PresentationFormat>Слайд 35 мм</PresentationFormat>
  <Paragraphs>178</Paragraphs>
  <Slides>22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22</vt:i4>
      </vt:variant>
    </vt:vector>
  </HeadingPairs>
  <TitlesOfParts>
    <vt:vector size="29" baseType="lpstr">
      <vt:lpstr>Arial</vt:lpstr>
      <vt:lpstr>Calibri</vt:lpstr>
      <vt:lpstr>Arial Black</vt:lpstr>
      <vt:lpstr>Wingdings</vt:lpstr>
      <vt:lpstr>Times New Roman</vt:lpstr>
      <vt:lpstr>Office Theme</vt:lpstr>
      <vt:lpstr>Office Theme</vt:lpstr>
      <vt:lpstr>АКТУЛЬНЫЕ  ИЗМЕНЕНИЯ  в сфере закупок 44-ФЗ</vt:lpstr>
      <vt:lpstr>Сократили сроки для правки плана-графика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Увеличили сроки для реестра  контрактов</vt:lpstr>
      <vt:lpstr>Слайд 13</vt:lpstr>
      <vt:lpstr>ЭЛЕКТРОННЫЕ АНАЛОГИ «БУМАЖНЫХ» ПРОЦЕДУР</vt:lpstr>
      <vt:lpstr>Сняли запрет с площадок взимать  плату</vt:lpstr>
      <vt:lpstr>Уточнили, когда можно выделять лоты</vt:lpstr>
      <vt:lpstr>Что изменится в аукционах с 01.07.2018 </vt:lpstr>
      <vt:lpstr>Внесли поправки в правила РНП</vt:lpstr>
      <vt:lpstr>Слайд 19</vt:lpstr>
      <vt:lpstr>Слайд 20</vt:lpstr>
      <vt:lpstr>Слайд 21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АКТУЛЬНЫЕ ИЗМЕНЕНИЯ 44-ФЗ В 2018 ГОДУ</dc:title>
  <dc:creator>Система закупок</dc:creator>
  <cp:lastModifiedBy>UPREC1</cp:lastModifiedBy>
  <cp:revision>47</cp:revision>
  <dcterms:created xsi:type="dcterms:W3CDTF">2018-06-25T11:02:31Z</dcterms:created>
  <dcterms:modified xsi:type="dcterms:W3CDTF">2018-06-26T06:10:19Z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2018-02-19T00:00:00Z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2018-06-25T00:00:00Z</vt:filetime>
  </property>
</Properties>
</file>