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</p:sldIdLst>
  <p:sldSz cx="10287000" cy="6858000" type="35mm"/>
  <p:notesSz cx="12192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6" d="100"/>
          <a:sy n="66" d="100"/>
        </p:scale>
        <p:origin x="-108" y="-1026"/>
      </p:cViewPr>
      <p:guideLst>
        <p:guide orient="horz" pos="2880"/>
        <p:guide pos="18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5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5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BBDD4-E1FF-4CB8-A169-BCD744052B6F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C0E1E-C997-4728-B926-949A0703AA6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7751" y="1758954"/>
            <a:ext cx="10096500" cy="830997"/>
          </a:xfrm>
        </p:spPr>
        <p:txBody>
          <a:bodyPr/>
          <a:lstStyle>
            <a:lvl1pPr>
              <a:defRPr sz="5400" b="1" i="0">
                <a:solidFill>
                  <a:srgbClr val="6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577" y="2638431"/>
            <a:ext cx="10356851" cy="430887"/>
          </a:xfr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8114C-C361-43CC-99E9-8E677F2E6783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12BD-E8FE-4321-8A44-763FBA1C0E9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7751" y="1758954"/>
            <a:ext cx="10096500" cy="830997"/>
          </a:xfrm>
        </p:spPr>
        <p:txBody>
          <a:bodyPr/>
          <a:lstStyle>
            <a:lvl1pPr>
              <a:defRPr sz="5400" b="1" i="0">
                <a:solidFill>
                  <a:srgbClr val="6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5C058-1F0F-40B0-A027-2F8E06AB0040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DBA71-8897-4D41-8463-6AC95D6D99B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6"/>
          <p:cNvSpPr/>
          <p:nvPr/>
        </p:nvSpPr>
        <p:spPr>
          <a:xfrm>
            <a:off x="0" y="0"/>
            <a:ext cx="10287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7751" y="1758954"/>
            <a:ext cx="10096500" cy="830997"/>
          </a:xfrm>
        </p:spPr>
        <p:txBody>
          <a:bodyPr/>
          <a:lstStyle>
            <a:lvl1pPr>
              <a:defRPr sz="5400" b="1" i="0">
                <a:solidFill>
                  <a:srgbClr val="6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E33A39-A4A8-41CE-9D9B-149ACCDE10E5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18661B-B7E5-40B8-877E-6F6FC4EC14D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/>
          <p:nvPr/>
        </p:nvSpPr>
        <p:spPr>
          <a:xfrm>
            <a:off x="0" y="0"/>
            <a:ext cx="10287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0F0638-ADB3-46AD-A2A2-62224B1A1BAC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5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32DB949-9067-47D5-A388-5EBB97FFEC6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884238" y="1758950"/>
            <a:ext cx="8518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774700" y="2638425"/>
            <a:ext cx="8737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97263" y="6378575"/>
            <a:ext cx="32924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4350" y="6378575"/>
            <a:ext cx="23653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4E5A01-AE66-4DC7-96AF-5439634A8C99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07275" y="6378575"/>
            <a:ext cx="2365375" cy="2746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219EDB-BD6E-4E80-9986-3F394A35E0C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4" r:id="rId4"/>
    <p:sldLayoutId id="214748365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281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001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721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89">
        <a:defRPr>
          <a:latin typeface="+mn-lt"/>
          <a:ea typeface="+mn-ea"/>
          <a:cs typeface="+mn-cs"/>
        </a:defRPr>
      </a:lvl2pPr>
      <a:lvl3pPr marL="914377">
        <a:defRPr>
          <a:latin typeface="+mn-lt"/>
          <a:ea typeface="+mn-ea"/>
          <a:cs typeface="+mn-cs"/>
        </a:defRPr>
      </a:lvl3pPr>
      <a:lvl4pPr marL="1371566">
        <a:defRPr>
          <a:latin typeface="+mn-lt"/>
          <a:ea typeface="+mn-ea"/>
          <a:cs typeface="+mn-cs"/>
        </a:defRPr>
      </a:lvl4pPr>
      <a:lvl5pPr marL="1828754">
        <a:defRPr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0" name="object 3"/>
          <p:cNvSpPr>
            <a:spLocks noGrp="1"/>
          </p:cNvSpPr>
          <p:nvPr>
            <p:ph type="title"/>
          </p:nvPr>
        </p:nvSpPr>
        <p:spPr>
          <a:xfrm>
            <a:off x="1581150" y="1309688"/>
            <a:ext cx="7981950" cy="2111375"/>
          </a:xfrm>
        </p:spPr>
        <p:txBody>
          <a:bodyPr tIns="136525"/>
          <a:lstStyle/>
          <a:p>
            <a:pPr marL="1335088" indent="-1322388" algn="l" eaLnBrk="1" hangingPunct="1">
              <a:lnSpc>
                <a:spcPts val="7775"/>
              </a:lnSpc>
              <a:spcBef>
                <a:spcPts val="1075"/>
              </a:spcBef>
            </a:pPr>
            <a:r>
              <a:rPr lang="ru-RU" sz="7200" b="0" smtClean="0">
                <a:solidFill>
                  <a:srgbClr val="D9D9D9"/>
                </a:solidFill>
                <a:latin typeface="Arial Black" pitchFamily="34" charset="0"/>
                <a:cs typeface="Arial" charset="0"/>
              </a:rPr>
              <a:t>ПРАКТИЧЕСКИЕ  СИТУАЦИИ</a:t>
            </a:r>
            <a:endParaRPr lang="ru-RU" sz="7200" smtClean="0"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86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6387" name="object 4"/>
          <p:cNvSpPr txBox="1">
            <a:spLocks noChangeArrowheads="1"/>
          </p:cNvSpPr>
          <p:nvPr/>
        </p:nvSpPr>
        <p:spPr bwMode="auto">
          <a:xfrm>
            <a:off x="774700" y="1611313"/>
            <a:ext cx="87376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239838" algn="l"/>
                <a:tab pos="1804988" algn="l"/>
                <a:tab pos="3273425" algn="l"/>
                <a:tab pos="5226050" algn="l"/>
                <a:tab pos="5573713" algn="l"/>
                <a:tab pos="6527800" algn="l"/>
                <a:tab pos="8031163" algn="l"/>
                <a:tab pos="8970963" algn="l"/>
                <a:tab pos="10152063" algn="l"/>
              </a:tabLst>
            </a:pPr>
            <a:r>
              <a:rPr lang="ru-RU" sz="2800"/>
              <a:t>Нужно	ли	вносить	изменение	в	план	закупок,если	НМЦК	в  плане-графике ниже цены закупки в плане закупок?</a:t>
            </a:r>
          </a:p>
        </p:txBody>
      </p:sp>
      <p:sp>
        <p:nvSpPr>
          <p:cNvPr id="16388" name="object 5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w 12172315"/>
              <a:gd name="T7" fmla="*/ 544381 h 544195"/>
              <a:gd name="T8" fmla="*/ 10271017 w 12172315"/>
              <a:gd name="T9" fmla="*/ 544381 h 544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72315"/>
              <a:gd name="T16" fmla="*/ 0 h 544195"/>
              <a:gd name="T17" fmla="*/ 12172315 w 12172315"/>
              <a:gd name="T18" fmla="*/ 544195 h 544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  <a:lnTo>
                  <a:pt x="0" y="544064"/>
                </a:lnTo>
                <a:lnTo>
                  <a:pt x="12172188" y="54406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89" name="object 6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60000 65536"/>
              <a:gd name="T7" fmla="*/ 0 60000 65536"/>
              <a:gd name="T8" fmla="*/ 0 60000 65536"/>
              <a:gd name="T9" fmla="*/ 0 w 12172315"/>
              <a:gd name="T10" fmla="*/ 0 h 544195"/>
              <a:gd name="T11" fmla="*/ 12172315 w 12172315"/>
              <a:gd name="T12" fmla="*/ 544195 h 544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90" name="object 7"/>
          <p:cNvSpPr txBox="1">
            <a:spLocks noChangeArrowheads="1"/>
          </p:cNvSpPr>
          <p:nvPr/>
        </p:nvSpPr>
        <p:spPr bwMode="auto">
          <a:xfrm>
            <a:off x="74613" y="6326188"/>
            <a:ext cx="100996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4229100" indent="-4217988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Вывод следует из части 2 статьи 21, части 5 статьи 99 Закона № 44-ФЗ. Позицию подтвердило</a:t>
            </a:r>
          </a:p>
          <a:p>
            <a:pPr marL="4229100" indent="-421798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 Минэкономразвития в  письме от 10.04.2017 № Д28и-1543.</a:t>
            </a:r>
            <a:endParaRPr lang="ru-RU" sz="1600"/>
          </a:p>
        </p:txBody>
      </p:sp>
      <p:sp>
        <p:nvSpPr>
          <p:cNvPr id="16391" name="object 8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92" name="object 9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93" name="object 10"/>
          <p:cNvSpPr txBox="1">
            <a:spLocks noChangeArrowheads="1"/>
          </p:cNvSpPr>
          <p:nvPr/>
        </p:nvSpPr>
        <p:spPr bwMode="auto">
          <a:xfrm>
            <a:off x="1333500" y="3810000"/>
            <a:ext cx="8610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870075" algn="l"/>
              </a:tabLst>
            </a:pPr>
            <a:r>
              <a:rPr lang="ru-RU" sz="2400"/>
              <a:t>Изменения	</a:t>
            </a:r>
            <a:r>
              <a:rPr lang="ru-RU" sz="2400" b="1"/>
              <a:t>внесите, если </a:t>
            </a:r>
            <a:r>
              <a:rPr lang="ru-RU" sz="2400"/>
              <a:t>оставшийся объем денег планируете потратить на другую закупку. </a:t>
            </a:r>
          </a:p>
        </p:txBody>
      </p:sp>
      <p:sp>
        <p:nvSpPr>
          <p:cNvPr id="16394" name="object 16"/>
          <p:cNvSpPr txBox="1">
            <a:spLocks noChangeArrowheads="1"/>
          </p:cNvSpPr>
          <p:nvPr/>
        </p:nvSpPr>
        <p:spPr bwMode="auto">
          <a:xfrm>
            <a:off x="1333500" y="4800600"/>
            <a:ext cx="87106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Начальная цена контракта в плане-графике, должна  отвечать объему финансового обеспечения</a:t>
            </a:r>
            <a:r>
              <a:rPr lang="ru-RU" sz="2200"/>
              <a:t> на закупку в плане закупок,  но не превышать его.</a:t>
            </a:r>
          </a:p>
        </p:txBody>
      </p:sp>
      <p:sp>
        <p:nvSpPr>
          <p:cNvPr id="16395" name="object 17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0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4700" y="1611313"/>
            <a:ext cx="6102350" cy="8667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spc="-5" dirty="0">
                <a:latin typeface="Arial"/>
                <a:cs typeface="Arial"/>
              </a:rPr>
              <a:t>Можно ли </a:t>
            </a:r>
            <a:r>
              <a:rPr sz="2800" spc="-20" dirty="0">
                <a:latin typeface="Arial"/>
                <a:cs typeface="Arial"/>
              </a:rPr>
              <a:t>удалить </a:t>
            </a:r>
            <a:r>
              <a:rPr sz="2800" spc="-15" dirty="0">
                <a:latin typeface="Arial"/>
                <a:cs typeface="Arial"/>
              </a:rPr>
              <a:t>позицию </a:t>
            </a:r>
            <a:r>
              <a:rPr sz="2800" spc="-5" dirty="0">
                <a:latin typeface="Arial"/>
                <a:cs typeface="Arial"/>
              </a:rPr>
              <a:t>плана</a:t>
            </a:r>
            <a:r>
              <a:rPr sz="2800" spc="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закупок?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517525" y="1563688"/>
            <a:ext cx="130175" cy="842962"/>
          </a:xfrm>
          <a:custGeom>
            <a:avLst/>
            <a:gdLst>
              <a:gd name="T0" fmla="*/ 0 w 154304"/>
              <a:gd name="T1" fmla="*/ 842454 h 843280"/>
              <a:gd name="T2" fmla="*/ 129854 w 154304"/>
              <a:gd name="T3" fmla="*/ 842454 h 843280"/>
              <a:gd name="T4" fmla="*/ 129854 w 154304"/>
              <a:gd name="T5" fmla="*/ 0 h 843280"/>
              <a:gd name="T6" fmla="*/ 0 w 154304"/>
              <a:gd name="T7" fmla="*/ 0 h 843280"/>
              <a:gd name="T8" fmla="*/ 0 w 154304"/>
              <a:gd name="T9" fmla="*/ 842454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304"/>
              <a:gd name="T16" fmla="*/ 0 h 843280"/>
              <a:gd name="T17" fmla="*/ 154304 w 154304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304" h="843280">
                <a:moveTo>
                  <a:pt x="0" y="842772"/>
                </a:moveTo>
                <a:lnTo>
                  <a:pt x="153923" y="842772"/>
                </a:lnTo>
                <a:lnTo>
                  <a:pt x="153923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6"/>
          <p:cNvSpPr>
            <a:spLocks/>
          </p:cNvSpPr>
          <p:nvPr/>
        </p:nvSpPr>
        <p:spPr bwMode="auto">
          <a:xfrm>
            <a:off x="517525" y="1563688"/>
            <a:ext cx="130175" cy="842962"/>
          </a:xfrm>
          <a:custGeom>
            <a:avLst/>
            <a:gdLst>
              <a:gd name="T0" fmla="*/ 0 w 154304"/>
              <a:gd name="T1" fmla="*/ 842454 h 843280"/>
              <a:gd name="T2" fmla="*/ 129854 w 154304"/>
              <a:gd name="T3" fmla="*/ 842454 h 843280"/>
              <a:gd name="T4" fmla="*/ 129854 w 154304"/>
              <a:gd name="T5" fmla="*/ 0 h 843280"/>
              <a:gd name="T6" fmla="*/ 0 w 154304"/>
              <a:gd name="T7" fmla="*/ 0 h 843280"/>
              <a:gd name="T8" fmla="*/ 0 w 154304"/>
              <a:gd name="T9" fmla="*/ 842454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304"/>
              <a:gd name="T16" fmla="*/ 0 h 843280"/>
              <a:gd name="T17" fmla="*/ 154304 w 154304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304" h="843280">
                <a:moveTo>
                  <a:pt x="0" y="842772"/>
                </a:moveTo>
                <a:lnTo>
                  <a:pt x="153923" y="842772"/>
                </a:lnTo>
                <a:lnTo>
                  <a:pt x="153923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1312863" y="3573463"/>
            <a:ext cx="1563687" cy="7429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b="1" spc="-65" dirty="0">
                <a:latin typeface="Arial"/>
                <a:cs typeface="Arial"/>
              </a:rPr>
              <a:t>Нет,</a:t>
            </a:r>
            <a:r>
              <a:rPr sz="2400" b="1" spc="-3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нельзя.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7415" name="object 8"/>
          <p:cNvSpPr txBox="1">
            <a:spLocks noChangeArrowheads="1"/>
          </p:cNvSpPr>
          <p:nvPr/>
        </p:nvSpPr>
        <p:spPr bwMode="auto">
          <a:xfrm>
            <a:off x="1312863" y="4305300"/>
            <a:ext cx="87122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В ЕИС нет функционала – удалить позицию плана закупок. Заказчик  вправе внести изменения и отменить закупку. В новой редакции плана  закупок отмененной позиции не будет.</a:t>
            </a:r>
          </a:p>
        </p:txBody>
      </p:sp>
      <p:sp>
        <p:nvSpPr>
          <p:cNvPr id="17416" name="object 9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434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8435" name="object 4"/>
          <p:cNvSpPr txBox="1">
            <a:spLocks noChangeArrowheads="1"/>
          </p:cNvSpPr>
          <p:nvPr/>
        </p:nvSpPr>
        <p:spPr bwMode="auto">
          <a:xfrm>
            <a:off x="774700" y="1611313"/>
            <a:ext cx="87360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519238" algn="l"/>
                <a:tab pos="2155825" algn="l"/>
                <a:tab pos="3797300" algn="l"/>
                <a:tab pos="4217988" algn="l"/>
                <a:tab pos="6938963" algn="l"/>
                <a:tab pos="8697913" algn="l"/>
              </a:tabLst>
            </a:pPr>
            <a:r>
              <a:rPr lang="ru-RU" sz="2800"/>
              <a:t>Должен	ли	заказчик	в	плане-графике	отражать	экономию  денег после закупки?</a:t>
            </a:r>
          </a:p>
        </p:txBody>
      </p:sp>
      <p:sp>
        <p:nvSpPr>
          <p:cNvPr id="18436" name="object 5"/>
          <p:cNvSpPr>
            <a:spLocks/>
          </p:cNvSpPr>
          <p:nvPr/>
        </p:nvSpPr>
        <p:spPr bwMode="auto">
          <a:xfrm>
            <a:off x="517525" y="1563688"/>
            <a:ext cx="130175" cy="842962"/>
          </a:xfrm>
          <a:custGeom>
            <a:avLst/>
            <a:gdLst>
              <a:gd name="T0" fmla="*/ 0 w 154304"/>
              <a:gd name="T1" fmla="*/ 842454 h 843280"/>
              <a:gd name="T2" fmla="*/ 129854 w 154304"/>
              <a:gd name="T3" fmla="*/ 842454 h 843280"/>
              <a:gd name="T4" fmla="*/ 129854 w 154304"/>
              <a:gd name="T5" fmla="*/ 0 h 843280"/>
              <a:gd name="T6" fmla="*/ 0 w 154304"/>
              <a:gd name="T7" fmla="*/ 0 h 843280"/>
              <a:gd name="T8" fmla="*/ 0 w 154304"/>
              <a:gd name="T9" fmla="*/ 842454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304"/>
              <a:gd name="T16" fmla="*/ 0 h 843280"/>
              <a:gd name="T17" fmla="*/ 154304 w 154304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304" h="843280">
                <a:moveTo>
                  <a:pt x="0" y="842772"/>
                </a:moveTo>
                <a:lnTo>
                  <a:pt x="153923" y="842772"/>
                </a:lnTo>
                <a:lnTo>
                  <a:pt x="153923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437" name="object 6"/>
          <p:cNvSpPr>
            <a:spLocks/>
          </p:cNvSpPr>
          <p:nvPr/>
        </p:nvSpPr>
        <p:spPr bwMode="auto">
          <a:xfrm>
            <a:off x="517525" y="1563688"/>
            <a:ext cx="130175" cy="842962"/>
          </a:xfrm>
          <a:custGeom>
            <a:avLst/>
            <a:gdLst>
              <a:gd name="T0" fmla="*/ 0 w 154304"/>
              <a:gd name="T1" fmla="*/ 842454 h 843280"/>
              <a:gd name="T2" fmla="*/ 129854 w 154304"/>
              <a:gd name="T3" fmla="*/ 842454 h 843280"/>
              <a:gd name="T4" fmla="*/ 129854 w 154304"/>
              <a:gd name="T5" fmla="*/ 0 h 843280"/>
              <a:gd name="T6" fmla="*/ 0 w 154304"/>
              <a:gd name="T7" fmla="*/ 0 h 843280"/>
              <a:gd name="T8" fmla="*/ 0 w 154304"/>
              <a:gd name="T9" fmla="*/ 842454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304"/>
              <a:gd name="T16" fmla="*/ 0 h 843280"/>
              <a:gd name="T17" fmla="*/ 154304 w 154304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304" h="843280">
                <a:moveTo>
                  <a:pt x="0" y="842772"/>
                </a:moveTo>
                <a:lnTo>
                  <a:pt x="153923" y="842772"/>
                </a:lnTo>
                <a:lnTo>
                  <a:pt x="153923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438" name="object 7"/>
          <p:cNvSpPr txBox="1">
            <a:spLocks noChangeArrowheads="1"/>
          </p:cNvSpPr>
          <p:nvPr/>
        </p:nvSpPr>
        <p:spPr bwMode="auto">
          <a:xfrm>
            <a:off x="1341438" y="3276600"/>
            <a:ext cx="8713787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/>
              <a:t>Нет,</a:t>
            </a:r>
            <a:endParaRPr lang="ru-RU" sz="2400"/>
          </a:p>
          <a:p>
            <a:pPr marL="12700" algn="just"/>
            <a:r>
              <a:rPr lang="ru-RU" sz="2400"/>
              <a:t>корректировать план-график в этом случае не обязательно. Внесите  экономию в план-график, только если решили потратить деньги на  новую закупку. Для этого в закупке, по которой образовалась экономия,  уточните планируемые платежи, а после добавьте новую закупку за  счет сэкономленных денег.</a:t>
            </a:r>
          </a:p>
        </p:txBody>
      </p:sp>
      <p:sp>
        <p:nvSpPr>
          <p:cNvPr id="18439" name="object 8"/>
          <p:cNvSpPr txBox="1">
            <a:spLocks noChangeArrowheads="1"/>
          </p:cNvSpPr>
          <p:nvPr/>
        </p:nvSpPr>
        <p:spPr bwMode="auto">
          <a:xfrm>
            <a:off x="255588" y="4133850"/>
            <a:ext cx="903287" cy="334963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  <p:sp>
        <p:nvSpPr>
          <p:cNvPr id="18440" name="object 10"/>
          <p:cNvSpPr>
            <a:spLocks/>
          </p:cNvSpPr>
          <p:nvPr/>
        </p:nvSpPr>
        <p:spPr bwMode="auto">
          <a:xfrm>
            <a:off x="0" y="5949950"/>
            <a:ext cx="10271125" cy="908050"/>
          </a:xfrm>
          <a:custGeom>
            <a:avLst/>
            <a:gdLst>
              <a:gd name="T0" fmla="*/ 10271017 w 12172315"/>
              <a:gd name="T1" fmla="*/ 907668 h 908684"/>
              <a:gd name="T2" fmla="*/ 10271017 w 12172315"/>
              <a:gd name="T3" fmla="*/ 0 h 908684"/>
              <a:gd name="T4" fmla="*/ 0 w 12172315"/>
              <a:gd name="T5" fmla="*/ 0 h 908684"/>
              <a:gd name="T6" fmla="*/ 0 w 12172315"/>
              <a:gd name="T7" fmla="*/ 907668 h 908684"/>
              <a:gd name="T8" fmla="*/ 10271017 w 12172315"/>
              <a:gd name="T9" fmla="*/ 907668 h 908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72315"/>
              <a:gd name="T16" fmla="*/ 0 h 908684"/>
              <a:gd name="T17" fmla="*/ 12172315 w 12172315"/>
              <a:gd name="T18" fmla="*/ 908684 h 9086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72315" h="908684">
                <a:moveTo>
                  <a:pt x="12172188" y="908302"/>
                </a:moveTo>
                <a:lnTo>
                  <a:pt x="12172188" y="0"/>
                </a:lnTo>
                <a:lnTo>
                  <a:pt x="0" y="0"/>
                </a:lnTo>
                <a:lnTo>
                  <a:pt x="0" y="908302"/>
                </a:lnTo>
                <a:lnTo>
                  <a:pt x="12172188" y="90830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441" name="object 11"/>
          <p:cNvSpPr>
            <a:spLocks/>
          </p:cNvSpPr>
          <p:nvPr/>
        </p:nvSpPr>
        <p:spPr bwMode="auto">
          <a:xfrm>
            <a:off x="0" y="5949950"/>
            <a:ext cx="10271125" cy="908050"/>
          </a:xfrm>
          <a:custGeom>
            <a:avLst/>
            <a:gdLst>
              <a:gd name="T0" fmla="*/ 10271017 w 12172315"/>
              <a:gd name="T1" fmla="*/ 907668 h 908684"/>
              <a:gd name="T2" fmla="*/ 10271017 w 12172315"/>
              <a:gd name="T3" fmla="*/ 0 h 908684"/>
              <a:gd name="T4" fmla="*/ 0 w 12172315"/>
              <a:gd name="T5" fmla="*/ 0 h 908684"/>
              <a:gd name="T6" fmla="*/ 0 60000 65536"/>
              <a:gd name="T7" fmla="*/ 0 60000 65536"/>
              <a:gd name="T8" fmla="*/ 0 60000 65536"/>
              <a:gd name="T9" fmla="*/ 0 w 12172315"/>
              <a:gd name="T10" fmla="*/ 0 h 908684"/>
              <a:gd name="T11" fmla="*/ 12172315 w 12172315"/>
              <a:gd name="T12" fmla="*/ 908684 h 9086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72315" h="908684">
                <a:moveTo>
                  <a:pt x="12172188" y="908302"/>
                </a:moveTo>
                <a:lnTo>
                  <a:pt x="12172188" y="0"/>
                </a:lnTo>
                <a:lnTo>
                  <a:pt x="0" y="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442" name="object 12"/>
          <p:cNvSpPr txBox="1">
            <a:spLocks noChangeArrowheads="1"/>
          </p:cNvSpPr>
          <p:nvPr/>
        </p:nvSpPr>
        <p:spPr bwMode="auto">
          <a:xfrm>
            <a:off x="330200" y="6022975"/>
            <a:ext cx="9605963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1113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Об этом сказано в подпункте «г» пункта 8 Правил, пункте 3 Требований из постановления № 553, подпункте «г»  пункта 10 Требований к формированию, утверждению и ведению плана-графика, пункте 3 Требований к форме  плана-графика из постановления № 554.</a:t>
            </a:r>
            <a:endParaRPr lang="ru-RU"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45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9459" name="object 4"/>
          <p:cNvSpPr txBox="1">
            <a:spLocks noChangeArrowheads="1"/>
          </p:cNvSpPr>
          <p:nvPr/>
        </p:nvSpPr>
        <p:spPr bwMode="auto">
          <a:xfrm>
            <a:off x="774700" y="1611313"/>
            <a:ext cx="8737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</a:pPr>
            <a:r>
              <a:rPr lang="ru-RU" sz="2800"/>
              <a:t>Можно ли отменить закупку в плане-графике после того, как  аукцион дважды не состоялся?</a:t>
            </a:r>
          </a:p>
        </p:txBody>
      </p:sp>
      <p:sp>
        <p:nvSpPr>
          <p:cNvPr id="19460" name="object 5"/>
          <p:cNvSpPr>
            <a:spLocks/>
          </p:cNvSpPr>
          <p:nvPr/>
        </p:nvSpPr>
        <p:spPr bwMode="auto">
          <a:xfrm>
            <a:off x="0" y="6484938"/>
            <a:ext cx="10271125" cy="373062"/>
          </a:xfrm>
          <a:custGeom>
            <a:avLst/>
            <a:gdLst>
              <a:gd name="T0" fmla="*/ 10271017 w 12172315"/>
              <a:gd name="T1" fmla="*/ 373061 h 373379"/>
              <a:gd name="T2" fmla="*/ 10271017 w 12172315"/>
              <a:gd name="T3" fmla="*/ 0 h 373379"/>
              <a:gd name="T4" fmla="*/ 0 w 12172315"/>
              <a:gd name="T5" fmla="*/ 0 h 373379"/>
              <a:gd name="T6" fmla="*/ 0 w 12172315"/>
              <a:gd name="T7" fmla="*/ 373061 h 373379"/>
              <a:gd name="T8" fmla="*/ 10271017 w 12172315"/>
              <a:gd name="T9" fmla="*/ 373061 h 373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72315"/>
              <a:gd name="T16" fmla="*/ 0 h 373379"/>
              <a:gd name="T17" fmla="*/ 12172315 w 12172315"/>
              <a:gd name="T18" fmla="*/ 373379 h 3733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72315" h="373379">
                <a:moveTo>
                  <a:pt x="12172188" y="373378"/>
                </a:moveTo>
                <a:lnTo>
                  <a:pt x="12172188" y="0"/>
                </a:lnTo>
                <a:lnTo>
                  <a:pt x="0" y="0"/>
                </a:lnTo>
                <a:lnTo>
                  <a:pt x="0" y="373378"/>
                </a:lnTo>
                <a:lnTo>
                  <a:pt x="12172188" y="37337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461" name="object 6"/>
          <p:cNvSpPr>
            <a:spLocks/>
          </p:cNvSpPr>
          <p:nvPr/>
        </p:nvSpPr>
        <p:spPr bwMode="auto">
          <a:xfrm>
            <a:off x="0" y="6484938"/>
            <a:ext cx="10271125" cy="373062"/>
          </a:xfrm>
          <a:custGeom>
            <a:avLst/>
            <a:gdLst>
              <a:gd name="T0" fmla="*/ 10271017 w 12172315"/>
              <a:gd name="T1" fmla="*/ 373061 h 373379"/>
              <a:gd name="T2" fmla="*/ 10271017 w 12172315"/>
              <a:gd name="T3" fmla="*/ 0 h 373379"/>
              <a:gd name="T4" fmla="*/ 0 w 12172315"/>
              <a:gd name="T5" fmla="*/ 0 h 373379"/>
              <a:gd name="T6" fmla="*/ 0 60000 65536"/>
              <a:gd name="T7" fmla="*/ 0 60000 65536"/>
              <a:gd name="T8" fmla="*/ 0 60000 65536"/>
              <a:gd name="T9" fmla="*/ 0 w 12172315"/>
              <a:gd name="T10" fmla="*/ 0 h 373379"/>
              <a:gd name="T11" fmla="*/ 12172315 w 12172315"/>
              <a:gd name="T12" fmla="*/ 373379 h 373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72315" h="373379">
                <a:moveTo>
                  <a:pt x="12172188" y="373378"/>
                </a:moveTo>
                <a:lnTo>
                  <a:pt x="12172188" y="0"/>
                </a:lnTo>
                <a:lnTo>
                  <a:pt x="0" y="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2781300" y="6607175"/>
            <a:ext cx="5638800" cy="2571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Вывод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следует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из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части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13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21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Закона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160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44-ФЗ.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463" name="object 8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464" name="object 9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465" name="object 10"/>
          <p:cNvSpPr txBox="1">
            <a:spLocks noChangeArrowheads="1"/>
          </p:cNvSpPr>
          <p:nvPr/>
        </p:nvSpPr>
        <p:spPr bwMode="auto">
          <a:xfrm>
            <a:off x="1409700" y="3505200"/>
            <a:ext cx="8712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/>
              <a:t>Нет, нельзя.</a:t>
            </a:r>
            <a:endParaRPr lang="ru-RU" sz="2400"/>
          </a:p>
          <a:p>
            <a:pPr marL="12700"/>
            <a:r>
              <a:rPr lang="ru-RU" sz="2400"/>
              <a:t>Если аукцион не состоялся дважды и решили закупку не объявлять, не нужно менять позицию плана-графика,</a:t>
            </a:r>
          </a:p>
        </p:txBody>
      </p:sp>
      <p:sp>
        <p:nvSpPr>
          <p:cNvPr id="19466" name="object 11"/>
          <p:cNvSpPr txBox="1">
            <a:spLocks noChangeArrowheads="1"/>
          </p:cNvSpPr>
          <p:nvPr/>
        </p:nvSpPr>
        <p:spPr bwMode="auto">
          <a:xfrm>
            <a:off x="1409700" y="4572000"/>
            <a:ext cx="8534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так  как по этой строке  закупочная процедура прошла. Оснований отменять закупку, если  аукцион не состоялся, в Законе № 44-ФЗ нет.</a:t>
            </a:r>
          </a:p>
        </p:txBody>
      </p:sp>
      <p:sp>
        <p:nvSpPr>
          <p:cNvPr id="19467" name="object 12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2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0483" name="object 5"/>
          <p:cNvSpPr txBox="1">
            <a:spLocks noChangeArrowheads="1"/>
          </p:cNvSpPr>
          <p:nvPr/>
        </p:nvSpPr>
        <p:spPr bwMode="auto">
          <a:xfrm>
            <a:off x="774700" y="1611313"/>
            <a:ext cx="82550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330325" algn="l"/>
                <a:tab pos="1985963" algn="l"/>
                <a:tab pos="3221038" algn="l"/>
                <a:tab pos="3865563" algn="l"/>
                <a:tab pos="5013325" algn="l"/>
                <a:tab pos="6262688" algn="l"/>
                <a:tab pos="8021638" algn="l"/>
              </a:tabLst>
            </a:pPr>
            <a:r>
              <a:rPr lang="ru-RU" sz="2800"/>
              <a:t>Нужно	ли	ждать	10	дней,	чтобы	провести</a:t>
            </a:r>
          </a:p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330325" algn="l"/>
                <a:tab pos="1985963" algn="l"/>
                <a:tab pos="3221038" algn="l"/>
                <a:tab pos="3865563" algn="l"/>
                <a:tab pos="5013325" algn="l"/>
                <a:tab pos="6262688" algn="l"/>
                <a:tab pos="8021638" algn="l"/>
              </a:tabLst>
            </a:pPr>
            <a:r>
              <a:rPr lang="ru-RU" sz="2800"/>
              <a:t>закупку, если изменили план-график в части обеспечения контракта?</a:t>
            </a:r>
          </a:p>
        </p:txBody>
      </p:sp>
      <p:sp>
        <p:nvSpPr>
          <p:cNvPr id="20484" name="object 6"/>
          <p:cNvSpPr>
            <a:spLocks/>
          </p:cNvSpPr>
          <p:nvPr/>
        </p:nvSpPr>
        <p:spPr bwMode="auto">
          <a:xfrm>
            <a:off x="0" y="6096000"/>
            <a:ext cx="10271125" cy="762000"/>
          </a:xfrm>
          <a:custGeom>
            <a:avLst/>
            <a:gdLst>
              <a:gd name="T0" fmla="*/ 10271017 w 12172315"/>
              <a:gd name="T1" fmla="*/ 761817 h 544195"/>
              <a:gd name="T2" fmla="*/ 10271017 w 12172315"/>
              <a:gd name="T3" fmla="*/ 0 h 544195"/>
              <a:gd name="T4" fmla="*/ 0 w 12172315"/>
              <a:gd name="T5" fmla="*/ 0 h 544195"/>
              <a:gd name="T6" fmla="*/ 0 w 12172315"/>
              <a:gd name="T7" fmla="*/ 761817 h 544195"/>
              <a:gd name="T8" fmla="*/ 10271017 w 12172315"/>
              <a:gd name="T9" fmla="*/ 761817 h 544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72315"/>
              <a:gd name="T16" fmla="*/ 0 h 544195"/>
              <a:gd name="T17" fmla="*/ 12172315 w 12172315"/>
              <a:gd name="T18" fmla="*/ 544195 h 544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  <a:lnTo>
                  <a:pt x="0" y="544064"/>
                </a:lnTo>
                <a:lnTo>
                  <a:pt x="12172188" y="54406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5" name="object 7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60000 65536"/>
              <a:gd name="T7" fmla="*/ 0 60000 65536"/>
              <a:gd name="T8" fmla="*/ 0 60000 65536"/>
              <a:gd name="T9" fmla="*/ 0 w 12172315"/>
              <a:gd name="T10" fmla="*/ 0 h 544195"/>
              <a:gd name="T11" fmla="*/ 12172315 w 12172315"/>
              <a:gd name="T12" fmla="*/ 544195 h 544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6" name="object 8"/>
          <p:cNvSpPr txBox="1">
            <a:spLocks noChangeArrowheads="1"/>
          </p:cNvSpPr>
          <p:nvPr/>
        </p:nvSpPr>
        <p:spPr bwMode="auto">
          <a:xfrm>
            <a:off x="0" y="6096000"/>
            <a:ext cx="101250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2122488" indent="-210978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Такой вывод следует из статьи 191 Гражданского кодекса, части 14 статьи 21 Закона № 44-ФЗ. </a:t>
            </a:r>
          </a:p>
          <a:p>
            <a:pPr marL="2122488" indent="-210978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Аналогичную позицию  изложило Минэкономразвития в письме от 22 марта 2017 года </a:t>
            </a:r>
          </a:p>
          <a:p>
            <a:pPr marL="2122488" indent="-210978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№ Д28и-1399.</a:t>
            </a:r>
            <a:endParaRPr lang="ru-RU" sz="1600"/>
          </a:p>
        </p:txBody>
      </p:sp>
      <p:sp>
        <p:nvSpPr>
          <p:cNvPr id="20487" name="object 9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8" name="object 10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9" name="object 11"/>
          <p:cNvSpPr txBox="1">
            <a:spLocks noChangeArrowheads="1"/>
          </p:cNvSpPr>
          <p:nvPr/>
        </p:nvSpPr>
        <p:spPr bwMode="auto">
          <a:xfrm>
            <a:off x="1333500" y="3505200"/>
            <a:ext cx="8713788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/>
              <a:t>Да, нужно.</a:t>
            </a:r>
            <a:endParaRPr lang="ru-RU" sz="2400"/>
          </a:p>
          <a:p>
            <a:pPr marL="12700" algn="just"/>
            <a:r>
              <a:rPr lang="ru-RU" sz="2400"/>
              <a:t>Провести закупку можно только через 10 дней после того, как изменили  план-график. При расчете  10-дневного срока не учитывайте дату, когда изменили план-график.  Например, приняли решение о внесении изменений 25 июня, тогда закупку проводите не  раньше 06 июля.</a:t>
            </a:r>
          </a:p>
        </p:txBody>
      </p:sp>
      <p:sp>
        <p:nvSpPr>
          <p:cNvPr id="20490" name="object 12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506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1507" name="object 4"/>
          <p:cNvSpPr txBox="1">
            <a:spLocks noChangeArrowheads="1"/>
          </p:cNvSpPr>
          <p:nvPr/>
        </p:nvSpPr>
        <p:spPr bwMode="auto">
          <a:xfrm>
            <a:off x="774700" y="1611313"/>
            <a:ext cx="9017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252538" algn="l"/>
                <a:tab pos="2225675" algn="l"/>
                <a:tab pos="4214813" algn="l"/>
                <a:tab pos="4637088" algn="l"/>
                <a:tab pos="5657850" algn="l"/>
                <a:tab pos="6842125" algn="l"/>
                <a:tab pos="9229725" algn="l"/>
              </a:tabLst>
            </a:pPr>
            <a:r>
              <a:rPr lang="ru-RU" sz="2800"/>
              <a:t>Какую	дату	указывают	в	поле	«дата	утверждения	плана-  графика», когда вносят изменения?</a:t>
            </a:r>
          </a:p>
        </p:txBody>
      </p:sp>
      <p:sp>
        <p:nvSpPr>
          <p:cNvPr id="21508" name="object 5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w 12172315"/>
              <a:gd name="T7" fmla="*/ 544381 h 544195"/>
              <a:gd name="T8" fmla="*/ 10271017 w 12172315"/>
              <a:gd name="T9" fmla="*/ 544381 h 544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72315"/>
              <a:gd name="T16" fmla="*/ 0 h 544195"/>
              <a:gd name="T17" fmla="*/ 12172315 w 12172315"/>
              <a:gd name="T18" fmla="*/ 544195 h 544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  <a:lnTo>
                  <a:pt x="0" y="544064"/>
                </a:lnTo>
                <a:lnTo>
                  <a:pt x="12172188" y="54406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509" name="object 6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60000 65536"/>
              <a:gd name="T7" fmla="*/ 0 60000 65536"/>
              <a:gd name="T8" fmla="*/ 0 60000 65536"/>
              <a:gd name="T9" fmla="*/ 0 w 12172315"/>
              <a:gd name="T10" fmla="*/ 0 h 544195"/>
              <a:gd name="T11" fmla="*/ 12172315 w 12172315"/>
              <a:gd name="T12" fmla="*/ 544195 h 544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510" name="object 7"/>
          <p:cNvSpPr txBox="1">
            <a:spLocks noChangeArrowheads="1"/>
          </p:cNvSpPr>
          <p:nvPr/>
        </p:nvSpPr>
        <p:spPr bwMode="auto">
          <a:xfrm>
            <a:off x="387350" y="6326188"/>
            <a:ext cx="94869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2940050" indent="-2927350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Вывод следует из части 15 статьи 21 Закона № 44-ФЗ, пункта 4.2.1.11 Руководства </a:t>
            </a:r>
          </a:p>
          <a:p>
            <a:pPr marL="2940050" indent="-2927350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пользователя «Подсистема  ведения планов закупок, планов-графиков закупок».</a:t>
            </a:r>
            <a:endParaRPr lang="ru-RU" sz="1600"/>
          </a:p>
        </p:txBody>
      </p:sp>
      <p:sp>
        <p:nvSpPr>
          <p:cNvPr id="21511" name="object 8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512" name="object 9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513" name="object 10"/>
          <p:cNvSpPr txBox="1">
            <a:spLocks noChangeArrowheads="1"/>
          </p:cNvSpPr>
          <p:nvPr/>
        </p:nvSpPr>
        <p:spPr bwMode="auto">
          <a:xfrm>
            <a:off x="1401763" y="3660775"/>
            <a:ext cx="8712200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/>
              <a:t>В поле «дата утверждения» укажите дату, </a:t>
            </a:r>
            <a:r>
              <a:rPr lang="ru-RU" sz="2400" b="1"/>
              <a:t>когда утвердили изменения</a:t>
            </a:r>
            <a:endParaRPr lang="ru-RU" sz="2400"/>
          </a:p>
          <a:p>
            <a:pPr marL="12700"/>
            <a:r>
              <a:rPr lang="ru-RU" sz="2400"/>
              <a:t>плана-графика (дата приказа, распоряжения).</a:t>
            </a:r>
          </a:p>
          <a:p>
            <a:pPr marL="12700" algn="just"/>
            <a:r>
              <a:rPr lang="ru-RU" sz="2400"/>
              <a:t>Утвержденный план-график и правки заказчик размещает в ЕИС в  течение трех рабочих дней с даты, когда утвердил или внес изменения  в план-график.</a:t>
            </a:r>
          </a:p>
        </p:txBody>
      </p:sp>
      <p:sp>
        <p:nvSpPr>
          <p:cNvPr id="21514" name="object 11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3313" y="2413000"/>
            <a:ext cx="3862387" cy="14763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9600" spc="-5" dirty="0"/>
              <a:t>НМЦК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4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3555" name="object 4"/>
          <p:cNvSpPr txBox="1">
            <a:spLocks noChangeArrowheads="1"/>
          </p:cNvSpPr>
          <p:nvPr/>
        </p:nvSpPr>
        <p:spPr bwMode="auto">
          <a:xfrm>
            <a:off x="774700" y="1484313"/>
            <a:ext cx="90011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611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25"/>
              </a:spcBef>
            </a:pPr>
            <a:r>
              <a:rPr lang="ru-RU" sz="2800"/>
              <a:t>Вправе ли заказчик использовать несколько коммерческих  предложений от одной и той же компании или  от аффилированных лиц?</a:t>
            </a:r>
          </a:p>
        </p:txBody>
      </p:sp>
      <p:sp>
        <p:nvSpPr>
          <p:cNvPr id="23556" name="object 5"/>
          <p:cNvSpPr>
            <a:spLocks/>
          </p:cNvSpPr>
          <p:nvPr/>
        </p:nvSpPr>
        <p:spPr bwMode="auto">
          <a:xfrm>
            <a:off x="520700" y="1568450"/>
            <a:ext cx="146050" cy="795338"/>
          </a:xfrm>
          <a:custGeom>
            <a:avLst/>
            <a:gdLst>
              <a:gd name="T0" fmla="*/ 0 w 173990"/>
              <a:gd name="T1" fmla="*/ 795210 h 795655"/>
              <a:gd name="T2" fmla="*/ 145837 w 173990"/>
              <a:gd name="T3" fmla="*/ 795210 h 795655"/>
              <a:gd name="T4" fmla="*/ 145837 w 173990"/>
              <a:gd name="T5" fmla="*/ 0 h 795655"/>
              <a:gd name="T6" fmla="*/ 0 w 173990"/>
              <a:gd name="T7" fmla="*/ 0 h 795655"/>
              <a:gd name="T8" fmla="*/ 0 w 173990"/>
              <a:gd name="T9" fmla="*/ 795210 h 7956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990"/>
              <a:gd name="T16" fmla="*/ 0 h 795655"/>
              <a:gd name="T17" fmla="*/ 173990 w 173990"/>
              <a:gd name="T18" fmla="*/ 795655 h 7956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990" h="795655">
                <a:moveTo>
                  <a:pt x="0" y="795527"/>
                </a:moveTo>
                <a:lnTo>
                  <a:pt x="173736" y="795527"/>
                </a:lnTo>
                <a:lnTo>
                  <a:pt x="173736" y="0"/>
                </a:lnTo>
                <a:lnTo>
                  <a:pt x="0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7" name="object 6"/>
          <p:cNvSpPr>
            <a:spLocks/>
          </p:cNvSpPr>
          <p:nvPr/>
        </p:nvSpPr>
        <p:spPr bwMode="auto">
          <a:xfrm>
            <a:off x="520700" y="1568450"/>
            <a:ext cx="146050" cy="795338"/>
          </a:xfrm>
          <a:custGeom>
            <a:avLst/>
            <a:gdLst>
              <a:gd name="T0" fmla="*/ 0 w 173990"/>
              <a:gd name="T1" fmla="*/ 795210 h 795655"/>
              <a:gd name="T2" fmla="*/ 145837 w 173990"/>
              <a:gd name="T3" fmla="*/ 795210 h 795655"/>
              <a:gd name="T4" fmla="*/ 145837 w 173990"/>
              <a:gd name="T5" fmla="*/ 0 h 795655"/>
              <a:gd name="T6" fmla="*/ 0 w 173990"/>
              <a:gd name="T7" fmla="*/ 0 h 795655"/>
              <a:gd name="T8" fmla="*/ 0 w 173990"/>
              <a:gd name="T9" fmla="*/ 795210 h 7956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990"/>
              <a:gd name="T16" fmla="*/ 0 h 795655"/>
              <a:gd name="T17" fmla="*/ 173990 w 173990"/>
              <a:gd name="T18" fmla="*/ 795655 h 7956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990" h="795655">
                <a:moveTo>
                  <a:pt x="0" y="795527"/>
                </a:moveTo>
                <a:lnTo>
                  <a:pt x="173736" y="795527"/>
                </a:lnTo>
                <a:lnTo>
                  <a:pt x="173736" y="0"/>
                </a:lnTo>
                <a:lnTo>
                  <a:pt x="0" y="0"/>
                </a:lnTo>
                <a:lnTo>
                  <a:pt x="0" y="7955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8" name="object 7"/>
          <p:cNvSpPr txBox="1">
            <a:spLocks noChangeArrowheads="1"/>
          </p:cNvSpPr>
          <p:nvPr/>
        </p:nvSpPr>
        <p:spPr bwMode="auto">
          <a:xfrm>
            <a:off x="1535113" y="3503613"/>
            <a:ext cx="79787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454150" algn="l"/>
                <a:tab pos="2725738" algn="l"/>
                <a:tab pos="4832350" algn="l"/>
                <a:tab pos="5768975" algn="l"/>
                <a:tab pos="7989888" algn="l"/>
                <a:tab pos="8507413" algn="l"/>
              </a:tabLst>
            </a:pPr>
            <a:r>
              <a:rPr lang="ru-RU" sz="2400"/>
              <a:t>Заказчик </a:t>
            </a:r>
            <a:r>
              <a:rPr lang="ru-RU" sz="2400" b="1"/>
              <a:t>вправе </a:t>
            </a:r>
            <a:r>
              <a:rPr lang="ru-RU" sz="2400"/>
              <a:t>использовать </a:t>
            </a:r>
            <a:r>
              <a:rPr lang="ru-RU" sz="2400" b="1"/>
              <a:t>одно предложение от одной  компании</a:t>
            </a:r>
            <a:r>
              <a:rPr lang="ru-RU" sz="2400"/>
              <a:t>. Остальные цены получите от других юридических лиц, в том числе аффилированных. </a:t>
            </a:r>
          </a:p>
          <a:p>
            <a:pPr marL="12700">
              <a:spcBef>
                <a:spcPts val="100"/>
              </a:spcBef>
              <a:tabLst>
                <a:tab pos="1454150" algn="l"/>
                <a:tab pos="2725738" algn="l"/>
                <a:tab pos="4832350" algn="l"/>
                <a:tab pos="5768975" algn="l"/>
                <a:tab pos="7989888" algn="l"/>
                <a:tab pos="8507413" algn="l"/>
              </a:tabLst>
            </a:pPr>
            <a:r>
              <a:rPr lang="ru-RU" sz="2400"/>
              <a:t>Запрета на это Закон №44-ФЗ не содержит. </a:t>
            </a:r>
          </a:p>
          <a:p>
            <a:pPr marL="12700">
              <a:spcBef>
                <a:spcPts val="100"/>
              </a:spcBef>
              <a:tabLst>
                <a:tab pos="1454150" algn="l"/>
                <a:tab pos="2725738" algn="l"/>
                <a:tab pos="4832350" algn="l"/>
                <a:tab pos="5768975" algn="l"/>
                <a:tab pos="7989888" algn="l"/>
                <a:tab pos="8507413" algn="l"/>
              </a:tabLst>
            </a:pPr>
            <a:r>
              <a:rPr lang="ru-RU" sz="2400"/>
              <a:t>Кроме того, заказчик не обязан выявлять  аффилированность.</a:t>
            </a:r>
          </a:p>
        </p:txBody>
      </p:sp>
      <p:sp>
        <p:nvSpPr>
          <p:cNvPr id="23559" name="object 10"/>
          <p:cNvSpPr txBox="1">
            <a:spLocks noChangeArrowheads="1"/>
          </p:cNvSpPr>
          <p:nvPr/>
        </p:nvSpPr>
        <p:spPr bwMode="auto">
          <a:xfrm>
            <a:off x="255588" y="4235450"/>
            <a:ext cx="903287" cy="334963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57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4579" name="object 6"/>
          <p:cNvSpPr txBox="1">
            <a:spLocks noChangeArrowheads="1"/>
          </p:cNvSpPr>
          <p:nvPr/>
        </p:nvSpPr>
        <p:spPr bwMode="auto">
          <a:xfrm>
            <a:off x="774700" y="1597025"/>
            <a:ext cx="84836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74931" rIns="0" bIns="0">
            <a:spAutoFit/>
          </a:bodyPr>
          <a:lstStyle/>
          <a:p>
            <a:pPr marL="12700">
              <a:lnSpc>
                <a:spcPts val="3888"/>
              </a:lnSpc>
              <a:spcBef>
                <a:spcPts val="588"/>
              </a:spcBef>
              <a:tabLst>
                <a:tab pos="2011363" algn="l"/>
                <a:tab pos="2984500" algn="l"/>
              </a:tabLst>
            </a:pPr>
            <a:r>
              <a:rPr lang="ru-RU" sz="3600"/>
              <a:t>Вправе	ли	физические лица предоставлять ценовые предложения?</a:t>
            </a:r>
          </a:p>
        </p:txBody>
      </p:sp>
      <p:sp>
        <p:nvSpPr>
          <p:cNvPr id="24580" name="object 7"/>
          <p:cNvSpPr>
            <a:spLocks/>
          </p:cNvSpPr>
          <p:nvPr/>
        </p:nvSpPr>
        <p:spPr bwMode="auto">
          <a:xfrm>
            <a:off x="460375" y="1651000"/>
            <a:ext cx="161925" cy="1068388"/>
          </a:xfrm>
          <a:custGeom>
            <a:avLst/>
            <a:gdLst>
              <a:gd name="T0" fmla="*/ 0 w 190500"/>
              <a:gd name="T1" fmla="*/ 1068007 h 1068705"/>
              <a:gd name="T2" fmla="*/ 161925 w 190500"/>
              <a:gd name="T3" fmla="*/ 1068007 h 1068705"/>
              <a:gd name="T4" fmla="*/ 161925 w 190500"/>
              <a:gd name="T5" fmla="*/ 0 h 1068705"/>
              <a:gd name="T6" fmla="*/ 0 w 190500"/>
              <a:gd name="T7" fmla="*/ 0 h 1068705"/>
              <a:gd name="T8" fmla="*/ 0 w 190500"/>
              <a:gd name="T9" fmla="*/ 1068007 h 10687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500"/>
              <a:gd name="T16" fmla="*/ 0 h 1068705"/>
              <a:gd name="T17" fmla="*/ 190500 w 190500"/>
              <a:gd name="T18" fmla="*/ 1068705 h 10687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500" h="1068705">
                <a:moveTo>
                  <a:pt x="0" y="1068324"/>
                </a:moveTo>
                <a:lnTo>
                  <a:pt x="190500" y="1068324"/>
                </a:lnTo>
                <a:lnTo>
                  <a:pt x="190500" y="0"/>
                </a:lnTo>
                <a:lnTo>
                  <a:pt x="0" y="0"/>
                </a:lnTo>
                <a:lnTo>
                  <a:pt x="0" y="106832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581" name="object 8"/>
          <p:cNvSpPr>
            <a:spLocks/>
          </p:cNvSpPr>
          <p:nvPr/>
        </p:nvSpPr>
        <p:spPr bwMode="auto">
          <a:xfrm>
            <a:off x="460375" y="1651000"/>
            <a:ext cx="161925" cy="1068388"/>
          </a:xfrm>
          <a:custGeom>
            <a:avLst/>
            <a:gdLst>
              <a:gd name="T0" fmla="*/ 0 w 190500"/>
              <a:gd name="T1" fmla="*/ 1068007 h 1068705"/>
              <a:gd name="T2" fmla="*/ 161925 w 190500"/>
              <a:gd name="T3" fmla="*/ 1068007 h 1068705"/>
              <a:gd name="T4" fmla="*/ 161925 w 190500"/>
              <a:gd name="T5" fmla="*/ 0 h 1068705"/>
              <a:gd name="T6" fmla="*/ 0 w 190500"/>
              <a:gd name="T7" fmla="*/ 0 h 1068705"/>
              <a:gd name="T8" fmla="*/ 0 w 190500"/>
              <a:gd name="T9" fmla="*/ 1068007 h 10687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500"/>
              <a:gd name="T16" fmla="*/ 0 h 1068705"/>
              <a:gd name="T17" fmla="*/ 190500 w 190500"/>
              <a:gd name="T18" fmla="*/ 1068705 h 10687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500" h="1068705">
                <a:moveTo>
                  <a:pt x="0" y="1068324"/>
                </a:moveTo>
                <a:lnTo>
                  <a:pt x="190500" y="1068324"/>
                </a:lnTo>
                <a:lnTo>
                  <a:pt x="190500" y="0"/>
                </a:lnTo>
                <a:lnTo>
                  <a:pt x="0" y="0"/>
                </a:lnTo>
                <a:lnTo>
                  <a:pt x="0" y="1068324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" name="object 9"/>
          <p:cNvSpPr txBox="1"/>
          <p:nvPr/>
        </p:nvSpPr>
        <p:spPr>
          <a:xfrm>
            <a:off x="1495425" y="3763963"/>
            <a:ext cx="1714500" cy="8667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b="1" spc="-5" dirty="0">
                <a:latin typeface="Arial"/>
                <a:cs typeface="Arial"/>
              </a:rPr>
              <a:t>Да,</a:t>
            </a:r>
            <a:r>
              <a:rPr sz="2800" b="1" spc="-71" dirty="0">
                <a:latin typeface="Arial"/>
                <a:cs typeface="Arial"/>
              </a:rPr>
              <a:t> </a:t>
            </a:r>
            <a:r>
              <a:rPr sz="2800" b="1" spc="-11" dirty="0">
                <a:latin typeface="Arial"/>
                <a:cs typeface="Arial"/>
              </a:rPr>
              <a:t>вправе.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4583" name="object 10"/>
          <p:cNvSpPr txBox="1">
            <a:spLocks noChangeArrowheads="1"/>
          </p:cNvSpPr>
          <p:nvPr/>
        </p:nvSpPr>
        <p:spPr bwMode="auto">
          <a:xfrm>
            <a:off x="1495425" y="4618038"/>
            <a:ext cx="8126413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185863" algn="l"/>
                <a:tab pos="1773238" algn="l"/>
                <a:tab pos="2979738" algn="l"/>
                <a:tab pos="3582988" algn="l"/>
                <a:tab pos="5581650" algn="l"/>
                <a:tab pos="7383463" algn="l"/>
              </a:tabLst>
            </a:pPr>
            <a:r>
              <a:rPr lang="ru-RU" sz="2800"/>
              <a:t>Закон	№	44-ФЗ	не	запрещает	заказчику</a:t>
            </a:r>
          </a:p>
          <a:p>
            <a:pPr marL="12700">
              <a:spcBef>
                <a:spcPts val="100"/>
              </a:spcBef>
              <a:tabLst>
                <a:tab pos="1185863" algn="l"/>
                <a:tab pos="1773238" algn="l"/>
                <a:tab pos="2979738" algn="l"/>
                <a:tab pos="3582988" algn="l"/>
                <a:tab pos="5581650" algn="l"/>
                <a:tab pos="7383463" algn="l"/>
              </a:tabLst>
            </a:pPr>
            <a:r>
              <a:rPr lang="ru-RU" sz="2800"/>
              <a:t>использовать  предложения физических лиц при расчете НМЦК.</a:t>
            </a:r>
          </a:p>
        </p:txBody>
      </p:sp>
      <p:sp>
        <p:nvSpPr>
          <p:cNvPr id="24584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334963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object 2"/>
          <p:cNvSpPr>
            <a:spLocks/>
          </p:cNvSpPr>
          <p:nvPr/>
        </p:nvSpPr>
        <p:spPr bwMode="auto">
          <a:xfrm>
            <a:off x="0" y="0"/>
            <a:ext cx="10287000" cy="6426200"/>
          </a:xfrm>
          <a:custGeom>
            <a:avLst/>
            <a:gdLst>
              <a:gd name="T0" fmla="*/ 0 w 12192000"/>
              <a:gd name="T1" fmla="*/ 6425820 h 6425565"/>
              <a:gd name="T2" fmla="*/ 10287000 w 12192000"/>
              <a:gd name="T3" fmla="*/ 6425820 h 6425565"/>
              <a:gd name="T4" fmla="*/ 10287000 w 12192000"/>
              <a:gd name="T5" fmla="*/ 0 h 6425565"/>
              <a:gd name="T6" fmla="*/ 0 w 12192000"/>
              <a:gd name="T7" fmla="*/ 0 h 6425565"/>
              <a:gd name="T8" fmla="*/ 0 w 12192000"/>
              <a:gd name="T9" fmla="*/ 6425820 h 6425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25565"/>
              <a:gd name="T17" fmla="*/ 12192000 w 12192000"/>
              <a:gd name="T18" fmla="*/ 6425565 h 6425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25565">
                <a:moveTo>
                  <a:pt x="0" y="6425184"/>
                </a:moveTo>
                <a:lnTo>
                  <a:pt x="12192000" y="6425184"/>
                </a:lnTo>
                <a:lnTo>
                  <a:pt x="12192000" y="0"/>
                </a:lnTo>
                <a:lnTo>
                  <a:pt x="0" y="0"/>
                </a:lnTo>
                <a:lnTo>
                  <a:pt x="0" y="6425184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02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5603" name="object 4"/>
          <p:cNvSpPr txBox="1">
            <a:spLocks noChangeArrowheads="1"/>
          </p:cNvSpPr>
          <p:nvPr/>
        </p:nvSpPr>
        <p:spPr bwMode="auto">
          <a:xfrm>
            <a:off x="774700" y="1606550"/>
            <a:ext cx="9002713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8419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63"/>
              </a:spcBef>
            </a:pPr>
            <a:r>
              <a:rPr lang="ru-RU" sz="3000"/>
              <a:t>Заказчик обосновывает НМЦК методом анализа рынка.  Вправе ли он использовать коммерческое предложение,  которое поставщик готовил для другого учреждения?</a:t>
            </a:r>
          </a:p>
        </p:txBody>
      </p:sp>
      <p:sp>
        <p:nvSpPr>
          <p:cNvPr id="25604" name="object 5"/>
          <p:cNvSpPr>
            <a:spLocks/>
          </p:cNvSpPr>
          <p:nvPr/>
        </p:nvSpPr>
        <p:spPr bwMode="auto">
          <a:xfrm>
            <a:off x="0" y="6424613"/>
            <a:ext cx="10287000" cy="433387"/>
          </a:xfrm>
          <a:custGeom>
            <a:avLst/>
            <a:gdLst>
              <a:gd name="T0" fmla="*/ 10287000 w 12192000"/>
              <a:gd name="T1" fmla="*/ 433131 h 433070"/>
              <a:gd name="T2" fmla="*/ 10287000 w 12192000"/>
              <a:gd name="T3" fmla="*/ 0 h 433070"/>
              <a:gd name="T4" fmla="*/ 0 w 12192000"/>
              <a:gd name="T5" fmla="*/ 0 h 433070"/>
              <a:gd name="T6" fmla="*/ 0 w 12192000"/>
              <a:gd name="T7" fmla="*/ 433131 h 433070"/>
              <a:gd name="T8" fmla="*/ 10287000 w 12192000"/>
              <a:gd name="T9" fmla="*/ 433131 h 4330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433070"/>
              <a:gd name="T17" fmla="*/ 12192000 w 12192000"/>
              <a:gd name="T18" fmla="*/ 433070 h 4330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433070">
                <a:moveTo>
                  <a:pt x="12192000" y="432814"/>
                </a:moveTo>
                <a:lnTo>
                  <a:pt x="12192000" y="0"/>
                </a:lnTo>
                <a:lnTo>
                  <a:pt x="0" y="0"/>
                </a:lnTo>
                <a:lnTo>
                  <a:pt x="0" y="432814"/>
                </a:lnTo>
                <a:lnTo>
                  <a:pt x="12192000" y="43281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05" name="object 6"/>
          <p:cNvSpPr>
            <a:spLocks/>
          </p:cNvSpPr>
          <p:nvPr/>
        </p:nvSpPr>
        <p:spPr bwMode="auto">
          <a:xfrm>
            <a:off x="0" y="6424613"/>
            <a:ext cx="10287000" cy="433387"/>
          </a:xfrm>
          <a:custGeom>
            <a:avLst/>
            <a:gdLst>
              <a:gd name="T0" fmla="*/ 10287000 w 12192000"/>
              <a:gd name="T1" fmla="*/ 433131 h 433070"/>
              <a:gd name="T2" fmla="*/ 10287000 w 12192000"/>
              <a:gd name="T3" fmla="*/ 0 h 433070"/>
              <a:gd name="T4" fmla="*/ 0 w 12192000"/>
              <a:gd name="T5" fmla="*/ 0 h 433070"/>
              <a:gd name="T6" fmla="*/ 0 w 12192000"/>
              <a:gd name="T7" fmla="*/ 433131 h 433070"/>
              <a:gd name="T8" fmla="*/ 0 60000 65536"/>
              <a:gd name="T9" fmla="*/ 0 60000 65536"/>
              <a:gd name="T10" fmla="*/ 0 60000 65536"/>
              <a:gd name="T11" fmla="*/ 0 60000 65536"/>
              <a:gd name="T12" fmla="*/ 0 w 12192000"/>
              <a:gd name="T13" fmla="*/ 0 h 433070"/>
              <a:gd name="T14" fmla="*/ 12192000 w 12192000"/>
              <a:gd name="T15" fmla="*/ 433070 h 4330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2000" h="433070">
                <a:moveTo>
                  <a:pt x="12192000" y="432814"/>
                </a:moveTo>
                <a:lnTo>
                  <a:pt x="12192000" y="0"/>
                </a:lnTo>
                <a:lnTo>
                  <a:pt x="0" y="0"/>
                </a:lnTo>
                <a:lnTo>
                  <a:pt x="0" y="432814"/>
                </a:lnTo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4024313" y="6553200"/>
            <a:ext cx="3100387" cy="2571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ч. 3 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ст.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22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Закона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16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44-ФЗ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607" name="object 8"/>
          <p:cNvSpPr>
            <a:spLocks/>
          </p:cNvSpPr>
          <p:nvPr/>
        </p:nvSpPr>
        <p:spPr bwMode="auto">
          <a:xfrm>
            <a:off x="428625" y="1651000"/>
            <a:ext cx="185738" cy="1385888"/>
          </a:xfrm>
          <a:custGeom>
            <a:avLst/>
            <a:gdLst>
              <a:gd name="T0" fmla="*/ 0 w 220979"/>
              <a:gd name="T1" fmla="*/ 1385888 h 1386839"/>
              <a:gd name="T2" fmla="*/ 185738 w 220979"/>
              <a:gd name="T3" fmla="*/ 1385888 h 1386839"/>
              <a:gd name="T4" fmla="*/ 185738 w 220979"/>
              <a:gd name="T5" fmla="*/ 0 h 1386839"/>
              <a:gd name="T6" fmla="*/ 0 w 220979"/>
              <a:gd name="T7" fmla="*/ 0 h 1386839"/>
              <a:gd name="T8" fmla="*/ 0 w 220979"/>
              <a:gd name="T9" fmla="*/ 1385888 h 1386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979"/>
              <a:gd name="T16" fmla="*/ 0 h 1386839"/>
              <a:gd name="T17" fmla="*/ 220979 w 220979"/>
              <a:gd name="T18" fmla="*/ 1386839 h 13868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979" h="1386839">
                <a:moveTo>
                  <a:pt x="0" y="1386839"/>
                </a:moveTo>
                <a:lnTo>
                  <a:pt x="220979" y="1386839"/>
                </a:lnTo>
                <a:lnTo>
                  <a:pt x="220979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08" name="object 9"/>
          <p:cNvSpPr>
            <a:spLocks/>
          </p:cNvSpPr>
          <p:nvPr/>
        </p:nvSpPr>
        <p:spPr bwMode="auto">
          <a:xfrm>
            <a:off x="428625" y="1651000"/>
            <a:ext cx="185738" cy="1385888"/>
          </a:xfrm>
          <a:custGeom>
            <a:avLst/>
            <a:gdLst>
              <a:gd name="T0" fmla="*/ 0 w 220979"/>
              <a:gd name="T1" fmla="*/ 1385888 h 1386839"/>
              <a:gd name="T2" fmla="*/ 185738 w 220979"/>
              <a:gd name="T3" fmla="*/ 1385888 h 1386839"/>
              <a:gd name="T4" fmla="*/ 185738 w 220979"/>
              <a:gd name="T5" fmla="*/ 0 h 1386839"/>
              <a:gd name="T6" fmla="*/ 0 w 220979"/>
              <a:gd name="T7" fmla="*/ 0 h 1386839"/>
              <a:gd name="T8" fmla="*/ 0 w 220979"/>
              <a:gd name="T9" fmla="*/ 1385888 h 1386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979"/>
              <a:gd name="T16" fmla="*/ 0 h 1386839"/>
              <a:gd name="T17" fmla="*/ 220979 w 220979"/>
              <a:gd name="T18" fmla="*/ 1386839 h 13868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979" h="1386839">
                <a:moveTo>
                  <a:pt x="0" y="1386839"/>
                </a:moveTo>
                <a:lnTo>
                  <a:pt x="220979" y="1386839"/>
                </a:lnTo>
                <a:lnTo>
                  <a:pt x="220979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09" name="object 10"/>
          <p:cNvSpPr txBox="1">
            <a:spLocks noChangeArrowheads="1"/>
          </p:cNvSpPr>
          <p:nvPr/>
        </p:nvSpPr>
        <p:spPr bwMode="auto">
          <a:xfrm>
            <a:off x="1409700" y="3451225"/>
            <a:ext cx="86868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646113" algn="l"/>
                <a:tab pos="1641475" algn="l"/>
                <a:tab pos="2132013" algn="l"/>
                <a:tab pos="3152775" algn="l"/>
                <a:tab pos="3654425" algn="l"/>
                <a:tab pos="5351463" algn="l"/>
                <a:tab pos="7429500" algn="l"/>
              </a:tabLst>
            </a:pPr>
            <a:r>
              <a:rPr lang="ru-RU" sz="2400" b="1"/>
              <a:t>Да</a:t>
            </a:r>
            <a:r>
              <a:rPr lang="ru-RU" sz="2400"/>
              <a:t>,	Закон	№	44-ФЗ	не	запрещает	использовать коммерческие предложения для других заказчиков.</a:t>
            </a:r>
          </a:p>
          <a:p>
            <a:pPr marL="12700">
              <a:tabLst>
                <a:tab pos="646113" algn="l"/>
                <a:tab pos="1641475" algn="l"/>
                <a:tab pos="2132013" algn="l"/>
                <a:tab pos="3152775" algn="l"/>
                <a:tab pos="3654425" algn="l"/>
                <a:tab pos="5351463" algn="l"/>
                <a:tab pos="7429500" algn="l"/>
              </a:tabLst>
            </a:pPr>
            <a:r>
              <a:rPr lang="ru-RU" sz="2400"/>
              <a:t>В то	же время	учтите,	что	цены одного и того же поставщика</a:t>
            </a:r>
          </a:p>
        </p:txBody>
      </p:sp>
      <p:sp>
        <p:nvSpPr>
          <p:cNvPr id="25610" name="object 13"/>
          <p:cNvSpPr txBox="1">
            <a:spLocks noChangeArrowheads="1"/>
          </p:cNvSpPr>
          <p:nvPr/>
        </p:nvSpPr>
        <p:spPr bwMode="auto">
          <a:xfrm>
            <a:off x="1409700" y="4648200"/>
            <a:ext cx="8534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614488" algn="l"/>
                <a:tab pos="2708275" algn="l"/>
                <a:tab pos="4524375" algn="l"/>
                <a:tab pos="6748463" algn="l"/>
                <a:tab pos="7259638" algn="l"/>
              </a:tabLst>
            </a:pPr>
            <a:r>
              <a:rPr lang="ru-RU" sz="2400"/>
              <a:t>отличаются, друг от друга, если офисы заказчиков  далеко друг от друга.</a:t>
            </a:r>
          </a:p>
          <a:p>
            <a:pPr marL="12700">
              <a:spcBef>
                <a:spcPts val="100"/>
              </a:spcBef>
              <a:tabLst>
                <a:tab pos="1614488" algn="l"/>
                <a:tab pos="2708275" algn="l"/>
                <a:tab pos="4524375" algn="l"/>
                <a:tab pos="6748463" algn="l"/>
                <a:tab pos="7259638" algn="l"/>
              </a:tabLst>
            </a:pPr>
            <a:r>
              <a:rPr lang="ru-RU" sz="2400"/>
              <a:t>Поэтому,	когда	собираете	информацию о	ценах,  финансовые условия поставок товаров, работ, услуг</a:t>
            </a:r>
          </a:p>
        </p:txBody>
      </p:sp>
      <p:sp>
        <p:nvSpPr>
          <p:cNvPr id="25611" name="object 14"/>
          <p:cNvSpPr txBox="1">
            <a:spLocks noChangeArrowheads="1"/>
          </p:cNvSpPr>
          <p:nvPr/>
        </p:nvSpPr>
        <p:spPr bwMode="auto">
          <a:xfrm>
            <a:off x="255588" y="4235450"/>
            <a:ext cx="903287" cy="3381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bject 2"/>
          <p:cNvSpPr>
            <a:spLocks noGrp="1"/>
          </p:cNvSpPr>
          <p:nvPr>
            <p:ph type="title"/>
          </p:nvPr>
        </p:nvSpPr>
        <p:spPr>
          <a:xfrm>
            <a:off x="495300" y="1747838"/>
            <a:ext cx="9677400" cy="1936750"/>
          </a:xfrm>
        </p:spPr>
        <p:txBody>
          <a:bodyPr tIns="126364"/>
          <a:lstStyle/>
          <a:p>
            <a:pPr marL="2273300" indent="-2262188" algn="l" eaLnBrk="1" hangingPunct="1">
              <a:lnSpc>
                <a:spcPts val="7125"/>
              </a:lnSpc>
              <a:spcBef>
                <a:spcPts val="1000"/>
              </a:spcBef>
            </a:pPr>
            <a:r>
              <a:rPr lang="ru-RU" sz="6000" smtClean="0">
                <a:latin typeface="Arial" charset="0"/>
                <a:cs typeface="Arial" charset="0"/>
              </a:rPr>
              <a:t>ИДЕНТИФИКАЦИОННЫЙ КОД ЗАКУПКИ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bject 2"/>
          <p:cNvSpPr>
            <a:spLocks/>
          </p:cNvSpPr>
          <p:nvPr/>
        </p:nvSpPr>
        <p:spPr bwMode="auto">
          <a:xfrm>
            <a:off x="0" y="0"/>
            <a:ext cx="10287000" cy="6188075"/>
          </a:xfrm>
          <a:custGeom>
            <a:avLst/>
            <a:gdLst>
              <a:gd name="T0" fmla="*/ 0 w 12192000"/>
              <a:gd name="T1" fmla="*/ 6188075 h 6187440"/>
              <a:gd name="T2" fmla="*/ 10287000 w 12192000"/>
              <a:gd name="T3" fmla="*/ 6188075 h 6187440"/>
              <a:gd name="T4" fmla="*/ 10287000 w 12192000"/>
              <a:gd name="T5" fmla="*/ 0 h 6187440"/>
              <a:gd name="T6" fmla="*/ 0 w 12192000"/>
              <a:gd name="T7" fmla="*/ 0 h 6187440"/>
              <a:gd name="T8" fmla="*/ 0 w 12192000"/>
              <a:gd name="T9" fmla="*/ 6188075 h 6187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187440"/>
              <a:gd name="T17" fmla="*/ 12192000 w 12192000"/>
              <a:gd name="T18" fmla="*/ 6187440 h 6187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187440">
                <a:moveTo>
                  <a:pt x="0" y="6187440"/>
                </a:moveTo>
                <a:lnTo>
                  <a:pt x="12192000" y="6187440"/>
                </a:lnTo>
                <a:lnTo>
                  <a:pt x="12192000" y="0"/>
                </a:lnTo>
                <a:lnTo>
                  <a:pt x="0" y="0"/>
                </a:lnTo>
                <a:lnTo>
                  <a:pt x="0" y="618744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26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6627" name="object 4"/>
          <p:cNvSpPr txBox="1">
            <a:spLocks noChangeArrowheads="1"/>
          </p:cNvSpPr>
          <p:nvPr/>
        </p:nvSpPr>
        <p:spPr bwMode="auto">
          <a:xfrm>
            <a:off x="774700" y="1603375"/>
            <a:ext cx="9001125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7945" rIns="0" bIns="0">
            <a:spAutoFit/>
          </a:bodyPr>
          <a:lstStyle/>
          <a:p>
            <a:pPr marL="12700">
              <a:lnSpc>
                <a:spcPts val="3463"/>
              </a:lnSpc>
              <a:spcBef>
                <a:spcPts val="538"/>
              </a:spcBef>
            </a:pPr>
            <a:r>
              <a:rPr lang="ru-RU" sz="3200"/>
              <a:t>Можно ли в качестве НМЦК использовать наименьшее  ценовое предложение?</a:t>
            </a:r>
          </a:p>
        </p:txBody>
      </p:sp>
      <p:sp>
        <p:nvSpPr>
          <p:cNvPr id="26628" name="object 5"/>
          <p:cNvSpPr>
            <a:spLocks/>
          </p:cNvSpPr>
          <p:nvPr/>
        </p:nvSpPr>
        <p:spPr bwMode="auto">
          <a:xfrm>
            <a:off x="0" y="5943600"/>
            <a:ext cx="10287000" cy="914400"/>
          </a:xfrm>
          <a:custGeom>
            <a:avLst/>
            <a:gdLst>
              <a:gd name="T0" fmla="*/ 0 w 12192000"/>
              <a:gd name="T1" fmla="*/ 914401 h 670559"/>
              <a:gd name="T2" fmla="*/ 10287000 w 12192000"/>
              <a:gd name="T3" fmla="*/ 914401 h 670559"/>
              <a:gd name="T4" fmla="*/ 10287000 w 12192000"/>
              <a:gd name="T5" fmla="*/ 0 h 670559"/>
              <a:gd name="T6" fmla="*/ 0 w 12192000"/>
              <a:gd name="T7" fmla="*/ 0 h 670559"/>
              <a:gd name="T8" fmla="*/ 0 w 12192000"/>
              <a:gd name="T9" fmla="*/ 914401 h 6705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70559"/>
              <a:gd name="T17" fmla="*/ 12192000 w 12192000"/>
              <a:gd name="T18" fmla="*/ 670559 h 6705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70559">
                <a:moveTo>
                  <a:pt x="0" y="670560"/>
                </a:moveTo>
                <a:lnTo>
                  <a:pt x="12192000" y="670560"/>
                </a:lnTo>
                <a:lnTo>
                  <a:pt x="12192000" y="0"/>
                </a:lnTo>
                <a:lnTo>
                  <a:pt x="0" y="0"/>
                </a:lnTo>
                <a:lnTo>
                  <a:pt x="0" y="67056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29" name="object 6"/>
          <p:cNvSpPr>
            <a:spLocks/>
          </p:cNvSpPr>
          <p:nvPr/>
        </p:nvSpPr>
        <p:spPr bwMode="auto">
          <a:xfrm>
            <a:off x="0" y="6188075"/>
            <a:ext cx="10287000" cy="669925"/>
          </a:xfrm>
          <a:custGeom>
            <a:avLst/>
            <a:gdLst>
              <a:gd name="T0" fmla="*/ 0 w 12192000"/>
              <a:gd name="T1" fmla="*/ 669926 h 670559"/>
              <a:gd name="T2" fmla="*/ 10287000 w 12192000"/>
              <a:gd name="T3" fmla="*/ 669926 h 670559"/>
              <a:gd name="T4" fmla="*/ 10287000 w 12192000"/>
              <a:gd name="T5" fmla="*/ 0 h 670559"/>
              <a:gd name="T6" fmla="*/ 0 w 12192000"/>
              <a:gd name="T7" fmla="*/ 0 h 670559"/>
              <a:gd name="T8" fmla="*/ 0 w 12192000"/>
              <a:gd name="T9" fmla="*/ 669926 h 6705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70559"/>
              <a:gd name="T17" fmla="*/ 12192000 w 12192000"/>
              <a:gd name="T18" fmla="*/ 670559 h 6705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70559">
                <a:moveTo>
                  <a:pt x="0" y="670560"/>
                </a:moveTo>
                <a:lnTo>
                  <a:pt x="12192000" y="670560"/>
                </a:lnTo>
                <a:lnTo>
                  <a:pt x="12192000" y="0"/>
                </a:lnTo>
                <a:lnTo>
                  <a:pt x="0" y="0"/>
                </a:lnTo>
                <a:lnTo>
                  <a:pt x="0" y="670560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0" name="object 7"/>
          <p:cNvSpPr txBox="1">
            <a:spLocks noChangeArrowheads="1"/>
          </p:cNvSpPr>
          <p:nvPr/>
        </p:nvSpPr>
        <p:spPr bwMode="auto">
          <a:xfrm>
            <a:off x="157163" y="6019800"/>
            <a:ext cx="997108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ч. 2 и 6 ст. 22 Закона № 44-ФЗ, п. 3.21 Методических рекомендаций, которые утверждены Минэкономразвития в приказе от 2 октября 2013 г. № 567, письмо Минфин от 16 июня 2017 года № 24-01-10/37713</a:t>
            </a:r>
            <a:endParaRPr lang="ru-RU"/>
          </a:p>
        </p:txBody>
      </p:sp>
      <p:sp>
        <p:nvSpPr>
          <p:cNvPr id="26631" name="object 8"/>
          <p:cNvSpPr>
            <a:spLocks/>
          </p:cNvSpPr>
          <p:nvPr/>
        </p:nvSpPr>
        <p:spPr bwMode="auto">
          <a:xfrm>
            <a:off x="447675" y="1555750"/>
            <a:ext cx="185738" cy="1128713"/>
          </a:xfrm>
          <a:custGeom>
            <a:avLst/>
            <a:gdLst>
              <a:gd name="T0" fmla="*/ 0 w 220979"/>
              <a:gd name="T1" fmla="*/ 1128713 h 1127760"/>
              <a:gd name="T2" fmla="*/ 185738 w 220979"/>
              <a:gd name="T3" fmla="*/ 1128713 h 1127760"/>
              <a:gd name="T4" fmla="*/ 185738 w 220979"/>
              <a:gd name="T5" fmla="*/ 0 h 1127760"/>
              <a:gd name="T6" fmla="*/ 0 w 220979"/>
              <a:gd name="T7" fmla="*/ 0 h 1127760"/>
              <a:gd name="T8" fmla="*/ 0 w 220979"/>
              <a:gd name="T9" fmla="*/ 1128713 h 11277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979"/>
              <a:gd name="T16" fmla="*/ 0 h 1127760"/>
              <a:gd name="T17" fmla="*/ 220979 w 220979"/>
              <a:gd name="T18" fmla="*/ 1127760 h 11277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979" h="1127760">
                <a:moveTo>
                  <a:pt x="0" y="1127760"/>
                </a:moveTo>
                <a:lnTo>
                  <a:pt x="220979" y="1127760"/>
                </a:lnTo>
                <a:lnTo>
                  <a:pt x="220979" y="0"/>
                </a:lnTo>
                <a:lnTo>
                  <a:pt x="0" y="0"/>
                </a:lnTo>
                <a:lnTo>
                  <a:pt x="0" y="112776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2" name="object 9"/>
          <p:cNvSpPr>
            <a:spLocks/>
          </p:cNvSpPr>
          <p:nvPr/>
        </p:nvSpPr>
        <p:spPr bwMode="auto">
          <a:xfrm>
            <a:off x="447675" y="1555750"/>
            <a:ext cx="185738" cy="1128713"/>
          </a:xfrm>
          <a:custGeom>
            <a:avLst/>
            <a:gdLst>
              <a:gd name="T0" fmla="*/ 0 w 220979"/>
              <a:gd name="T1" fmla="*/ 1128713 h 1127760"/>
              <a:gd name="T2" fmla="*/ 185738 w 220979"/>
              <a:gd name="T3" fmla="*/ 1128713 h 1127760"/>
              <a:gd name="T4" fmla="*/ 185738 w 220979"/>
              <a:gd name="T5" fmla="*/ 0 h 1127760"/>
              <a:gd name="T6" fmla="*/ 0 w 220979"/>
              <a:gd name="T7" fmla="*/ 0 h 1127760"/>
              <a:gd name="T8" fmla="*/ 0 w 220979"/>
              <a:gd name="T9" fmla="*/ 1128713 h 11277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979"/>
              <a:gd name="T16" fmla="*/ 0 h 1127760"/>
              <a:gd name="T17" fmla="*/ 220979 w 220979"/>
              <a:gd name="T18" fmla="*/ 1127760 h 11277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979" h="1127760">
                <a:moveTo>
                  <a:pt x="0" y="1127760"/>
                </a:moveTo>
                <a:lnTo>
                  <a:pt x="220979" y="1127760"/>
                </a:lnTo>
                <a:lnTo>
                  <a:pt x="220979" y="0"/>
                </a:lnTo>
                <a:lnTo>
                  <a:pt x="0" y="0"/>
                </a:lnTo>
                <a:lnTo>
                  <a:pt x="0" y="1127760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object 10"/>
          <p:cNvSpPr txBox="1"/>
          <p:nvPr/>
        </p:nvSpPr>
        <p:spPr>
          <a:xfrm>
            <a:off x="1530350" y="3352800"/>
            <a:ext cx="2443163" cy="4397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841354" algn="l"/>
                <a:tab pos="2211333" algn="l"/>
              </a:tabLst>
              <a:defRPr/>
            </a:pPr>
            <a:r>
              <a:rPr lang="ru-RU" sz="2800" b="1" spc="-11" dirty="0">
                <a:latin typeface="Arial"/>
                <a:cs typeface="Arial"/>
              </a:rPr>
              <a:t>Да, можно</a:t>
            </a:r>
            <a:r>
              <a:rPr lang="ru-RU" b="1" dirty="0"/>
              <a:t>.</a:t>
            </a:r>
          </a:p>
        </p:txBody>
      </p:sp>
      <p:sp>
        <p:nvSpPr>
          <p:cNvPr id="26634" name="object 14"/>
          <p:cNvSpPr txBox="1">
            <a:spLocks noChangeArrowheads="1"/>
          </p:cNvSpPr>
          <p:nvPr/>
        </p:nvSpPr>
        <p:spPr bwMode="auto">
          <a:xfrm>
            <a:off x="1530350" y="4038600"/>
            <a:ext cx="8050213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608013" algn="l"/>
                <a:tab pos="3141663" algn="l"/>
              </a:tabLst>
            </a:pPr>
            <a:r>
              <a:rPr lang="ru-RU" sz="2400"/>
              <a:t>Заказчик вправе указать цену меньшую, чем в представленном обосновании НМЦК (в том числе полученной по результатам трех коммерческих предложений), и соответствующую выделенным лимитам бюджетных обязательств. </a:t>
            </a:r>
          </a:p>
        </p:txBody>
      </p:sp>
      <p:sp>
        <p:nvSpPr>
          <p:cNvPr id="26635" name="object 18"/>
          <p:cNvSpPr txBox="1">
            <a:spLocks noChangeArrowheads="1"/>
          </p:cNvSpPr>
          <p:nvPr/>
        </p:nvSpPr>
        <p:spPr bwMode="auto">
          <a:xfrm>
            <a:off x="255588" y="4235450"/>
            <a:ext cx="903287" cy="3381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bject 2"/>
          <p:cNvSpPr>
            <a:spLocks noGrp="1"/>
          </p:cNvSpPr>
          <p:nvPr>
            <p:ph type="title"/>
          </p:nvPr>
        </p:nvSpPr>
        <p:spPr>
          <a:xfrm>
            <a:off x="2247900" y="2139950"/>
            <a:ext cx="6705600" cy="1585913"/>
          </a:xfrm>
        </p:spPr>
        <p:txBody>
          <a:bodyPr tIns="106045"/>
          <a:lstStyle/>
          <a:p>
            <a:pPr marL="828675" indent="-815975" algn="l" eaLnBrk="1" hangingPunct="1">
              <a:lnSpc>
                <a:spcPts val="5825"/>
              </a:lnSpc>
              <a:spcBef>
                <a:spcPts val="838"/>
              </a:spcBef>
            </a:pPr>
            <a:r>
              <a:rPr lang="ru-RU" b="0" smtClean="0">
                <a:latin typeface="Arial Black" pitchFamily="34" charset="0"/>
                <a:cs typeface="Arial" charset="0"/>
              </a:rPr>
              <a:t>ЕДИНСТВЕННЫЙ  ПОСТАВЩИК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object 2"/>
          <p:cNvSpPr>
            <a:spLocks/>
          </p:cNvSpPr>
          <p:nvPr/>
        </p:nvSpPr>
        <p:spPr bwMode="auto">
          <a:xfrm>
            <a:off x="0" y="0"/>
            <a:ext cx="10287000" cy="6457950"/>
          </a:xfrm>
          <a:custGeom>
            <a:avLst/>
            <a:gdLst>
              <a:gd name="T0" fmla="*/ 0 w 12192000"/>
              <a:gd name="T1" fmla="*/ 6457826 h 6457315"/>
              <a:gd name="T2" fmla="*/ 10287000 w 12192000"/>
              <a:gd name="T3" fmla="*/ 6457826 h 6457315"/>
              <a:gd name="T4" fmla="*/ 10287000 w 12192000"/>
              <a:gd name="T5" fmla="*/ 0 h 6457315"/>
              <a:gd name="T6" fmla="*/ 0 w 12192000"/>
              <a:gd name="T7" fmla="*/ 0 h 6457315"/>
              <a:gd name="T8" fmla="*/ 0 w 12192000"/>
              <a:gd name="T9" fmla="*/ 6457826 h 6457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57315"/>
              <a:gd name="T17" fmla="*/ 12192000 w 12192000"/>
              <a:gd name="T18" fmla="*/ 6457315 h 64573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57315">
                <a:moveTo>
                  <a:pt x="0" y="6457188"/>
                </a:moveTo>
                <a:lnTo>
                  <a:pt x="12192000" y="6457188"/>
                </a:lnTo>
                <a:lnTo>
                  <a:pt x="12192000" y="0"/>
                </a:lnTo>
                <a:lnTo>
                  <a:pt x="0" y="0"/>
                </a:lnTo>
                <a:lnTo>
                  <a:pt x="0" y="6457188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0900" y="73025"/>
            <a:ext cx="6357938" cy="14763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4800" spc="-5" dirty="0"/>
              <a:t>Закупки </a:t>
            </a:r>
            <a:r>
              <a:rPr sz="4800" dirty="0"/>
              <a:t>у</a:t>
            </a:r>
            <a:r>
              <a:rPr sz="4800" spc="-45" dirty="0"/>
              <a:t> </a:t>
            </a:r>
            <a:r>
              <a:rPr sz="4800" spc="-25" dirty="0"/>
              <a:t>монополистов</a:t>
            </a:r>
            <a:endParaRPr sz="4800"/>
          </a:p>
        </p:txBody>
      </p:sp>
      <p:sp>
        <p:nvSpPr>
          <p:cNvPr id="28675" name="object 4"/>
          <p:cNvSpPr txBox="1">
            <a:spLocks noChangeArrowheads="1"/>
          </p:cNvSpPr>
          <p:nvPr/>
        </p:nvSpPr>
        <p:spPr bwMode="auto">
          <a:xfrm>
            <a:off x="744538" y="1431925"/>
            <a:ext cx="8664575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800"/>
              <a:t>Контракт заключают на основании:</a:t>
            </a:r>
            <a:r>
              <a:rPr lang="ru-RU" sz="2800" u="sng"/>
              <a:t> </a:t>
            </a:r>
            <a:r>
              <a:rPr lang="ru-RU" sz="2800" b="1" u="sng"/>
              <a:t>п. 1 </a:t>
            </a:r>
            <a:r>
              <a:rPr lang="ru-RU" sz="2800" u="sng"/>
              <a:t>ч.1 ст. 93 44-ФЗ.</a:t>
            </a:r>
            <a:endParaRPr lang="ru-RU" sz="2800"/>
          </a:p>
          <a:p>
            <a:pPr marL="12700">
              <a:spcBef>
                <a:spcPts val="38"/>
              </a:spcBef>
            </a:pPr>
            <a:r>
              <a:rPr lang="ru-RU" sz="2800" b="1"/>
              <a:t>Размещать извещение в ЕИС: </a:t>
            </a:r>
            <a:r>
              <a:rPr lang="ru-RU" sz="2800">
                <a:solidFill>
                  <a:srgbClr val="6F0000"/>
                </a:solidFill>
              </a:rPr>
              <a:t>нужно</a:t>
            </a:r>
            <a:r>
              <a:rPr lang="ru-RU" sz="2800"/>
              <a:t>.</a:t>
            </a:r>
          </a:p>
          <a:p>
            <a:pPr marL="12700">
              <a:spcBef>
                <a:spcPts val="663"/>
              </a:spcBef>
              <a:buFont typeface="Wingdings" pitchFamily="2" charset="2"/>
              <a:buChar char=""/>
            </a:pPr>
            <a:r>
              <a:rPr lang="ru-RU" sz="2800" b="1"/>
              <a:t>Готовить отчет-обоснование: </a:t>
            </a:r>
            <a:r>
              <a:rPr lang="ru-RU" sz="2800"/>
              <a:t>не нужно.</a:t>
            </a:r>
          </a:p>
          <a:p>
            <a:pPr marL="12700">
              <a:spcBef>
                <a:spcPts val="663"/>
              </a:spcBef>
              <a:buFont typeface="Wingdings" pitchFamily="2" charset="2"/>
              <a:buChar char=""/>
            </a:pPr>
            <a:r>
              <a:rPr lang="ru-RU" sz="2800" b="1"/>
              <a:t>Предусмотреть обеспечение контракта: </a:t>
            </a:r>
            <a:r>
              <a:rPr lang="ru-RU" sz="2800"/>
              <a:t>не обязательно.</a:t>
            </a:r>
          </a:p>
          <a:p>
            <a:pPr marL="12700">
              <a:spcBef>
                <a:spcPts val="675"/>
              </a:spcBef>
              <a:buFont typeface="Wingdings" pitchFamily="2" charset="2"/>
              <a:buChar char=""/>
            </a:pPr>
            <a:r>
              <a:rPr lang="ru-RU" sz="2800" b="1"/>
              <a:t>Привлекать экспертов, ЭО: </a:t>
            </a:r>
            <a:r>
              <a:rPr lang="ru-RU" sz="2800"/>
              <a:t>не обязательно.</a:t>
            </a:r>
          </a:p>
          <a:p>
            <a:pPr marL="12700">
              <a:lnSpc>
                <a:spcPts val="3025"/>
              </a:lnSpc>
              <a:spcBef>
                <a:spcPts val="1050"/>
              </a:spcBef>
              <a:buFont typeface="Wingdings" pitchFamily="2" charset="2"/>
              <a:buChar char=""/>
            </a:pPr>
            <a:r>
              <a:rPr lang="ru-RU" sz="2800" b="1"/>
              <a:t>Включать в контракт расчет и обоснование цены: </a:t>
            </a:r>
            <a:r>
              <a:rPr lang="ru-RU" sz="2800"/>
              <a:t>не  обязательно.</a:t>
            </a:r>
          </a:p>
          <a:p>
            <a:pPr marL="12700">
              <a:spcBef>
                <a:spcPts val="625"/>
              </a:spcBef>
              <a:buFont typeface="Wingdings" pitchFamily="2" charset="2"/>
              <a:buChar char=""/>
            </a:pPr>
            <a:r>
              <a:rPr lang="ru-RU" sz="2800" b="1"/>
              <a:t>Уведомить контрольный орган: </a:t>
            </a:r>
            <a:r>
              <a:rPr lang="ru-RU" sz="2800"/>
              <a:t>не нужно.</a:t>
            </a:r>
          </a:p>
        </p:txBody>
      </p:sp>
      <p:sp>
        <p:nvSpPr>
          <p:cNvPr id="28676" name="object 5"/>
          <p:cNvSpPr>
            <a:spLocks/>
          </p:cNvSpPr>
          <p:nvPr/>
        </p:nvSpPr>
        <p:spPr bwMode="auto">
          <a:xfrm>
            <a:off x="0" y="6457950"/>
            <a:ext cx="10287000" cy="400050"/>
          </a:xfrm>
          <a:custGeom>
            <a:avLst/>
            <a:gdLst>
              <a:gd name="T0" fmla="*/ 10287000 w 12192000"/>
              <a:gd name="T1" fmla="*/ 399542 h 401320"/>
              <a:gd name="T2" fmla="*/ 10287000 w 12192000"/>
              <a:gd name="T3" fmla="*/ 0 h 401320"/>
              <a:gd name="T4" fmla="*/ 0 w 12192000"/>
              <a:gd name="T5" fmla="*/ 0 h 401320"/>
              <a:gd name="T6" fmla="*/ 0 w 12192000"/>
              <a:gd name="T7" fmla="*/ 399542 h 401320"/>
              <a:gd name="T8" fmla="*/ 10287000 w 12192000"/>
              <a:gd name="T9" fmla="*/ 399542 h 401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401320"/>
              <a:gd name="T17" fmla="*/ 12192000 w 12192000"/>
              <a:gd name="T18" fmla="*/ 401320 h 4013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401320">
                <a:moveTo>
                  <a:pt x="12192000" y="400810"/>
                </a:moveTo>
                <a:lnTo>
                  <a:pt x="12192000" y="0"/>
                </a:lnTo>
                <a:lnTo>
                  <a:pt x="0" y="0"/>
                </a:lnTo>
                <a:lnTo>
                  <a:pt x="0" y="400810"/>
                </a:lnTo>
                <a:lnTo>
                  <a:pt x="12192000" y="40081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8677" name="object 6"/>
          <p:cNvSpPr>
            <a:spLocks/>
          </p:cNvSpPr>
          <p:nvPr/>
        </p:nvSpPr>
        <p:spPr bwMode="auto">
          <a:xfrm>
            <a:off x="0" y="6457950"/>
            <a:ext cx="10287000" cy="400050"/>
          </a:xfrm>
          <a:custGeom>
            <a:avLst/>
            <a:gdLst>
              <a:gd name="T0" fmla="*/ 10287000 w 12192000"/>
              <a:gd name="T1" fmla="*/ 399542 h 401320"/>
              <a:gd name="T2" fmla="*/ 10287000 w 12192000"/>
              <a:gd name="T3" fmla="*/ 0 h 401320"/>
              <a:gd name="T4" fmla="*/ 0 w 12192000"/>
              <a:gd name="T5" fmla="*/ 0 h 401320"/>
              <a:gd name="T6" fmla="*/ 0 w 12192000"/>
              <a:gd name="T7" fmla="*/ 399542 h 401320"/>
              <a:gd name="T8" fmla="*/ 0 60000 65536"/>
              <a:gd name="T9" fmla="*/ 0 60000 65536"/>
              <a:gd name="T10" fmla="*/ 0 60000 65536"/>
              <a:gd name="T11" fmla="*/ 0 60000 65536"/>
              <a:gd name="T12" fmla="*/ 0 w 12192000"/>
              <a:gd name="T13" fmla="*/ 0 h 401320"/>
              <a:gd name="T14" fmla="*/ 12192000 w 12192000"/>
              <a:gd name="T15" fmla="*/ 401320 h 4013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2000" h="401320">
                <a:moveTo>
                  <a:pt x="12192000" y="400810"/>
                </a:moveTo>
                <a:lnTo>
                  <a:pt x="12192000" y="0"/>
                </a:lnTo>
                <a:lnTo>
                  <a:pt x="0" y="0"/>
                </a:lnTo>
                <a:lnTo>
                  <a:pt x="0" y="400810"/>
                </a:lnTo>
              </a:path>
            </a:pathLst>
          </a:custGeom>
          <a:noFill/>
          <a:ln w="9143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552450" y="6484938"/>
            <a:ext cx="9182100" cy="29051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pc="-11" dirty="0">
                <a:solidFill>
                  <a:srgbClr val="FFFFFF"/>
                </a:solidFill>
                <a:latin typeface="Arial"/>
                <a:cs typeface="Arial"/>
              </a:rPr>
              <a:t>Федеральный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 </a:t>
            </a:r>
            <a:r>
              <a:rPr spc="-25" dirty="0">
                <a:solidFill>
                  <a:srgbClr val="FFFFFF"/>
                </a:solidFill>
                <a:latin typeface="Arial"/>
                <a:cs typeface="Arial"/>
              </a:rPr>
              <a:t>от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17.08.1995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№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147-ФЗ «О </a:t>
            </a:r>
            <a:r>
              <a:rPr spc="-11" dirty="0">
                <a:solidFill>
                  <a:srgbClr val="FFFFFF"/>
                </a:solidFill>
                <a:latin typeface="Arial"/>
                <a:cs typeface="Arial"/>
              </a:rPr>
              <a:t>естественных</a:t>
            </a:r>
            <a:r>
              <a:rPr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FFFFFF"/>
                </a:solidFill>
                <a:latin typeface="Arial"/>
                <a:cs typeface="Arial"/>
              </a:rPr>
              <a:t>монополиях»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object 2"/>
          <p:cNvSpPr>
            <a:spLocks/>
          </p:cNvSpPr>
          <p:nvPr/>
        </p:nvSpPr>
        <p:spPr bwMode="auto">
          <a:xfrm>
            <a:off x="0" y="0"/>
            <a:ext cx="10287000" cy="5745163"/>
          </a:xfrm>
          <a:custGeom>
            <a:avLst/>
            <a:gdLst>
              <a:gd name="T0" fmla="*/ 0 w 12192000"/>
              <a:gd name="T1" fmla="*/ 5745159 h 5745480"/>
              <a:gd name="T2" fmla="*/ 10287000 w 12192000"/>
              <a:gd name="T3" fmla="*/ 5745159 h 5745480"/>
              <a:gd name="T4" fmla="*/ 10287000 w 12192000"/>
              <a:gd name="T5" fmla="*/ 0 h 5745480"/>
              <a:gd name="T6" fmla="*/ 0 w 12192000"/>
              <a:gd name="T7" fmla="*/ 0 h 5745480"/>
              <a:gd name="T8" fmla="*/ 0 w 12192000"/>
              <a:gd name="T9" fmla="*/ 5745159 h 5745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745480"/>
              <a:gd name="T17" fmla="*/ 12192000 w 12192000"/>
              <a:gd name="T18" fmla="*/ 5745480 h 5745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745480">
                <a:moveTo>
                  <a:pt x="0" y="5745479"/>
                </a:moveTo>
                <a:lnTo>
                  <a:pt x="12192000" y="5745479"/>
                </a:lnTo>
                <a:lnTo>
                  <a:pt x="12192000" y="0"/>
                </a:lnTo>
                <a:lnTo>
                  <a:pt x="0" y="0"/>
                </a:lnTo>
                <a:lnTo>
                  <a:pt x="0" y="5745479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9698" name="object 3"/>
          <p:cNvSpPr>
            <a:spLocks/>
          </p:cNvSpPr>
          <p:nvPr/>
        </p:nvSpPr>
        <p:spPr bwMode="auto">
          <a:xfrm>
            <a:off x="0" y="6837363"/>
            <a:ext cx="10287000" cy="20637"/>
          </a:xfrm>
          <a:custGeom>
            <a:avLst/>
            <a:gdLst>
              <a:gd name="T0" fmla="*/ 0 w 12192000"/>
              <a:gd name="T1" fmla="*/ 20394 h 21590"/>
              <a:gd name="T2" fmla="*/ 10287000 w 12192000"/>
              <a:gd name="T3" fmla="*/ 20394 h 21590"/>
              <a:gd name="T4" fmla="*/ 10287000 w 12192000"/>
              <a:gd name="T5" fmla="*/ 0 h 21590"/>
              <a:gd name="T6" fmla="*/ 0 w 12192000"/>
              <a:gd name="T7" fmla="*/ 0 h 21590"/>
              <a:gd name="T8" fmla="*/ 0 w 12192000"/>
              <a:gd name="T9" fmla="*/ 20394 h 21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21590"/>
              <a:gd name="T17" fmla="*/ 12192000 w 12192000"/>
              <a:gd name="T18" fmla="*/ 21590 h 215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21590">
                <a:moveTo>
                  <a:pt x="0" y="21336"/>
                </a:moveTo>
                <a:lnTo>
                  <a:pt x="12192000" y="21336"/>
                </a:lnTo>
                <a:lnTo>
                  <a:pt x="12192000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9699" name="object 4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29700" name="object 5"/>
          <p:cNvSpPr txBox="1">
            <a:spLocks noChangeArrowheads="1"/>
          </p:cNvSpPr>
          <p:nvPr/>
        </p:nvSpPr>
        <p:spPr bwMode="auto">
          <a:xfrm>
            <a:off x="774700" y="1603375"/>
            <a:ext cx="874077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1595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88"/>
              </a:spcBef>
            </a:pPr>
            <a:r>
              <a:rPr lang="ru-RU" sz="2800"/>
              <a:t>Вправе ли заказчик закупить услуги местной,  междугородней и международной телефонной связи  на основании части 1 статьи 93 Закона № 44-ФЗ?</a:t>
            </a:r>
          </a:p>
        </p:txBody>
      </p:sp>
      <p:sp>
        <p:nvSpPr>
          <p:cNvPr id="29701" name="object 6"/>
          <p:cNvSpPr>
            <a:spLocks/>
          </p:cNvSpPr>
          <p:nvPr/>
        </p:nvSpPr>
        <p:spPr bwMode="auto">
          <a:xfrm>
            <a:off x="0" y="5745163"/>
            <a:ext cx="10287000" cy="1092200"/>
          </a:xfrm>
          <a:custGeom>
            <a:avLst/>
            <a:gdLst>
              <a:gd name="T0" fmla="*/ 0 w 12192000"/>
              <a:gd name="T1" fmla="*/ 1091819 h 1091565"/>
              <a:gd name="T2" fmla="*/ 10287000 w 12192000"/>
              <a:gd name="T3" fmla="*/ 1091819 h 1091565"/>
              <a:gd name="T4" fmla="*/ 10287000 w 12192000"/>
              <a:gd name="T5" fmla="*/ 0 h 1091565"/>
              <a:gd name="T6" fmla="*/ 0 w 12192000"/>
              <a:gd name="T7" fmla="*/ 0 h 1091565"/>
              <a:gd name="T8" fmla="*/ 0 w 12192000"/>
              <a:gd name="T9" fmla="*/ 1091819 h 1091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1091565"/>
              <a:gd name="T17" fmla="*/ 12192000 w 12192000"/>
              <a:gd name="T18" fmla="*/ 1091565 h 1091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1091565">
                <a:moveTo>
                  <a:pt x="0" y="1091184"/>
                </a:moveTo>
                <a:lnTo>
                  <a:pt x="12192000" y="1091184"/>
                </a:lnTo>
                <a:lnTo>
                  <a:pt x="12192000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9702" name="object 7"/>
          <p:cNvSpPr>
            <a:spLocks/>
          </p:cNvSpPr>
          <p:nvPr/>
        </p:nvSpPr>
        <p:spPr bwMode="auto">
          <a:xfrm>
            <a:off x="0" y="5745163"/>
            <a:ext cx="10287000" cy="1092200"/>
          </a:xfrm>
          <a:custGeom>
            <a:avLst/>
            <a:gdLst>
              <a:gd name="T0" fmla="*/ 0 w 12192000"/>
              <a:gd name="T1" fmla="*/ 1091819 h 1091565"/>
              <a:gd name="T2" fmla="*/ 10287000 w 12192000"/>
              <a:gd name="T3" fmla="*/ 1091819 h 1091565"/>
              <a:gd name="T4" fmla="*/ 10287000 w 12192000"/>
              <a:gd name="T5" fmla="*/ 0 h 1091565"/>
              <a:gd name="T6" fmla="*/ 0 w 12192000"/>
              <a:gd name="T7" fmla="*/ 0 h 1091565"/>
              <a:gd name="T8" fmla="*/ 0 w 12192000"/>
              <a:gd name="T9" fmla="*/ 1091819 h 1091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1091565"/>
              <a:gd name="T17" fmla="*/ 12192000 w 12192000"/>
              <a:gd name="T18" fmla="*/ 1091565 h 1091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1091565">
                <a:moveTo>
                  <a:pt x="0" y="1091184"/>
                </a:moveTo>
                <a:lnTo>
                  <a:pt x="12192000" y="1091184"/>
                </a:lnTo>
                <a:lnTo>
                  <a:pt x="12192000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9703" name="object 8"/>
          <p:cNvSpPr txBox="1">
            <a:spLocks noChangeArrowheads="1"/>
          </p:cNvSpPr>
          <p:nvPr/>
        </p:nvSpPr>
        <p:spPr bwMode="auto">
          <a:xfrm>
            <a:off x="184150" y="5791200"/>
            <a:ext cx="99123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2700" indent="4763" algn="ctr">
              <a:spcBef>
                <a:spcPts val="100"/>
              </a:spcBef>
            </a:pPr>
            <a:r>
              <a:rPr lang="ru-RU" sz="1600">
                <a:solidFill>
                  <a:srgbClr val="FFFFFF"/>
                </a:solidFill>
              </a:rPr>
              <a:t>Постановление Правительства Российской Федерации от 24 октября 2005 года № 637 «Перечень услуг общедоступной  электросвязи и общедоступной почтовой связи, государственное регулирование тарифов на которые на внутреннем рынке  Российской Федерации осуществляет Федеральная антимонопольная служба»</a:t>
            </a:r>
            <a:endParaRPr lang="ru-RU" sz="1600"/>
          </a:p>
        </p:txBody>
      </p:sp>
      <p:sp>
        <p:nvSpPr>
          <p:cNvPr id="29704" name="object 9"/>
          <p:cNvSpPr>
            <a:spLocks/>
          </p:cNvSpPr>
          <p:nvPr/>
        </p:nvSpPr>
        <p:spPr bwMode="auto">
          <a:xfrm>
            <a:off x="469900" y="1651000"/>
            <a:ext cx="160338" cy="1258888"/>
          </a:xfrm>
          <a:custGeom>
            <a:avLst/>
            <a:gdLst>
              <a:gd name="T0" fmla="*/ 0 w 190500"/>
              <a:gd name="T1" fmla="*/ 1258507 h 1259205"/>
              <a:gd name="T2" fmla="*/ 160338 w 190500"/>
              <a:gd name="T3" fmla="*/ 1258507 h 1259205"/>
              <a:gd name="T4" fmla="*/ 160338 w 190500"/>
              <a:gd name="T5" fmla="*/ 0 h 1259205"/>
              <a:gd name="T6" fmla="*/ 0 w 190500"/>
              <a:gd name="T7" fmla="*/ 0 h 1259205"/>
              <a:gd name="T8" fmla="*/ 0 w 190500"/>
              <a:gd name="T9" fmla="*/ 1258507 h 1259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500"/>
              <a:gd name="T16" fmla="*/ 0 h 1259205"/>
              <a:gd name="T17" fmla="*/ 190500 w 190500"/>
              <a:gd name="T18" fmla="*/ 1259205 h 1259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500" h="1259205">
                <a:moveTo>
                  <a:pt x="0" y="1258824"/>
                </a:moveTo>
                <a:lnTo>
                  <a:pt x="190500" y="1258824"/>
                </a:lnTo>
                <a:lnTo>
                  <a:pt x="190500" y="0"/>
                </a:lnTo>
                <a:lnTo>
                  <a:pt x="0" y="0"/>
                </a:lnTo>
                <a:lnTo>
                  <a:pt x="0" y="125882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9705" name="object 10"/>
          <p:cNvSpPr>
            <a:spLocks/>
          </p:cNvSpPr>
          <p:nvPr/>
        </p:nvSpPr>
        <p:spPr bwMode="auto">
          <a:xfrm>
            <a:off x="469900" y="1651000"/>
            <a:ext cx="160338" cy="1258888"/>
          </a:xfrm>
          <a:custGeom>
            <a:avLst/>
            <a:gdLst>
              <a:gd name="T0" fmla="*/ 0 w 190500"/>
              <a:gd name="T1" fmla="*/ 1258507 h 1259205"/>
              <a:gd name="T2" fmla="*/ 160338 w 190500"/>
              <a:gd name="T3" fmla="*/ 1258507 h 1259205"/>
              <a:gd name="T4" fmla="*/ 160338 w 190500"/>
              <a:gd name="T5" fmla="*/ 0 h 1259205"/>
              <a:gd name="T6" fmla="*/ 0 w 190500"/>
              <a:gd name="T7" fmla="*/ 0 h 1259205"/>
              <a:gd name="T8" fmla="*/ 0 w 190500"/>
              <a:gd name="T9" fmla="*/ 1258507 h 1259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500"/>
              <a:gd name="T16" fmla="*/ 0 h 1259205"/>
              <a:gd name="T17" fmla="*/ 190500 w 190500"/>
              <a:gd name="T18" fmla="*/ 1259205 h 1259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500" h="1259205">
                <a:moveTo>
                  <a:pt x="0" y="1258824"/>
                </a:moveTo>
                <a:lnTo>
                  <a:pt x="190500" y="1258824"/>
                </a:lnTo>
                <a:lnTo>
                  <a:pt x="190500" y="0"/>
                </a:lnTo>
                <a:lnTo>
                  <a:pt x="0" y="0"/>
                </a:lnTo>
                <a:lnTo>
                  <a:pt x="0" y="1258824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9706" name="object 11"/>
          <p:cNvSpPr txBox="1">
            <a:spLocks noChangeArrowheads="1"/>
          </p:cNvSpPr>
          <p:nvPr/>
        </p:nvSpPr>
        <p:spPr bwMode="auto">
          <a:xfrm>
            <a:off x="1535113" y="3492500"/>
            <a:ext cx="85613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101725" algn="l"/>
                <a:tab pos="2520950" algn="l"/>
                <a:tab pos="2862263" algn="l"/>
                <a:tab pos="5400675" algn="l"/>
                <a:tab pos="7296150" algn="l"/>
                <a:tab pos="8235950" algn="l"/>
              </a:tabLst>
            </a:pPr>
            <a:r>
              <a:rPr lang="ru-RU" sz="2400"/>
              <a:t>Услуги	</a:t>
            </a:r>
            <a:r>
              <a:rPr lang="ru-RU" sz="2400" b="1"/>
              <a:t>местной	и	междугородней	</a:t>
            </a:r>
            <a:r>
              <a:rPr lang="ru-RU" sz="2400"/>
              <a:t>телефонной	связи</a:t>
            </a:r>
          </a:p>
          <a:p>
            <a:pPr marL="12700">
              <a:spcBef>
                <a:spcPts val="100"/>
              </a:spcBef>
              <a:tabLst>
                <a:tab pos="1101725" algn="l"/>
                <a:tab pos="2520950" algn="l"/>
                <a:tab pos="2862263" algn="l"/>
                <a:tab pos="5400675" algn="l"/>
                <a:tab pos="7296150" algn="l"/>
                <a:tab pos="8235950" algn="l"/>
              </a:tabLst>
            </a:pPr>
            <a:r>
              <a:rPr lang="ru-RU" sz="2400"/>
              <a:t>Заказчик </a:t>
            </a:r>
            <a:r>
              <a:rPr lang="ru-RU" sz="2400" b="1"/>
              <a:t>может </a:t>
            </a:r>
            <a:r>
              <a:rPr lang="ru-RU" sz="2400"/>
              <a:t>закупить на основании пункта 1 части 1 статьи 93 Закона № 44-ФЗ.</a:t>
            </a:r>
          </a:p>
          <a:p>
            <a:pPr marL="12700">
              <a:lnSpc>
                <a:spcPts val="2813"/>
              </a:lnSpc>
              <a:spcBef>
                <a:spcPts val="150"/>
              </a:spcBef>
              <a:tabLst>
                <a:tab pos="1101725" algn="l"/>
                <a:tab pos="2520950" algn="l"/>
                <a:tab pos="2862263" algn="l"/>
                <a:tab pos="5400675" algn="l"/>
                <a:tab pos="7296150" algn="l"/>
                <a:tab pos="8235950" algn="l"/>
              </a:tabLst>
            </a:pPr>
            <a:r>
              <a:rPr lang="ru-RU" sz="2400"/>
              <a:t>В свою	очередь,	услуги </a:t>
            </a:r>
            <a:r>
              <a:rPr lang="ru-RU" sz="2400" b="1"/>
              <a:t>международной </a:t>
            </a:r>
            <a:r>
              <a:rPr lang="ru-RU" sz="2400"/>
              <a:t>телефонной связи на  основании указанного пункта заказчик закупить </a:t>
            </a:r>
            <a:r>
              <a:rPr lang="ru-RU" sz="2400" b="1"/>
              <a:t>не может.</a:t>
            </a:r>
          </a:p>
        </p:txBody>
      </p:sp>
      <p:sp>
        <p:nvSpPr>
          <p:cNvPr id="29707" name="object 12"/>
          <p:cNvSpPr txBox="1">
            <a:spLocks noChangeArrowheads="1"/>
          </p:cNvSpPr>
          <p:nvPr/>
        </p:nvSpPr>
        <p:spPr bwMode="auto">
          <a:xfrm>
            <a:off x="255588" y="4235450"/>
            <a:ext cx="903287" cy="3381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object 2"/>
          <p:cNvSpPr>
            <a:spLocks/>
          </p:cNvSpPr>
          <p:nvPr/>
        </p:nvSpPr>
        <p:spPr bwMode="auto">
          <a:xfrm>
            <a:off x="0" y="0"/>
            <a:ext cx="10287000" cy="5745163"/>
          </a:xfrm>
          <a:custGeom>
            <a:avLst/>
            <a:gdLst>
              <a:gd name="T0" fmla="*/ 0 w 12192000"/>
              <a:gd name="T1" fmla="*/ 5745159 h 5745480"/>
              <a:gd name="T2" fmla="*/ 10287000 w 12192000"/>
              <a:gd name="T3" fmla="*/ 5745159 h 5745480"/>
              <a:gd name="T4" fmla="*/ 10287000 w 12192000"/>
              <a:gd name="T5" fmla="*/ 0 h 5745480"/>
              <a:gd name="T6" fmla="*/ 0 w 12192000"/>
              <a:gd name="T7" fmla="*/ 0 h 5745480"/>
              <a:gd name="T8" fmla="*/ 0 w 12192000"/>
              <a:gd name="T9" fmla="*/ 5745159 h 5745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745480"/>
              <a:gd name="T17" fmla="*/ 12192000 w 12192000"/>
              <a:gd name="T18" fmla="*/ 5745480 h 5745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745480">
                <a:moveTo>
                  <a:pt x="0" y="5745479"/>
                </a:moveTo>
                <a:lnTo>
                  <a:pt x="12192000" y="5745479"/>
                </a:lnTo>
                <a:lnTo>
                  <a:pt x="12192000" y="0"/>
                </a:lnTo>
                <a:lnTo>
                  <a:pt x="0" y="0"/>
                </a:lnTo>
                <a:lnTo>
                  <a:pt x="0" y="5745479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2" name="object 3"/>
          <p:cNvSpPr>
            <a:spLocks/>
          </p:cNvSpPr>
          <p:nvPr/>
        </p:nvSpPr>
        <p:spPr bwMode="auto">
          <a:xfrm>
            <a:off x="0" y="6837363"/>
            <a:ext cx="10287000" cy="20637"/>
          </a:xfrm>
          <a:custGeom>
            <a:avLst/>
            <a:gdLst>
              <a:gd name="T0" fmla="*/ 0 w 12192000"/>
              <a:gd name="T1" fmla="*/ 20394 h 21590"/>
              <a:gd name="T2" fmla="*/ 10287000 w 12192000"/>
              <a:gd name="T3" fmla="*/ 20394 h 21590"/>
              <a:gd name="T4" fmla="*/ 10287000 w 12192000"/>
              <a:gd name="T5" fmla="*/ 0 h 21590"/>
              <a:gd name="T6" fmla="*/ 0 w 12192000"/>
              <a:gd name="T7" fmla="*/ 0 h 21590"/>
              <a:gd name="T8" fmla="*/ 0 w 12192000"/>
              <a:gd name="T9" fmla="*/ 20394 h 21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21590"/>
              <a:gd name="T17" fmla="*/ 12192000 w 12192000"/>
              <a:gd name="T18" fmla="*/ 21590 h 215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21590">
                <a:moveTo>
                  <a:pt x="0" y="21336"/>
                </a:moveTo>
                <a:lnTo>
                  <a:pt x="12192000" y="21336"/>
                </a:lnTo>
                <a:lnTo>
                  <a:pt x="12192000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3" name="object 4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30724" name="object 5"/>
          <p:cNvSpPr txBox="1">
            <a:spLocks noChangeArrowheads="1"/>
          </p:cNvSpPr>
          <p:nvPr/>
        </p:nvSpPr>
        <p:spPr bwMode="auto">
          <a:xfrm>
            <a:off x="774700" y="1603375"/>
            <a:ext cx="8739188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7945" rIns="0" bIns="0">
            <a:spAutoFit/>
          </a:bodyPr>
          <a:lstStyle/>
          <a:p>
            <a:pPr marL="12700">
              <a:lnSpc>
                <a:spcPts val="3463"/>
              </a:lnSpc>
              <a:spcBef>
                <a:spcPts val="538"/>
              </a:spcBef>
              <a:tabLst>
                <a:tab pos="1482725" algn="l"/>
                <a:tab pos="2135188" algn="l"/>
                <a:tab pos="4273550" algn="l"/>
                <a:tab pos="6096000" algn="l"/>
                <a:tab pos="6732588" algn="l"/>
                <a:tab pos="8578850" algn="l"/>
              </a:tabLst>
            </a:pPr>
            <a:r>
              <a:rPr lang="ru-RU" sz="2800"/>
              <a:t>Можно	ли	заключать	контракт	на	поставку</a:t>
            </a:r>
          </a:p>
          <a:p>
            <a:pPr marL="12700">
              <a:lnSpc>
                <a:spcPts val="3463"/>
              </a:lnSpc>
              <a:spcBef>
                <a:spcPts val="538"/>
              </a:spcBef>
              <a:tabLst>
                <a:tab pos="1482725" algn="l"/>
                <a:tab pos="2135188" algn="l"/>
                <a:tab pos="4273550" algn="l"/>
                <a:tab pos="6096000" algn="l"/>
                <a:tab pos="6732588" algn="l"/>
                <a:tab pos="8578850" algn="l"/>
              </a:tabLst>
            </a:pPr>
            <a:r>
              <a:rPr lang="ru-RU" sz="2800"/>
              <a:t>почтовых  марок с ФГУП «Почта России» как с монополистом?</a:t>
            </a:r>
          </a:p>
        </p:txBody>
      </p:sp>
      <p:sp>
        <p:nvSpPr>
          <p:cNvPr id="30725" name="object 6"/>
          <p:cNvSpPr>
            <a:spLocks/>
          </p:cNvSpPr>
          <p:nvPr/>
        </p:nvSpPr>
        <p:spPr bwMode="auto">
          <a:xfrm>
            <a:off x="0" y="5745163"/>
            <a:ext cx="10287000" cy="1092200"/>
          </a:xfrm>
          <a:custGeom>
            <a:avLst/>
            <a:gdLst>
              <a:gd name="T0" fmla="*/ 0 w 12192000"/>
              <a:gd name="T1" fmla="*/ 1091819 h 1091565"/>
              <a:gd name="T2" fmla="*/ 10287000 w 12192000"/>
              <a:gd name="T3" fmla="*/ 1091819 h 1091565"/>
              <a:gd name="T4" fmla="*/ 10287000 w 12192000"/>
              <a:gd name="T5" fmla="*/ 0 h 1091565"/>
              <a:gd name="T6" fmla="*/ 0 w 12192000"/>
              <a:gd name="T7" fmla="*/ 0 h 1091565"/>
              <a:gd name="T8" fmla="*/ 0 w 12192000"/>
              <a:gd name="T9" fmla="*/ 1091819 h 1091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1091565"/>
              <a:gd name="T17" fmla="*/ 12192000 w 12192000"/>
              <a:gd name="T18" fmla="*/ 1091565 h 1091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1091565">
                <a:moveTo>
                  <a:pt x="0" y="1091184"/>
                </a:moveTo>
                <a:lnTo>
                  <a:pt x="12192000" y="1091184"/>
                </a:lnTo>
                <a:lnTo>
                  <a:pt x="12192000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6" name="object 7"/>
          <p:cNvSpPr>
            <a:spLocks/>
          </p:cNvSpPr>
          <p:nvPr/>
        </p:nvSpPr>
        <p:spPr bwMode="auto">
          <a:xfrm>
            <a:off x="0" y="5745163"/>
            <a:ext cx="10287000" cy="1092200"/>
          </a:xfrm>
          <a:custGeom>
            <a:avLst/>
            <a:gdLst>
              <a:gd name="T0" fmla="*/ 0 w 12192000"/>
              <a:gd name="T1" fmla="*/ 1091819 h 1091565"/>
              <a:gd name="T2" fmla="*/ 10287000 w 12192000"/>
              <a:gd name="T3" fmla="*/ 1091819 h 1091565"/>
              <a:gd name="T4" fmla="*/ 10287000 w 12192000"/>
              <a:gd name="T5" fmla="*/ 0 h 1091565"/>
              <a:gd name="T6" fmla="*/ 0 w 12192000"/>
              <a:gd name="T7" fmla="*/ 0 h 1091565"/>
              <a:gd name="T8" fmla="*/ 0 w 12192000"/>
              <a:gd name="T9" fmla="*/ 1091819 h 1091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1091565"/>
              <a:gd name="T17" fmla="*/ 12192000 w 12192000"/>
              <a:gd name="T18" fmla="*/ 1091565 h 1091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1091565">
                <a:moveTo>
                  <a:pt x="0" y="1091184"/>
                </a:moveTo>
                <a:lnTo>
                  <a:pt x="12192000" y="1091184"/>
                </a:lnTo>
                <a:lnTo>
                  <a:pt x="12192000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7" name="object 8"/>
          <p:cNvSpPr txBox="1">
            <a:spLocks noChangeArrowheads="1"/>
          </p:cNvSpPr>
          <p:nvPr/>
        </p:nvSpPr>
        <p:spPr bwMode="auto">
          <a:xfrm>
            <a:off x="119063" y="5715000"/>
            <a:ext cx="10050462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6350"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Вывод следует из части 1 статьи 4 Закона от 17.08.1995 № 147-ФЗ, постановления </a:t>
            </a:r>
          </a:p>
          <a:p>
            <a:pPr marL="6350"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Правительства от 24.10.2005 № 637, Закона от 17.07.1999 № 176-ФЗ, пункта 24 Правил из приказа Минкомсвязи от 31.07.2014 № 234. Позицию подтверждает ФАС в письме от 29.11.2016 № РП/82541/16.</a:t>
            </a:r>
            <a:endParaRPr lang="ru-RU"/>
          </a:p>
        </p:txBody>
      </p:sp>
      <p:sp>
        <p:nvSpPr>
          <p:cNvPr id="30728" name="object 9"/>
          <p:cNvSpPr>
            <a:spLocks/>
          </p:cNvSpPr>
          <p:nvPr/>
        </p:nvSpPr>
        <p:spPr bwMode="auto">
          <a:xfrm>
            <a:off x="469900" y="1651000"/>
            <a:ext cx="141288" cy="962025"/>
          </a:xfrm>
          <a:custGeom>
            <a:avLst/>
            <a:gdLst>
              <a:gd name="T0" fmla="*/ 0 w 166370"/>
              <a:gd name="T1" fmla="*/ 961643 h 962025"/>
              <a:gd name="T2" fmla="*/ 141071 w 166370"/>
              <a:gd name="T3" fmla="*/ 961643 h 962025"/>
              <a:gd name="T4" fmla="*/ 141071 w 166370"/>
              <a:gd name="T5" fmla="*/ 0 h 962025"/>
              <a:gd name="T6" fmla="*/ 0 w 166370"/>
              <a:gd name="T7" fmla="*/ 0 h 962025"/>
              <a:gd name="T8" fmla="*/ 0 w 166370"/>
              <a:gd name="T9" fmla="*/ 961643 h 9620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962025"/>
              <a:gd name="T17" fmla="*/ 166370 w 166370"/>
              <a:gd name="T18" fmla="*/ 962025 h 9620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962025">
                <a:moveTo>
                  <a:pt x="0" y="961643"/>
                </a:moveTo>
                <a:lnTo>
                  <a:pt x="166115" y="961643"/>
                </a:lnTo>
                <a:lnTo>
                  <a:pt x="166115" y="0"/>
                </a:lnTo>
                <a:lnTo>
                  <a:pt x="0" y="0"/>
                </a:lnTo>
                <a:lnTo>
                  <a:pt x="0" y="961643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9" name="object 10"/>
          <p:cNvSpPr>
            <a:spLocks/>
          </p:cNvSpPr>
          <p:nvPr/>
        </p:nvSpPr>
        <p:spPr bwMode="auto">
          <a:xfrm>
            <a:off x="469900" y="1651000"/>
            <a:ext cx="141288" cy="962025"/>
          </a:xfrm>
          <a:custGeom>
            <a:avLst/>
            <a:gdLst>
              <a:gd name="T0" fmla="*/ 0 w 166370"/>
              <a:gd name="T1" fmla="*/ 961643 h 962025"/>
              <a:gd name="T2" fmla="*/ 141071 w 166370"/>
              <a:gd name="T3" fmla="*/ 961643 h 962025"/>
              <a:gd name="T4" fmla="*/ 141071 w 166370"/>
              <a:gd name="T5" fmla="*/ 0 h 962025"/>
              <a:gd name="T6" fmla="*/ 0 w 166370"/>
              <a:gd name="T7" fmla="*/ 0 h 962025"/>
              <a:gd name="T8" fmla="*/ 0 w 166370"/>
              <a:gd name="T9" fmla="*/ 961643 h 9620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962025"/>
              <a:gd name="T17" fmla="*/ 166370 w 166370"/>
              <a:gd name="T18" fmla="*/ 962025 h 9620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962025">
                <a:moveTo>
                  <a:pt x="0" y="961643"/>
                </a:moveTo>
                <a:lnTo>
                  <a:pt x="166115" y="961643"/>
                </a:lnTo>
                <a:lnTo>
                  <a:pt x="166115" y="0"/>
                </a:lnTo>
                <a:lnTo>
                  <a:pt x="0" y="0"/>
                </a:lnTo>
                <a:lnTo>
                  <a:pt x="0" y="961643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30" name="object 11"/>
          <p:cNvSpPr txBox="1">
            <a:spLocks noChangeArrowheads="1"/>
          </p:cNvSpPr>
          <p:nvPr/>
        </p:nvSpPr>
        <p:spPr bwMode="auto">
          <a:xfrm>
            <a:off x="1657350" y="3657600"/>
            <a:ext cx="77470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868363" algn="l"/>
                <a:tab pos="2366963" algn="l"/>
                <a:tab pos="3375025" algn="l"/>
                <a:tab pos="5481638" algn="l"/>
                <a:tab pos="6942138" algn="l"/>
                <a:tab pos="7400925" algn="l"/>
                <a:tab pos="8297863" algn="l"/>
              </a:tabLst>
            </a:pPr>
            <a:r>
              <a:rPr lang="ru-RU" sz="2400"/>
              <a:t>Если	почтовые	марки	приобретаете	отдельно	от</a:t>
            </a:r>
          </a:p>
          <a:p>
            <a:pPr marL="12700">
              <a:spcBef>
                <a:spcPts val="100"/>
              </a:spcBef>
              <a:tabLst>
                <a:tab pos="868363" algn="l"/>
                <a:tab pos="2366963" algn="l"/>
                <a:tab pos="3375025" algn="l"/>
                <a:tab pos="5481638" algn="l"/>
                <a:tab pos="6942138" algn="l"/>
                <a:tab pos="7400925" algn="l"/>
                <a:tab pos="8297863" algn="l"/>
              </a:tabLst>
            </a:pPr>
            <a:r>
              <a:rPr lang="ru-RU" sz="2400"/>
              <a:t>услуг	связи, то	оснований для заключения контракта с ФГУП «Почта России» </a:t>
            </a:r>
            <a:r>
              <a:rPr lang="ru-RU" sz="2400" b="1"/>
              <a:t>как с монополистом нет</a:t>
            </a:r>
            <a:r>
              <a:rPr lang="ru-RU" sz="2400"/>
              <a:t>.</a:t>
            </a:r>
          </a:p>
        </p:txBody>
      </p:sp>
      <p:sp>
        <p:nvSpPr>
          <p:cNvPr id="30731" name="object 14"/>
          <p:cNvSpPr txBox="1">
            <a:spLocks noChangeArrowheads="1"/>
          </p:cNvSpPr>
          <p:nvPr/>
        </p:nvSpPr>
        <p:spPr bwMode="auto">
          <a:xfrm>
            <a:off x="469900" y="3967163"/>
            <a:ext cx="906463" cy="339725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object 2"/>
          <p:cNvSpPr>
            <a:spLocks/>
          </p:cNvSpPr>
          <p:nvPr/>
        </p:nvSpPr>
        <p:spPr bwMode="auto">
          <a:xfrm>
            <a:off x="0" y="0"/>
            <a:ext cx="10287000" cy="5934075"/>
          </a:xfrm>
          <a:custGeom>
            <a:avLst/>
            <a:gdLst>
              <a:gd name="T0" fmla="*/ 0 w 12192000"/>
              <a:gd name="T1" fmla="*/ 5933823 h 5934710"/>
              <a:gd name="T2" fmla="*/ 10287000 w 12192000"/>
              <a:gd name="T3" fmla="*/ 5933823 h 5934710"/>
              <a:gd name="T4" fmla="*/ 10287000 w 12192000"/>
              <a:gd name="T5" fmla="*/ 0 h 5934710"/>
              <a:gd name="T6" fmla="*/ 0 w 12192000"/>
              <a:gd name="T7" fmla="*/ 0 h 5934710"/>
              <a:gd name="T8" fmla="*/ 0 w 12192000"/>
              <a:gd name="T9" fmla="*/ 5933823 h 59347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934710"/>
              <a:gd name="T17" fmla="*/ 12192000 w 12192000"/>
              <a:gd name="T18" fmla="*/ 5934710 h 59347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934710">
                <a:moveTo>
                  <a:pt x="0" y="5934456"/>
                </a:moveTo>
                <a:lnTo>
                  <a:pt x="12192000" y="5934456"/>
                </a:lnTo>
                <a:lnTo>
                  <a:pt x="12192000" y="0"/>
                </a:lnTo>
                <a:lnTo>
                  <a:pt x="0" y="0"/>
                </a:lnTo>
                <a:lnTo>
                  <a:pt x="0" y="593445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1746" name="object 3"/>
          <p:cNvSpPr>
            <a:spLocks noGrp="1"/>
          </p:cNvSpPr>
          <p:nvPr>
            <p:ph type="title"/>
          </p:nvPr>
        </p:nvSpPr>
        <p:spPr>
          <a:xfrm>
            <a:off x="860425" y="249238"/>
            <a:ext cx="8569325" cy="1728787"/>
          </a:xfrm>
        </p:spPr>
        <p:txBody>
          <a:bodyPr tIns="81280"/>
          <a:lstStyle/>
          <a:p>
            <a:pPr marL="12700" indent="846138" eaLnBrk="1" hangingPunct="1">
              <a:lnSpc>
                <a:spcPts val="4325"/>
              </a:lnSpc>
              <a:spcBef>
                <a:spcPts val="638"/>
              </a:spcBef>
            </a:pPr>
            <a:r>
              <a:rPr lang="ru-RU" sz="4000" smtClean="0">
                <a:latin typeface="Arial" charset="0"/>
                <a:cs typeface="Arial" charset="0"/>
              </a:rPr>
              <a:t>Закупка в результате аварии, ЧС,  срочного медицинского вмешательства</a:t>
            </a:r>
          </a:p>
        </p:txBody>
      </p:sp>
      <p:sp>
        <p:nvSpPr>
          <p:cNvPr id="31747" name="object 4"/>
          <p:cNvSpPr txBox="1">
            <a:spLocks noChangeArrowheads="1"/>
          </p:cNvSpPr>
          <p:nvPr/>
        </p:nvSpPr>
        <p:spPr bwMode="auto">
          <a:xfrm>
            <a:off x="771525" y="1957388"/>
            <a:ext cx="8569325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200" b="1"/>
              <a:t>Контракт заключают на основании:</a:t>
            </a:r>
            <a:r>
              <a:rPr lang="ru-RU" sz="2200" b="1" u="sng"/>
              <a:t> п.9 </a:t>
            </a:r>
            <a:r>
              <a:rPr lang="ru-RU" sz="2200" u="sng"/>
              <a:t>ч.1 ст. 93 44-ФЗ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pPr marL="12700">
              <a:buFont typeface="Wingdings" pitchFamily="2" charset="2"/>
              <a:buChar char=""/>
            </a:pPr>
            <a:r>
              <a:rPr lang="ru-RU" sz="2200" b="1"/>
              <a:t>Размещать извещение о закупке в ЕИС: </a:t>
            </a:r>
            <a:r>
              <a:rPr lang="ru-RU" sz="2200"/>
              <a:t>не нужно.</a:t>
            </a:r>
          </a:p>
          <a:p>
            <a:pPr marL="12700">
              <a:spcBef>
                <a:spcPts val="725"/>
              </a:spcBef>
              <a:buFont typeface="Wingdings" pitchFamily="2" charset="2"/>
              <a:buChar char=""/>
            </a:pPr>
            <a:r>
              <a:rPr lang="ru-RU" sz="2200" b="1"/>
              <a:t>Готовить отчет-обоснование (о нецелесообразности использования иных способов): </a:t>
            </a:r>
            <a:r>
              <a:rPr lang="ru-RU" sz="2200">
                <a:solidFill>
                  <a:srgbClr val="6F0000"/>
                </a:solidFill>
              </a:rPr>
              <a:t>нужно</a:t>
            </a:r>
            <a:r>
              <a:rPr lang="ru-RU" sz="2200"/>
              <a:t>.</a:t>
            </a:r>
          </a:p>
          <a:p>
            <a:pPr marL="12700">
              <a:spcBef>
                <a:spcPts val="713"/>
              </a:spcBef>
              <a:buFont typeface="Wingdings" pitchFamily="2" charset="2"/>
              <a:buChar char=""/>
            </a:pPr>
            <a:r>
              <a:rPr lang="ru-RU" sz="2200" b="1"/>
              <a:t>Установить обеспечение контракта: </a:t>
            </a:r>
            <a:r>
              <a:rPr lang="ru-RU" sz="2200"/>
              <a:t>не обязательно.</a:t>
            </a:r>
          </a:p>
          <a:p>
            <a:pPr marL="12700">
              <a:spcBef>
                <a:spcPts val="713"/>
              </a:spcBef>
              <a:buFont typeface="Wingdings" pitchFamily="2" charset="2"/>
              <a:buChar char=""/>
            </a:pPr>
            <a:r>
              <a:rPr lang="ru-RU" sz="2200" b="1"/>
              <a:t>Привлекать экспертов, экспертные организации: </a:t>
            </a:r>
            <a:r>
              <a:rPr lang="ru-RU" sz="2200"/>
              <a:t>не обязательно.</a:t>
            </a:r>
          </a:p>
          <a:p>
            <a:pPr marL="12700">
              <a:spcBef>
                <a:spcPts val="725"/>
              </a:spcBef>
              <a:buFont typeface="Wingdings" pitchFamily="2" charset="2"/>
              <a:buChar char=""/>
            </a:pPr>
            <a:r>
              <a:rPr lang="ru-RU" sz="2200" b="1"/>
              <a:t>Включать в контракт расчет и обоснование цены: </a:t>
            </a:r>
            <a:r>
              <a:rPr lang="ru-RU" sz="2200">
                <a:solidFill>
                  <a:srgbClr val="6F0000"/>
                </a:solidFill>
              </a:rPr>
              <a:t>обязательно</a:t>
            </a:r>
            <a:r>
              <a:rPr lang="ru-RU" sz="2200"/>
              <a:t>.</a:t>
            </a:r>
          </a:p>
          <a:p>
            <a:pPr marL="12700">
              <a:spcBef>
                <a:spcPts val="713"/>
              </a:spcBef>
              <a:buFont typeface="Wingdings" pitchFamily="2" charset="2"/>
              <a:buChar char=""/>
            </a:pPr>
            <a:r>
              <a:rPr lang="ru-RU" sz="2200" b="1"/>
              <a:t>Уведомить контрольный орган: </a:t>
            </a:r>
            <a:r>
              <a:rPr lang="ru-RU" sz="2200">
                <a:solidFill>
                  <a:srgbClr val="6F0000"/>
                </a:solidFill>
              </a:rPr>
              <a:t>нужно.</a:t>
            </a:r>
            <a:endParaRPr lang="ru-RU" sz="2200"/>
          </a:p>
        </p:txBody>
      </p:sp>
      <p:sp>
        <p:nvSpPr>
          <p:cNvPr id="31748" name="object 5"/>
          <p:cNvSpPr>
            <a:spLocks/>
          </p:cNvSpPr>
          <p:nvPr/>
        </p:nvSpPr>
        <p:spPr bwMode="auto">
          <a:xfrm>
            <a:off x="0" y="5934075"/>
            <a:ext cx="10287000" cy="923925"/>
          </a:xfrm>
          <a:custGeom>
            <a:avLst/>
            <a:gdLst>
              <a:gd name="T0" fmla="*/ 0 w 12192000"/>
              <a:gd name="T1" fmla="*/ 923544 h 923925"/>
              <a:gd name="T2" fmla="*/ 10287000 w 12192000"/>
              <a:gd name="T3" fmla="*/ 923544 h 923925"/>
              <a:gd name="T4" fmla="*/ 10287000 w 12192000"/>
              <a:gd name="T5" fmla="*/ 0 h 923925"/>
              <a:gd name="T6" fmla="*/ 0 w 12192000"/>
              <a:gd name="T7" fmla="*/ 0 h 923925"/>
              <a:gd name="T8" fmla="*/ 0 w 12192000"/>
              <a:gd name="T9" fmla="*/ 923544 h 9239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923925"/>
              <a:gd name="T17" fmla="*/ 12192000 w 12192000"/>
              <a:gd name="T18" fmla="*/ 923925 h 9239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923925">
                <a:moveTo>
                  <a:pt x="0" y="923544"/>
                </a:moveTo>
                <a:lnTo>
                  <a:pt x="12192000" y="923544"/>
                </a:lnTo>
                <a:lnTo>
                  <a:pt x="12192000" y="0"/>
                </a:lnTo>
                <a:lnTo>
                  <a:pt x="0" y="0"/>
                </a:lnTo>
                <a:lnTo>
                  <a:pt x="0" y="92354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1749" name="object 6"/>
          <p:cNvSpPr>
            <a:spLocks/>
          </p:cNvSpPr>
          <p:nvPr/>
        </p:nvSpPr>
        <p:spPr bwMode="auto">
          <a:xfrm>
            <a:off x="0" y="5934075"/>
            <a:ext cx="10287000" cy="923925"/>
          </a:xfrm>
          <a:custGeom>
            <a:avLst/>
            <a:gdLst>
              <a:gd name="T0" fmla="*/ 0 w 12192000"/>
              <a:gd name="T1" fmla="*/ 923544 h 923925"/>
              <a:gd name="T2" fmla="*/ 10287000 w 12192000"/>
              <a:gd name="T3" fmla="*/ 923544 h 923925"/>
              <a:gd name="T4" fmla="*/ 10287000 w 12192000"/>
              <a:gd name="T5" fmla="*/ 0 h 923925"/>
              <a:gd name="T6" fmla="*/ 0 w 12192000"/>
              <a:gd name="T7" fmla="*/ 0 h 923925"/>
              <a:gd name="T8" fmla="*/ 0 w 12192000"/>
              <a:gd name="T9" fmla="*/ 923544 h 9239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923925"/>
              <a:gd name="T17" fmla="*/ 12192000 w 12192000"/>
              <a:gd name="T18" fmla="*/ 923925 h 9239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923925">
                <a:moveTo>
                  <a:pt x="0" y="923544"/>
                </a:moveTo>
                <a:lnTo>
                  <a:pt x="12192000" y="923544"/>
                </a:lnTo>
                <a:lnTo>
                  <a:pt x="12192000" y="0"/>
                </a:lnTo>
                <a:lnTo>
                  <a:pt x="0" y="0"/>
                </a:lnTo>
                <a:lnTo>
                  <a:pt x="0" y="923544"/>
                </a:lnTo>
                <a:close/>
              </a:path>
            </a:pathLst>
          </a:custGeom>
          <a:noFill/>
          <a:ln w="9144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1750" name="object 7"/>
          <p:cNvSpPr txBox="1">
            <a:spLocks noChangeArrowheads="1"/>
          </p:cNvSpPr>
          <p:nvPr/>
        </p:nvSpPr>
        <p:spPr bwMode="auto">
          <a:xfrm>
            <a:off x="415925" y="5962650"/>
            <a:ext cx="9450388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87313" algn="ctr">
              <a:spcBef>
                <a:spcPts val="100"/>
              </a:spcBef>
            </a:pPr>
            <a:r>
              <a:rPr lang="ru-RU" sz="1700">
                <a:solidFill>
                  <a:srgbClr val="F1F1F1"/>
                </a:solidFill>
              </a:rPr>
              <a:t>Распоряжение Правительства РФ от 30.09.2013 № 1765-р «Об  утверждении перечня товаров, работ, услуг, необходимых для оказания гуманитарной помощи либо  ликвидации последствий чрезвычайных ситуаций природного или техногенного характера»</a:t>
            </a:r>
            <a:endParaRPr lang="ru-RU" sz="17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object 2"/>
          <p:cNvSpPr>
            <a:spLocks/>
          </p:cNvSpPr>
          <p:nvPr/>
        </p:nvSpPr>
        <p:spPr bwMode="auto">
          <a:xfrm>
            <a:off x="0" y="0"/>
            <a:ext cx="10287000" cy="6213475"/>
          </a:xfrm>
          <a:custGeom>
            <a:avLst/>
            <a:gdLst>
              <a:gd name="T0" fmla="*/ 0 w 12192000"/>
              <a:gd name="T1" fmla="*/ 6213347 h 6213475"/>
              <a:gd name="T2" fmla="*/ 10287000 w 12192000"/>
              <a:gd name="T3" fmla="*/ 6213347 h 6213475"/>
              <a:gd name="T4" fmla="*/ 10287000 w 12192000"/>
              <a:gd name="T5" fmla="*/ 0 h 6213475"/>
              <a:gd name="T6" fmla="*/ 0 w 12192000"/>
              <a:gd name="T7" fmla="*/ 0 h 6213475"/>
              <a:gd name="T8" fmla="*/ 0 w 12192000"/>
              <a:gd name="T9" fmla="*/ 6213347 h 6213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13475"/>
              <a:gd name="T17" fmla="*/ 12192000 w 12192000"/>
              <a:gd name="T18" fmla="*/ 6213475 h 62134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13475">
                <a:moveTo>
                  <a:pt x="0" y="6213347"/>
                </a:moveTo>
                <a:lnTo>
                  <a:pt x="12192000" y="6213347"/>
                </a:lnTo>
                <a:lnTo>
                  <a:pt x="12192000" y="0"/>
                </a:lnTo>
                <a:lnTo>
                  <a:pt x="0" y="0"/>
                </a:lnTo>
                <a:lnTo>
                  <a:pt x="0" y="6213347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70" name="object 3"/>
          <p:cNvSpPr>
            <a:spLocks/>
          </p:cNvSpPr>
          <p:nvPr/>
        </p:nvSpPr>
        <p:spPr bwMode="auto">
          <a:xfrm>
            <a:off x="0" y="6837363"/>
            <a:ext cx="10287000" cy="20637"/>
          </a:xfrm>
          <a:custGeom>
            <a:avLst/>
            <a:gdLst>
              <a:gd name="T0" fmla="*/ 0 w 12192000"/>
              <a:gd name="T1" fmla="*/ 20394 h 21590"/>
              <a:gd name="T2" fmla="*/ 10287000 w 12192000"/>
              <a:gd name="T3" fmla="*/ 20394 h 21590"/>
              <a:gd name="T4" fmla="*/ 10287000 w 12192000"/>
              <a:gd name="T5" fmla="*/ 0 h 21590"/>
              <a:gd name="T6" fmla="*/ 0 w 12192000"/>
              <a:gd name="T7" fmla="*/ 0 h 21590"/>
              <a:gd name="T8" fmla="*/ 0 w 12192000"/>
              <a:gd name="T9" fmla="*/ 20394 h 21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21590"/>
              <a:gd name="T17" fmla="*/ 12192000 w 12192000"/>
              <a:gd name="T18" fmla="*/ 21590 h 215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21590">
                <a:moveTo>
                  <a:pt x="0" y="21336"/>
                </a:moveTo>
                <a:lnTo>
                  <a:pt x="12192000" y="21336"/>
                </a:lnTo>
                <a:lnTo>
                  <a:pt x="12192000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71" name="object 4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32772" name="object 5"/>
          <p:cNvSpPr>
            <a:spLocks/>
          </p:cNvSpPr>
          <p:nvPr/>
        </p:nvSpPr>
        <p:spPr bwMode="auto">
          <a:xfrm>
            <a:off x="0" y="6234113"/>
            <a:ext cx="10287000" cy="623887"/>
          </a:xfrm>
          <a:custGeom>
            <a:avLst/>
            <a:gdLst>
              <a:gd name="T0" fmla="*/ 0 w 12192000"/>
              <a:gd name="T1" fmla="*/ 623633 h 623570"/>
              <a:gd name="T2" fmla="*/ 10287000 w 12192000"/>
              <a:gd name="T3" fmla="*/ 623633 h 623570"/>
              <a:gd name="T4" fmla="*/ 10287000 w 12192000"/>
              <a:gd name="T5" fmla="*/ 0 h 623570"/>
              <a:gd name="T6" fmla="*/ 0 w 12192000"/>
              <a:gd name="T7" fmla="*/ 0 h 623570"/>
              <a:gd name="T8" fmla="*/ 0 w 12192000"/>
              <a:gd name="T9" fmla="*/ 623633 h 623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3570"/>
              <a:gd name="T17" fmla="*/ 12192000 w 12192000"/>
              <a:gd name="T18" fmla="*/ 623570 h 623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3570">
                <a:moveTo>
                  <a:pt x="0" y="623316"/>
                </a:moveTo>
                <a:lnTo>
                  <a:pt x="12192000" y="623316"/>
                </a:lnTo>
                <a:lnTo>
                  <a:pt x="12192000" y="0"/>
                </a:lnTo>
                <a:lnTo>
                  <a:pt x="0" y="0"/>
                </a:lnTo>
                <a:lnTo>
                  <a:pt x="0" y="623316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73" name="object 6"/>
          <p:cNvSpPr>
            <a:spLocks/>
          </p:cNvSpPr>
          <p:nvPr/>
        </p:nvSpPr>
        <p:spPr bwMode="auto">
          <a:xfrm>
            <a:off x="0" y="6213475"/>
            <a:ext cx="10287000" cy="623888"/>
          </a:xfrm>
          <a:custGeom>
            <a:avLst/>
            <a:gdLst>
              <a:gd name="T0" fmla="*/ 0 w 12192000"/>
              <a:gd name="T1" fmla="*/ 623634 h 623570"/>
              <a:gd name="T2" fmla="*/ 10287000 w 12192000"/>
              <a:gd name="T3" fmla="*/ 623634 h 623570"/>
              <a:gd name="T4" fmla="*/ 10287000 w 12192000"/>
              <a:gd name="T5" fmla="*/ 0 h 623570"/>
              <a:gd name="T6" fmla="*/ 0 w 12192000"/>
              <a:gd name="T7" fmla="*/ 0 h 623570"/>
              <a:gd name="T8" fmla="*/ 0 w 12192000"/>
              <a:gd name="T9" fmla="*/ 623634 h 623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3570"/>
              <a:gd name="T17" fmla="*/ 12192000 w 12192000"/>
              <a:gd name="T18" fmla="*/ 623570 h 623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3570">
                <a:moveTo>
                  <a:pt x="0" y="623316"/>
                </a:moveTo>
                <a:lnTo>
                  <a:pt x="12192000" y="623316"/>
                </a:lnTo>
                <a:lnTo>
                  <a:pt x="12192000" y="0"/>
                </a:lnTo>
                <a:lnTo>
                  <a:pt x="0" y="0"/>
                </a:lnTo>
                <a:lnTo>
                  <a:pt x="0" y="623316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74" name="object 7"/>
          <p:cNvSpPr>
            <a:spLocks/>
          </p:cNvSpPr>
          <p:nvPr/>
        </p:nvSpPr>
        <p:spPr bwMode="auto">
          <a:xfrm>
            <a:off x="469900" y="1651000"/>
            <a:ext cx="160338" cy="1158875"/>
          </a:xfrm>
          <a:custGeom>
            <a:avLst/>
            <a:gdLst>
              <a:gd name="T0" fmla="*/ 0 w 189229"/>
              <a:gd name="T1" fmla="*/ 1158494 h 1160145"/>
              <a:gd name="T2" fmla="*/ 160124 w 189229"/>
              <a:gd name="T3" fmla="*/ 1158494 h 1160145"/>
              <a:gd name="T4" fmla="*/ 160124 w 189229"/>
              <a:gd name="T5" fmla="*/ 0 h 1160145"/>
              <a:gd name="T6" fmla="*/ 0 w 189229"/>
              <a:gd name="T7" fmla="*/ 0 h 1160145"/>
              <a:gd name="T8" fmla="*/ 0 w 189229"/>
              <a:gd name="T9" fmla="*/ 1158494 h 11601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9229"/>
              <a:gd name="T16" fmla="*/ 0 h 1160145"/>
              <a:gd name="T17" fmla="*/ 189229 w 189229"/>
              <a:gd name="T18" fmla="*/ 1160145 h 11601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9229" h="1160145">
                <a:moveTo>
                  <a:pt x="0" y="1159764"/>
                </a:moveTo>
                <a:lnTo>
                  <a:pt x="188976" y="1159764"/>
                </a:lnTo>
                <a:lnTo>
                  <a:pt x="188976" y="0"/>
                </a:lnTo>
                <a:lnTo>
                  <a:pt x="0" y="0"/>
                </a:lnTo>
                <a:lnTo>
                  <a:pt x="0" y="115976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75" name="object 8"/>
          <p:cNvSpPr>
            <a:spLocks/>
          </p:cNvSpPr>
          <p:nvPr/>
        </p:nvSpPr>
        <p:spPr bwMode="auto">
          <a:xfrm>
            <a:off x="469900" y="1651000"/>
            <a:ext cx="160338" cy="1158875"/>
          </a:xfrm>
          <a:custGeom>
            <a:avLst/>
            <a:gdLst>
              <a:gd name="T0" fmla="*/ 0 w 189229"/>
              <a:gd name="T1" fmla="*/ 1158494 h 1160145"/>
              <a:gd name="T2" fmla="*/ 160124 w 189229"/>
              <a:gd name="T3" fmla="*/ 1158494 h 1160145"/>
              <a:gd name="T4" fmla="*/ 160124 w 189229"/>
              <a:gd name="T5" fmla="*/ 0 h 1160145"/>
              <a:gd name="T6" fmla="*/ 0 w 189229"/>
              <a:gd name="T7" fmla="*/ 0 h 1160145"/>
              <a:gd name="T8" fmla="*/ 0 w 189229"/>
              <a:gd name="T9" fmla="*/ 1158494 h 11601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9229"/>
              <a:gd name="T16" fmla="*/ 0 h 1160145"/>
              <a:gd name="T17" fmla="*/ 189229 w 189229"/>
              <a:gd name="T18" fmla="*/ 1160145 h 11601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9229" h="1160145">
                <a:moveTo>
                  <a:pt x="0" y="1159764"/>
                </a:moveTo>
                <a:lnTo>
                  <a:pt x="188976" y="1159764"/>
                </a:lnTo>
                <a:lnTo>
                  <a:pt x="188976" y="0"/>
                </a:lnTo>
                <a:lnTo>
                  <a:pt x="0" y="0"/>
                </a:lnTo>
                <a:lnTo>
                  <a:pt x="0" y="1159764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776" name="object 9"/>
          <p:cNvSpPr txBox="1">
            <a:spLocks noChangeArrowheads="1"/>
          </p:cNvSpPr>
          <p:nvPr/>
        </p:nvSpPr>
        <p:spPr bwMode="auto">
          <a:xfrm>
            <a:off x="469900" y="4171950"/>
            <a:ext cx="906463" cy="339725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  <p:sp>
        <p:nvSpPr>
          <p:cNvPr id="32777" name="object 10"/>
          <p:cNvSpPr txBox="1">
            <a:spLocks noChangeArrowheads="1"/>
          </p:cNvSpPr>
          <p:nvPr/>
        </p:nvSpPr>
        <p:spPr bwMode="auto">
          <a:xfrm>
            <a:off x="774700" y="1611313"/>
            <a:ext cx="8739188" cy="22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611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25"/>
              </a:spcBef>
            </a:pPr>
            <a:r>
              <a:rPr lang="ru-RU" sz="2800"/>
              <a:t>Ураганный ветер выбил оконные стекла в здании заказчика.  Можно ли заключить контракт на остекление по части 1  статьи 93 Закона № 44-ФЗ?</a:t>
            </a:r>
          </a:p>
          <a:p>
            <a:pPr marL="12700"/>
            <a:endParaRPr lang="ru-RU" sz="4400">
              <a:latin typeface="Times New Roman" pitchFamily="18" charset="0"/>
              <a:cs typeface="Times New Roman" pitchFamily="18" charset="0"/>
            </a:endParaRPr>
          </a:p>
          <a:p>
            <a:pPr marL="12700"/>
            <a:r>
              <a:rPr lang="ru-RU" sz="2400" b="1"/>
              <a:t>Да, можно.</a:t>
            </a:r>
            <a:endParaRPr lang="ru-RU" sz="2400"/>
          </a:p>
        </p:txBody>
      </p:sp>
      <p:sp>
        <p:nvSpPr>
          <p:cNvPr id="32778" name="object 11"/>
          <p:cNvSpPr txBox="1">
            <a:spLocks noChangeArrowheads="1"/>
          </p:cNvSpPr>
          <p:nvPr/>
        </p:nvSpPr>
        <p:spPr bwMode="auto">
          <a:xfrm>
            <a:off x="1819275" y="4057650"/>
            <a:ext cx="76962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3335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При этом заключить контракт на очистку территории здания от загрязнений  по пункту 9 части 1 статьи 93 Закона № 44-ФЗ нельзя. Данный вывод  следует из самого пункта 9.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object 2"/>
          <p:cNvSpPr>
            <a:spLocks/>
          </p:cNvSpPr>
          <p:nvPr/>
        </p:nvSpPr>
        <p:spPr bwMode="auto">
          <a:xfrm>
            <a:off x="708025" y="2787650"/>
            <a:ext cx="8872538" cy="1333500"/>
          </a:xfrm>
          <a:custGeom>
            <a:avLst/>
            <a:gdLst>
              <a:gd name="T0" fmla="*/ 0 w 10515600"/>
              <a:gd name="T1" fmla="*/ 1333499 h 1333500"/>
              <a:gd name="T2" fmla="*/ 8872538 w 10515600"/>
              <a:gd name="T3" fmla="*/ 1333499 h 1333500"/>
              <a:gd name="T4" fmla="*/ 8872538 w 10515600"/>
              <a:gd name="T5" fmla="*/ 0 h 1333500"/>
              <a:gd name="T6" fmla="*/ 0 w 10515600"/>
              <a:gd name="T7" fmla="*/ 0 h 1333500"/>
              <a:gd name="T8" fmla="*/ 0 w 10515600"/>
              <a:gd name="T9" fmla="*/ 1333499 h 13335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15600"/>
              <a:gd name="T16" fmla="*/ 0 h 1333500"/>
              <a:gd name="T17" fmla="*/ 10515600 w 10515600"/>
              <a:gd name="T18" fmla="*/ 1333500 h 13335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15600" h="1333500">
                <a:moveTo>
                  <a:pt x="0" y="1333499"/>
                </a:moveTo>
                <a:lnTo>
                  <a:pt x="10515600" y="1333499"/>
                </a:lnTo>
                <a:lnTo>
                  <a:pt x="10515600" y="0"/>
                </a:lnTo>
                <a:lnTo>
                  <a:pt x="0" y="0"/>
                </a:lnTo>
                <a:lnTo>
                  <a:pt x="0" y="1333499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884238" y="1758950"/>
            <a:ext cx="8518525" cy="2466975"/>
          </a:xfrm>
        </p:spPr>
        <p:txBody>
          <a:bodyPr/>
          <a:lstStyle/>
          <a:p>
            <a:r>
              <a:rPr lang="ru-RU" b="0" smtClean="0">
                <a:latin typeface="Arial Black" pitchFamily="34" charset="0"/>
                <a:cs typeface="Arial" charset="0"/>
              </a:rPr>
              <a:t>ОТЧЕТЫ </a:t>
            </a:r>
            <a:br>
              <a:rPr lang="ru-RU" b="0" smtClean="0">
                <a:latin typeface="Arial Black" pitchFamily="34" charset="0"/>
                <a:cs typeface="Arial" charset="0"/>
              </a:rPr>
            </a:br>
            <a:r>
              <a:rPr lang="ru-RU" b="0" smtClean="0">
                <a:latin typeface="Arial Black" pitchFamily="34" charset="0"/>
                <a:cs typeface="Arial" charset="0"/>
              </a:rPr>
              <a:t>ОБ ИСПОЛНЕНИИ  КОНТРАКТОВ</a:t>
            </a:r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object 2"/>
          <p:cNvSpPr>
            <a:spLocks/>
          </p:cNvSpPr>
          <p:nvPr/>
        </p:nvSpPr>
        <p:spPr bwMode="auto">
          <a:xfrm>
            <a:off x="0" y="0"/>
            <a:ext cx="10287000" cy="5934075"/>
          </a:xfrm>
          <a:custGeom>
            <a:avLst/>
            <a:gdLst>
              <a:gd name="T0" fmla="*/ 0 w 12192000"/>
              <a:gd name="T1" fmla="*/ 5933823 h 5934710"/>
              <a:gd name="T2" fmla="*/ 10287000 w 12192000"/>
              <a:gd name="T3" fmla="*/ 5933823 h 5934710"/>
              <a:gd name="T4" fmla="*/ 10287000 w 12192000"/>
              <a:gd name="T5" fmla="*/ 0 h 5934710"/>
              <a:gd name="T6" fmla="*/ 0 w 12192000"/>
              <a:gd name="T7" fmla="*/ 0 h 5934710"/>
              <a:gd name="T8" fmla="*/ 0 w 12192000"/>
              <a:gd name="T9" fmla="*/ 5933823 h 59347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934710"/>
              <a:gd name="T17" fmla="*/ 12192000 w 12192000"/>
              <a:gd name="T18" fmla="*/ 5934710 h 59347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934710">
                <a:moveTo>
                  <a:pt x="0" y="5934456"/>
                </a:moveTo>
                <a:lnTo>
                  <a:pt x="12192000" y="5934456"/>
                </a:lnTo>
                <a:lnTo>
                  <a:pt x="12192000" y="0"/>
                </a:lnTo>
                <a:lnTo>
                  <a:pt x="0" y="0"/>
                </a:lnTo>
                <a:lnTo>
                  <a:pt x="0" y="593445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4818" name="object 3"/>
          <p:cNvSpPr>
            <a:spLocks noGrp="1"/>
          </p:cNvSpPr>
          <p:nvPr>
            <p:ph type="title"/>
          </p:nvPr>
        </p:nvSpPr>
        <p:spPr>
          <a:xfrm>
            <a:off x="965200" y="1182688"/>
            <a:ext cx="8739188" cy="1212850"/>
          </a:xfrm>
        </p:spPr>
        <p:txBody>
          <a:bodyPr tIns="60960"/>
          <a:lstStyle/>
          <a:p>
            <a:pPr marL="12700" eaLnBrk="1" hangingPunct="1">
              <a:lnSpc>
                <a:spcPts val="3025"/>
              </a:lnSpc>
              <a:spcBef>
                <a:spcPts val="475"/>
              </a:spcBef>
              <a:tabLst>
                <a:tab pos="2517775" algn="l"/>
                <a:tab pos="3127375" algn="l"/>
                <a:tab pos="5346700" algn="l"/>
                <a:tab pos="5956300" algn="l"/>
                <a:tab pos="8445500" algn="l"/>
                <a:tab pos="9939338" algn="l"/>
              </a:tabLst>
            </a:pPr>
            <a:r>
              <a:rPr lang="ru-RU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Требование	</a:t>
            </a:r>
            <a:r>
              <a:rPr lang="ru-RU" sz="2800" b="0" smtClean="0">
                <a:solidFill>
                  <a:srgbClr val="000000"/>
                </a:solidFill>
                <a:latin typeface="Arial" charset="0"/>
                <a:cs typeface="Arial" charset="0"/>
              </a:rPr>
              <a:t>о	подготовке	и	размещении</a:t>
            </a:r>
            <a:br>
              <a:rPr lang="ru-RU" sz="2800" b="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800" b="0" smtClean="0">
                <a:solidFill>
                  <a:srgbClr val="000000"/>
                </a:solidFill>
                <a:latin typeface="Arial" charset="0"/>
                <a:cs typeface="Arial" charset="0"/>
              </a:rPr>
              <a:t>отчета об  исполнении контракта </a:t>
            </a:r>
            <a:r>
              <a:rPr lang="ru-RU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распространяется на все контракты.</a:t>
            </a:r>
            <a:endParaRPr lang="ru-RU" sz="2800" smtClean="0">
              <a:latin typeface="Arial" charset="0"/>
              <a:cs typeface="Arial" charset="0"/>
            </a:endParaRPr>
          </a:p>
        </p:txBody>
      </p:sp>
      <p:sp>
        <p:nvSpPr>
          <p:cNvPr id="34819" name="object 4"/>
          <p:cNvSpPr>
            <a:spLocks/>
          </p:cNvSpPr>
          <p:nvPr/>
        </p:nvSpPr>
        <p:spPr bwMode="auto">
          <a:xfrm>
            <a:off x="0" y="5638800"/>
            <a:ext cx="10287000" cy="1219200"/>
          </a:xfrm>
          <a:custGeom>
            <a:avLst/>
            <a:gdLst>
              <a:gd name="T0" fmla="*/ 0 w 12192000"/>
              <a:gd name="T1" fmla="*/ 1218697 h 923925"/>
              <a:gd name="T2" fmla="*/ 10287000 w 12192000"/>
              <a:gd name="T3" fmla="*/ 1218697 h 923925"/>
              <a:gd name="T4" fmla="*/ 10287000 w 12192000"/>
              <a:gd name="T5" fmla="*/ 0 h 923925"/>
              <a:gd name="T6" fmla="*/ 0 w 12192000"/>
              <a:gd name="T7" fmla="*/ 0 h 923925"/>
              <a:gd name="T8" fmla="*/ 0 w 12192000"/>
              <a:gd name="T9" fmla="*/ 1218697 h 9239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923925"/>
              <a:gd name="T17" fmla="*/ 12192000 w 12192000"/>
              <a:gd name="T18" fmla="*/ 923925 h 9239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923925">
                <a:moveTo>
                  <a:pt x="0" y="923544"/>
                </a:moveTo>
                <a:lnTo>
                  <a:pt x="12192000" y="923544"/>
                </a:lnTo>
                <a:lnTo>
                  <a:pt x="12192000" y="0"/>
                </a:lnTo>
                <a:lnTo>
                  <a:pt x="0" y="0"/>
                </a:lnTo>
                <a:lnTo>
                  <a:pt x="0" y="92354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4820" name="object 5"/>
          <p:cNvSpPr txBox="1">
            <a:spLocks noChangeArrowheads="1"/>
          </p:cNvSpPr>
          <p:nvPr/>
        </p:nvSpPr>
        <p:spPr bwMode="auto">
          <a:xfrm>
            <a:off x="188913" y="5638800"/>
            <a:ext cx="99060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indent="1588" algn="ctr">
              <a:spcBef>
                <a:spcPts val="100"/>
              </a:spcBef>
            </a:pPr>
            <a:r>
              <a:rPr lang="ru-RU">
                <a:solidFill>
                  <a:srgbClr val="F1F1F1"/>
                </a:solidFill>
              </a:rPr>
              <a:t>Постановление Правительства РФ от 28 ноября 2013 года № 1093 «О порядке подготовки и размещения в  единой информационной системе в сфере закупок отчета об исполнении государственного (муниципального)  контракта и (или) о результатах отдельного этапа его исполнения»</a:t>
            </a:r>
            <a:endParaRPr lang="ru-RU"/>
          </a:p>
        </p:txBody>
      </p:sp>
      <p:sp>
        <p:nvSpPr>
          <p:cNvPr id="34821" name="object 6"/>
          <p:cNvSpPr txBox="1">
            <a:spLocks noChangeArrowheads="1"/>
          </p:cNvSpPr>
          <p:nvPr/>
        </p:nvSpPr>
        <p:spPr bwMode="auto">
          <a:xfrm>
            <a:off x="5570538" y="3421063"/>
            <a:ext cx="4214812" cy="1147762"/>
          </a:xfrm>
          <a:prstGeom prst="rect">
            <a:avLst/>
          </a:prstGeom>
          <a:solidFill>
            <a:srgbClr val="F1F1F1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38735" rIns="0" bIns="0">
            <a:spAutoFit/>
          </a:bodyPr>
          <a:lstStyle/>
          <a:p>
            <a:pPr marL="193675" algn="ctr">
              <a:spcBef>
                <a:spcPts val="300"/>
              </a:spcBef>
            </a:pPr>
            <a:r>
              <a:rPr lang="ru-RU" sz="2400"/>
              <a:t>контракты, заключенные  согласно пунктам 4, 5, 23, 42, 44</a:t>
            </a:r>
          </a:p>
          <a:p>
            <a:pPr marL="193675" algn="ctr"/>
            <a:r>
              <a:rPr lang="ru-RU" sz="2400"/>
              <a:t>или 46 части 1 статьи 93 44-ФЗ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6938" y="3684588"/>
            <a:ext cx="2590800" cy="573087"/>
          </a:xfrm>
          <a:prstGeom prst="rect">
            <a:avLst/>
          </a:prstGeom>
          <a:solidFill>
            <a:srgbClr val="6F0000"/>
          </a:solidFill>
        </p:spPr>
        <p:txBody>
          <a:bodyPr lIns="0" tIns="19685" rIns="0" bIns="0">
            <a:spAutoFit/>
          </a:bodyPr>
          <a:lstStyle/>
          <a:p>
            <a:pPr marL="91438" fontAlgn="auto">
              <a:spcBef>
                <a:spcPts val="155"/>
              </a:spcBef>
              <a:spcAft>
                <a:spcPts val="0"/>
              </a:spcAft>
              <a:defRPr/>
            </a:pPr>
            <a:r>
              <a:rPr sz="3600" b="1" spc="-11" dirty="0">
                <a:solidFill>
                  <a:srgbClr val="F1F1F1"/>
                </a:solidFill>
                <a:latin typeface="Arial"/>
                <a:cs typeface="Arial"/>
              </a:rPr>
              <a:t>Исключение</a:t>
            </a:r>
            <a:endParaRPr sz="3600">
              <a:latin typeface="Arial"/>
              <a:cs typeface="Arial"/>
            </a:endParaRPr>
          </a:p>
        </p:txBody>
      </p:sp>
      <p:sp>
        <p:nvSpPr>
          <p:cNvPr id="34823" name="object 8"/>
          <p:cNvSpPr>
            <a:spLocks/>
          </p:cNvSpPr>
          <p:nvPr/>
        </p:nvSpPr>
        <p:spPr bwMode="auto">
          <a:xfrm>
            <a:off x="4159250" y="3733800"/>
            <a:ext cx="739775" cy="547688"/>
          </a:xfrm>
          <a:custGeom>
            <a:avLst/>
            <a:gdLst>
              <a:gd name="T0" fmla="*/ 509017 w 878204"/>
              <a:gd name="T1" fmla="*/ 0 h 547370"/>
              <a:gd name="T2" fmla="*/ 509017 w 878204"/>
              <a:gd name="T3" fmla="*/ 136858 h 547370"/>
              <a:gd name="T4" fmla="*/ 0 w 878204"/>
              <a:gd name="T5" fmla="*/ 136858 h 547370"/>
              <a:gd name="T6" fmla="*/ 0 w 878204"/>
              <a:gd name="T7" fmla="*/ 410575 h 547370"/>
              <a:gd name="T8" fmla="*/ 509017 w 878204"/>
              <a:gd name="T9" fmla="*/ 410575 h 547370"/>
              <a:gd name="T10" fmla="*/ 509017 w 878204"/>
              <a:gd name="T11" fmla="*/ 547434 h 547370"/>
              <a:gd name="T12" fmla="*/ 739455 w 878204"/>
              <a:gd name="T13" fmla="*/ 273716 h 547370"/>
              <a:gd name="T14" fmla="*/ 509017 w 878204"/>
              <a:gd name="T15" fmla="*/ 0 h 5473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78204"/>
              <a:gd name="T25" fmla="*/ 0 h 547370"/>
              <a:gd name="T26" fmla="*/ 878204 w 878204"/>
              <a:gd name="T27" fmla="*/ 547370 h 54737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78204" h="547370">
                <a:moveTo>
                  <a:pt x="604266" y="0"/>
                </a:moveTo>
                <a:lnTo>
                  <a:pt x="604266" y="136779"/>
                </a:lnTo>
                <a:lnTo>
                  <a:pt x="0" y="136779"/>
                </a:lnTo>
                <a:lnTo>
                  <a:pt x="0" y="410337"/>
                </a:lnTo>
                <a:lnTo>
                  <a:pt x="604266" y="410337"/>
                </a:lnTo>
                <a:lnTo>
                  <a:pt x="604266" y="547116"/>
                </a:lnTo>
                <a:lnTo>
                  <a:pt x="877824" y="273557"/>
                </a:lnTo>
                <a:lnTo>
                  <a:pt x="604266" y="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4824" name="object 9"/>
          <p:cNvSpPr>
            <a:spLocks/>
          </p:cNvSpPr>
          <p:nvPr/>
        </p:nvSpPr>
        <p:spPr bwMode="auto">
          <a:xfrm>
            <a:off x="4159250" y="3733800"/>
            <a:ext cx="739775" cy="547688"/>
          </a:xfrm>
          <a:custGeom>
            <a:avLst/>
            <a:gdLst>
              <a:gd name="T0" fmla="*/ 0 w 878204"/>
              <a:gd name="T1" fmla="*/ 136858 h 547370"/>
              <a:gd name="T2" fmla="*/ 509017 w 878204"/>
              <a:gd name="T3" fmla="*/ 136858 h 547370"/>
              <a:gd name="T4" fmla="*/ 509017 w 878204"/>
              <a:gd name="T5" fmla="*/ 0 h 547370"/>
              <a:gd name="T6" fmla="*/ 739455 w 878204"/>
              <a:gd name="T7" fmla="*/ 273716 h 547370"/>
              <a:gd name="T8" fmla="*/ 509017 w 878204"/>
              <a:gd name="T9" fmla="*/ 547434 h 547370"/>
              <a:gd name="T10" fmla="*/ 509017 w 878204"/>
              <a:gd name="T11" fmla="*/ 410575 h 547370"/>
              <a:gd name="T12" fmla="*/ 0 w 878204"/>
              <a:gd name="T13" fmla="*/ 410575 h 547370"/>
              <a:gd name="T14" fmla="*/ 0 w 878204"/>
              <a:gd name="T15" fmla="*/ 136858 h 5473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78204"/>
              <a:gd name="T25" fmla="*/ 0 h 547370"/>
              <a:gd name="T26" fmla="*/ 878204 w 878204"/>
              <a:gd name="T27" fmla="*/ 547370 h 54737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78204" h="547370">
                <a:moveTo>
                  <a:pt x="0" y="136779"/>
                </a:moveTo>
                <a:lnTo>
                  <a:pt x="604266" y="136779"/>
                </a:lnTo>
                <a:lnTo>
                  <a:pt x="604266" y="0"/>
                </a:lnTo>
                <a:lnTo>
                  <a:pt x="877824" y="273557"/>
                </a:lnTo>
                <a:lnTo>
                  <a:pt x="604266" y="547116"/>
                </a:lnTo>
                <a:lnTo>
                  <a:pt x="604266" y="410337"/>
                </a:lnTo>
                <a:lnTo>
                  <a:pt x="0" y="410337"/>
                </a:lnTo>
                <a:lnTo>
                  <a:pt x="0" y="136779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object 2"/>
          <p:cNvSpPr>
            <a:spLocks/>
          </p:cNvSpPr>
          <p:nvPr/>
        </p:nvSpPr>
        <p:spPr bwMode="auto">
          <a:xfrm>
            <a:off x="0" y="0"/>
            <a:ext cx="10287000" cy="5745163"/>
          </a:xfrm>
          <a:custGeom>
            <a:avLst/>
            <a:gdLst>
              <a:gd name="T0" fmla="*/ 0 w 12192000"/>
              <a:gd name="T1" fmla="*/ 5745159 h 5745480"/>
              <a:gd name="T2" fmla="*/ 10287000 w 12192000"/>
              <a:gd name="T3" fmla="*/ 5745159 h 5745480"/>
              <a:gd name="T4" fmla="*/ 10287000 w 12192000"/>
              <a:gd name="T5" fmla="*/ 0 h 5745480"/>
              <a:gd name="T6" fmla="*/ 0 w 12192000"/>
              <a:gd name="T7" fmla="*/ 0 h 5745480"/>
              <a:gd name="T8" fmla="*/ 0 w 12192000"/>
              <a:gd name="T9" fmla="*/ 5745159 h 5745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745480"/>
              <a:gd name="T17" fmla="*/ 12192000 w 12192000"/>
              <a:gd name="T18" fmla="*/ 5745480 h 5745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745480">
                <a:moveTo>
                  <a:pt x="0" y="5745479"/>
                </a:moveTo>
                <a:lnTo>
                  <a:pt x="12192000" y="5745479"/>
                </a:lnTo>
                <a:lnTo>
                  <a:pt x="12192000" y="0"/>
                </a:lnTo>
                <a:lnTo>
                  <a:pt x="0" y="0"/>
                </a:lnTo>
                <a:lnTo>
                  <a:pt x="0" y="5745479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842" name="object 3"/>
          <p:cNvSpPr>
            <a:spLocks/>
          </p:cNvSpPr>
          <p:nvPr/>
        </p:nvSpPr>
        <p:spPr bwMode="auto">
          <a:xfrm>
            <a:off x="0" y="6837363"/>
            <a:ext cx="10287000" cy="20637"/>
          </a:xfrm>
          <a:custGeom>
            <a:avLst/>
            <a:gdLst>
              <a:gd name="T0" fmla="*/ 0 w 12192000"/>
              <a:gd name="T1" fmla="*/ 20394 h 21590"/>
              <a:gd name="T2" fmla="*/ 10287000 w 12192000"/>
              <a:gd name="T3" fmla="*/ 20394 h 21590"/>
              <a:gd name="T4" fmla="*/ 10287000 w 12192000"/>
              <a:gd name="T5" fmla="*/ 0 h 21590"/>
              <a:gd name="T6" fmla="*/ 0 w 12192000"/>
              <a:gd name="T7" fmla="*/ 0 h 21590"/>
              <a:gd name="T8" fmla="*/ 0 w 12192000"/>
              <a:gd name="T9" fmla="*/ 20394 h 21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21590"/>
              <a:gd name="T17" fmla="*/ 12192000 w 12192000"/>
              <a:gd name="T18" fmla="*/ 21590 h 215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21590">
                <a:moveTo>
                  <a:pt x="0" y="21336"/>
                </a:moveTo>
                <a:lnTo>
                  <a:pt x="12192000" y="21336"/>
                </a:lnTo>
                <a:lnTo>
                  <a:pt x="12192000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843" name="object 4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700" y="1992313"/>
            <a:ext cx="8628063" cy="4429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spc="-25" dirty="0">
                <a:latin typeface="Arial"/>
                <a:cs typeface="Arial"/>
              </a:rPr>
              <a:t>Размещать </a:t>
            </a:r>
            <a:r>
              <a:rPr sz="2800" spc="-5" dirty="0">
                <a:latin typeface="Arial"/>
                <a:cs typeface="Arial"/>
              </a:rPr>
              <a:t>ли </a:t>
            </a:r>
            <a:r>
              <a:rPr sz="2800" spc="-31" dirty="0">
                <a:latin typeface="Arial"/>
                <a:cs typeface="Arial"/>
              </a:rPr>
              <a:t>отчет </a:t>
            </a:r>
            <a:r>
              <a:rPr sz="2800" spc="-5" dirty="0">
                <a:latin typeface="Arial"/>
                <a:cs typeface="Arial"/>
              </a:rPr>
              <a:t>об </a:t>
            </a:r>
            <a:r>
              <a:rPr sz="2800" spc="-11" dirty="0">
                <a:latin typeface="Arial"/>
                <a:cs typeface="Arial"/>
              </a:rPr>
              <a:t>исполнении </a:t>
            </a:r>
            <a:r>
              <a:rPr sz="2800" dirty="0">
                <a:latin typeface="Arial"/>
                <a:cs typeface="Arial"/>
              </a:rPr>
              <a:t>контракта </a:t>
            </a:r>
            <a:r>
              <a:rPr sz="2800" spc="-5" dirty="0">
                <a:latin typeface="Arial"/>
                <a:cs typeface="Arial"/>
              </a:rPr>
              <a:t>в </a:t>
            </a:r>
            <a:r>
              <a:rPr sz="2800" spc="-11" dirty="0">
                <a:latin typeface="Arial"/>
                <a:cs typeface="Arial"/>
              </a:rPr>
              <a:t>ЕИС </a:t>
            </a:r>
            <a:r>
              <a:rPr sz="2800" spc="-5" dirty="0">
                <a:latin typeface="Arial"/>
                <a:cs typeface="Arial"/>
              </a:rPr>
              <a:t>в</a:t>
            </a:r>
            <a:r>
              <a:rPr sz="2800" spc="135" dirty="0">
                <a:latin typeface="Arial"/>
                <a:cs typeface="Arial"/>
              </a:rPr>
              <a:t> </a:t>
            </a:r>
            <a:r>
              <a:rPr sz="2800" spc="-11" dirty="0">
                <a:latin typeface="Arial"/>
                <a:cs typeface="Arial"/>
              </a:rPr>
              <a:t>Word?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5845" name="object 6"/>
          <p:cNvSpPr>
            <a:spLocks/>
          </p:cNvSpPr>
          <p:nvPr/>
        </p:nvSpPr>
        <p:spPr bwMode="auto">
          <a:xfrm>
            <a:off x="0" y="5745163"/>
            <a:ext cx="10287000" cy="1092200"/>
          </a:xfrm>
          <a:custGeom>
            <a:avLst/>
            <a:gdLst>
              <a:gd name="T0" fmla="*/ 0 w 12192000"/>
              <a:gd name="T1" fmla="*/ 1091819 h 1091565"/>
              <a:gd name="T2" fmla="*/ 10287000 w 12192000"/>
              <a:gd name="T3" fmla="*/ 1091819 h 1091565"/>
              <a:gd name="T4" fmla="*/ 10287000 w 12192000"/>
              <a:gd name="T5" fmla="*/ 0 h 1091565"/>
              <a:gd name="T6" fmla="*/ 0 w 12192000"/>
              <a:gd name="T7" fmla="*/ 0 h 1091565"/>
              <a:gd name="T8" fmla="*/ 0 w 12192000"/>
              <a:gd name="T9" fmla="*/ 1091819 h 1091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1091565"/>
              <a:gd name="T17" fmla="*/ 12192000 w 12192000"/>
              <a:gd name="T18" fmla="*/ 1091565 h 1091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1091565">
                <a:moveTo>
                  <a:pt x="0" y="1091184"/>
                </a:moveTo>
                <a:lnTo>
                  <a:pt x="12192000" y="1091184"/>
                </a:lnTo>
                <a:lnTo>
                  <a:pt x="12192000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846" name="object 7"/>
          <p:cNvSpPr>
            <a:spLocks/>
          </p:cNvSpPr>
          <p:nvPr/>
        </p:nvSpPr>
        <p:spPr bwMode="auto">
          <a:xfrm>
            <a:off x="0" y="5745163"/>
            <a:ext cx="10287000" cy="1092200"/>
          </a:xfrm>
          <a:custGeom>
            <a:avLst/>
            <a:gdLst>
              <a:gd name="T0" fmla="*/ 0 w 12192000"/>
              <a:gd name="T1" fmla="*/ 1091819 h 1091565"/>
              <a:gd name="T2" fmla="*/ 10287000 w 12192000"/>
              <a:gd name="T3" fmla="*/ 1091819 h 1091565"/>
              <a:gd name="T4" fmla="*/ 10287000 w 12192000"/>
              <a:gd name="T5" fmla="*/ 0 h 1091565"/>
              <a:gd name="T6" fmla="*/ 0 w 12192000"/>
              <a:gd name="T7" fmla="*/ 0 h 1091565"/>
              <a:gd name="T8" fmla="*/ 0 w 12192000"/>
              <a:gd name="T9" fmla="*/ 1091819 h 1091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1091565"/>
              <a:gd name="T17" fmla="*/ 12192000 w 12192000"/>
              <a:gd name="T18" fmla="*/ 1091565 h 1091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1091565">
                <a:moveTo>
                  <a:pt x="0" y="1091184"/>
                </a:moveTo>
                <a:lnTo>
                  <a:pt x="12192000" y="1091184"/>
                </a:lnTo>
                <a:lnTo>
                  <a:pt x="12192000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847" name="object 8"/>
          <p:cNvSpPr txBox="1">
            <a:spLocks noChangeArrowheads="1"/>
          </p:cNvSpPr>
          <p:nvPr/>
        </p:nvSpPr>
        <p:spPr bwMode="auto">
          <a:xfrm>
            <a:off x="166688" y="5724525"/>
            <a:ext cx="995362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00013"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Пункт 6 Положения, которое утвердило Правительство РФ в постановлении от 28 ноября 2013 года № 1093,  и статьи 6 Закона от 6 апреля 2011 г. № 63-ФЗ.</a:t>
            </a:r>
            <a:endParaRPr lang="ru-RU"/>
          </a:p>
          <a:p>
            <a:pPr marL="100013" algn="ctr"/>
            <a:r>
              <a:rPr lang="ru-RU">
                <a:solidFill>
                  <a:srgbClr val="FFFFFF"/>
                </a:solidFill>
              </a:rPr>
              <a:t>Аналогичной позиции придерживается Минэкономразвития России в письме от 16 октября 2015 года № Д28и-3000.</a:t>
            </a:r>
            <a:endParaRPr lang="ru-RU"/>
          </a:p>
        </p:txBody>
      </p:sp>
      <p:sp>
        <p:nvSpPr>
          <p:cNvPr id="35848" name="object 9"/>
          <p:cNvSpPr>
            <a:spLocks/>
          </p:cNvSpPr>
          <p:nvPr/>
        </p:nvSpPr>
        <p:spPr bwMode="auto">
          <a:xfrm>
            <a:off x="492125" y="1852613"/>
            <a:ext cx="139700" cy="903287"/>
          </a:xfrm>
          <a:custGeom>
            <a:avLst/>
            <a:gdLst>
              <a:gd name="T0" fmla="*/ 0 w 166370"/>
              <a:gd name="T1" fmla="*/ 903160 h 902335"/>
              <a:gd name="T2" fmla="*/ 139486 w 166370"/>
              <a:gd name="T3" fmla="*/ 903160 h 902335"/>
              <a:gd name="T4" fmla="*/ 139486 w 166370"/>
              <a:gd name="T5" fmla="*/ 0 h 902335"/>
              <a:gd name="T6" fmla="*/ 0 w 166370"/>
              <a:gd name="T7" fmla="*/ 0 h 902335"/>
              <a:gd name="T8" fmla="*/ 0 w 166370"/>
              <a:gd name="T9" fmla="*/ 903160 h 9023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902335"/>
              <a:gd name="T17" fmla="*/ 166370 w 166370"/>
              <a:gd name="T18" fmla="*/ 902335 h 9023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902335">
                <a:moveTo>
                  <a:pt x="0" y="902208"/>
                </a:moveTo>
                <a:lnTo>
                  <a:pt x="166115" y="902208"/>
                </a:lnTo>
                <a:lnTo>
                  <a:pt x="166115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849" name="object 10"/>
          <p:cNvSpPr>
            <a:spLocks/>
          </p:cNvSpPr>
          <p:nvPr/>
        </p:nvSpPr>
        <p:spPr bwMode="auto">
          <a:xfrm>
            <a:off x="492125" y="1852613"/>
            <a:ext cx="139700" cy="903287"/>
          </a:xfrm>
          <a:custGeom>
            <a:avLst/>
            <a:gdLst>
              <a:gd name="T0" fmla="*/ 0 w 166370"/>
              <a:gd name="T1" fmla="*/ 903160 h 902335"/>
              <a:gd name="T2" fmla="*/ 139486 w 166370"/>
              <a:gd name="T3" fmla="*/ 903160 h 902335"/>
              <a:gd name="T4" fmla="*/ 139486 w 166370"/>
              <a:gd name="T5" fmla="*/ 0 h 902335"/>
              <a:gd name="T6" fmla="*/ 0 w 166370"/>
              <a:gd name="T7" fmla="*/ 0 h 902335"/>
              <a:gd name="T8" fmla="*/ 0 w 166370"/>
              <a:gd name="T9" fmla="*/ 903160 h 9023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902335"/>
              <a:gd name="T17" fmla="*/ 166370 w 166370"/>
              <a:gd name="T18" fmla="*/ 902335 h 9023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902335">
                <a:moveTo>
                  <a:pt x="0" y="902208"/>
                </a:moveTo>
                <a:lnTo>
                  <a:pt x="166115" y="902208"/>
                </a:lnTo>
                <a:lnTo>
                  <a:pt x="166115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850" name="object 11"/>
          <p:cNvSpPr txBox="1">
            <a:spLocks noChangeArrowheads="1"/>
          </p:cNvSpPr>
          <p:nvPr/>
        </p:nvSpPr>
        <p:spPr bwMode="auto">
          <a:xfrm>
            <a:off x="1684338" y="3898900"/>
            <a:ext cx="7980362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 b="1"/>
              <a:t>Нет, </a:t>
            </a:r>
            <a:r>
              <a:rPr lang="ru-RU" sz="2400"/>
              <a:t>чтобы отчитаться  об исполнении контракта, достаточно  заполнить в ЕИС форму отчета и подписать ее электронной  подписью уполномоченного лица.</a:t>
            </a:r>
          </a:p>
        </p:txBody>
      </p:sp>
      <p:sp>
        <p:nvSpPr>
          <p:cNvPr id="35851" name="object 12"/>
          <p:cNvSpPr txBox="1">
            <a:spLocks noChangeArrowheads="1"/>
          </p:cNvSpPr>
          <p:nvPr/>
        </p:nvSpPr>
        <p:spPr bwMode="auto">
          <a:xfrm>
            <a:off x="255588" y="4235450"/>
            <a:ext cx="903287" cy="3381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object 2"/>
          <p:cNvSpPr>
            <a:spLocks/>
          </p:cNvSpPr>
          <p:nvPr/>
        </p:nvSpPr>
        <p:spPr bwMode="auto">
          <a:xfrm>
            <a:off x="0" y="0"/>
            <a:ext cx="10287000" cy="6262688"/>
          </a:xfrm>
          <a:custGeom>
            <a:avLst/>
            <a:gdLst>
              <a:gd name="T0" fmla="*/ 0 w 12192000"/>
              <a:gd name="T1" fmla="*/ 6262436 h 6262370"/>
              <a:gd name="T2" fmla="*/ 10287000 w 12192000"/>
              <a:gd name="T3" fmla="*/ 6262436 h 6262370"/>
              <a:gd name="T4" fmla="*/ 10287000 w 12192000"/>
              <a:gd name="T5" fmla="*/ 0 h 6262370"/>
              <a:gd name="T6" fmla="*/ 0 w 12192000"/>
              <a:gd name="T7" fmla="*/ 0 h 6262370"/>
              <a:gd name="T8" fmla="*/ 0 w 12192000"/>
              <a:gd name="T9" fmla="*/ 6262436 h 6262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62370"/>
              <a:gd name="T17" fmla="*/ 12192000 w 12192000"/>
              <a:gd name="T18" fmla="*/ 6262370 h 62623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62370">
                <a:moveTo>
                  <a:pt x="0" y="6262116"/>
                </a:moveTo>
                <a:lnTo>
                  <a:pt x="12192000" y="6262116"/>
                </a:lnTo>
                <a:lnTo>
                  <a:pt x="12192000" y="0"/>
                </a:lnTo>
                <a:lnTo>
                  <a:pt x="0" y="0"/>
                </a:lnTo>
                <a:lnTo>
                  <a:pt x="0" y="626211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1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4700" y="1597025"/>
            <a:ext cx="4627563" cy="11112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3600" dirty="0">
                <a:latin typeface="Arial"/>
                <a:cs typeface="Arial"/>
              </a:rPr>
              <a:t>Как изменить КВР в</a:t>
            </a:r>
            <a:r>
              <a:rPr sz="3600" spc="-115" dirty="0">
                <a:latin typeface="Arial"/>
                <a:cs typeface="Arial"/>
              </a:rPr>
              <a:t> </a:t>
            </a:r>
            <a:r>
              <a:rPr sz="3600" spc="-11" dirty="0">
                <a:latin typeface="Arial"/>
                <a:cs typeface="Arial"/>
              </a:rPr>
              <a:t>ИКЗ?</a:t>
            </a:r>
            <a:endParaRPr sz="3600">
              <a:latin typeface="Arial"/>
              <a:cs typeface="Arial"/>
            </a:endParaRPr>
          </a:p>
        </p:txBody>
      </p:sp>
      <p:sp>
        <p:nvSpPr>
          <p:cNvPr id="9220" name="object 5"/>
          <p:cNvSpPr>
            <a:spLocks/>
          </p:cNvSpPr>
          <p:nvPr/>
        </p:nvSpPr>
        <p:spPr bwMode="auto">
          <a:xfrm>
            <a:off x="0" y="6019800"/>
            <a:ext cx="10287000" cy="838200"/>
          </a:xfrm>
          <a:custGeom>
            <a:avLst/>
            <a:gdLst>
              <a:gd name="T0" fmla="*/ 10287000 w 12192000"/>
              <a:gd name="T1" fmla="*/ 837662 h 596265"/>
              <a:gd name="T2" fmla="*/ 10287000 w 12192000"/>
              <a:gd name="T3" fmla="*/ 0 h 596265"/>
              <a:gd name="T4" fmla="*/ 0 w 12192000"/>
              <a:gd name="T5" fmla="*/ 0 h 596265"/>
              <a:gd name="T6" fmla="*/ 0 w 12192000"/>
              <a:gd name="T7" fmla="*/ 837662 h 596265"/>
              <a:gd name="T8" fmla="*/ 10287000 w 12192000"/>
              <a:gd name="T9" fmla="*/ 837662 h 5962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96265"/>
              <a:gd name="T17" fmla="*/ 12192000 w 12192000"/>
              <a:gd name="T18" fmla="*/ 596265 h 5962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96265">
                <a:moveTo>
                  <a:pt x="12192000" y="595882"/>
                </a:moveTo>
                <a:lnTo>
                  <a:pt x="12192000" y="0"/>
                </a:lnTo>
                <a:lnTo>
                  <a:pt x="0" y="0"/>
                </a:lnTo>
                <a:lnTo>
                  <a:pt x="0" y="595882"/>
                </a:lnTo>
                <a:lnTo>
                  <a:pt x="12192000" y="59588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21" name="object 6"/>
          <p:cNvSpPr>
            <a:spLocks/>
          </p:cNvSpPr>
          <p:nvPr/>
        </p:nvSpPr>
        <p:spPr bwMode="auto">
          <a:xfrm>
            <a:off x="0" y="6262688"/>
            <a:ext cx="10287000" cy="595312"/>
          </a:xfrm>
          <a:custGeom>
            <a:avLst/>
            <a:gdLst>
              <a:gd name="T0" fmla="*/ 10287000 w 12192000"/>
              <a:gd name="T1" fmla="*/ 594930 h 596265"/>
              <a:gd name="T2" fmla="*/ 10287000 w 12192000"/>
              <a:gd name="T3" fmla="*/ 0 h 596265"/>
              <a:gd name="T4" fmla="*/ 0 w 12192000"/>
              <a:gd name="T5" fmla="*/ 0 h 596265"/>
              <a:gd name="T6" fmla="*/ 0 w 12192000"/>
              <a:gd name="T7" fmla="*/ 594930 h 596265"/>
              <a:gd name="T8" fmla="*/ 0 60000 65536"/>
              <a:gd name="T9" fmla="*/ 0 60000 65536"/>
              <a:gd name="T10" fmla="*/ 0 60000 65536"/>
              <a:gd name="T11" fmla="*/ 0 60000 65536"/>
              <a:gd name="T12" fmla="*/ 0 w 12192000"/>
              <a:gd name="T13" fmla="*/ 0 h 596265"/>
              <a:gd name="T14" fmla="*/ 12192000 w 12192000"/>
              <a:gd name="T15" fmla="*/ 596265 h 5962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2000" h="596265">
                <a:moveTo>
                  <a:pt x="12192000" y="595882"/>
                </a:moveTo>
                <a:lnTo>
                  <a:pt x="12192000" y="0"/>
                </a:lnTo>
                <a:lnTo>
                  <a:pt x="0" y="0"/>
                </a:lnTo>
                <a:lnTo>
                  <a:pt x="0" y="595882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22" name="object 7"/>
          <p:cNvSpPr txBox="1">
            <a:spLocks noChangeArrowheads="1"/>
          </p:cNvSpPr>
          <p:nvPr/>
        </p:nvSpPr>
        <p:spPr bwMode="auto">
          <a:xfrm>
            <a:off x="571500" y="6019800"/>
            <a:ext cx="9142413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п. 8 приказа Минэкономразвития России от 29 июня 2015 г. № 422, раздел 4.1.9 Руководства пользователя</a:t>
            </a:r>
            <a:endParaRPr lang="ru-RU" sz="1600"/>
          </a:p>
          <a:p>
            <a:pPr algn="ctr"/>
            <a:r>
              <a:rPr lang="ru-RU" sz="1600" b="1">
                <a:solidFill>
                  <a:srgbClr val="FFFFFF"/>
                </a:solidFill>
              </a:rPr>
              <a:t>«Формирование и размещение планов закупок и планов-графиков закупок» версия 7.0.25</a:t>
            </a:r>
            <a:endParaRPr lang="ru-RU" sz="1600"/>
          </a:p>
        </p:txBody>
      </p:sp>
      <p:sp>
        <p:nvSpPr>
          <p:cNvPr id="9223" name="object 8"/>
          <p:cNvSpPr>
            <a:spLocks/>
          </p:cNvSpPr>
          <p:nvPr/>
        </p:nvSpPr>
        <p:spPr bwMode="auto">
          <a:xfrm>
            <a:off x="469900" y="1651000"/>
            <a:ext cx="152400" cy="663575"/>
          </a:xfrm>
          <a:custGeom>
            <a:avLst/>
            <a:gdLst>
              <a:gd name="T0" fmla="*/ 0 w 178434"/>
              <a:gd name="T1" fmla="*/ 663195 h 664844"/>
              <a:gd name="T2" fmla="*/ 152292 w 178434"/>
              <a:gd name="T3" fmla="*/ 663195 h 664844"/>
              <a:gd name="T4" fmla="*/ 152292 w 178434"/>
              <a:gd name="T5" fmla="*/ 0 h 664844"/>
              <a:gd name="T6" fmla="*/ 0 w 178434"/>
              <a:gd name="T7" fmla="*/ 0 h 664844"/>
              <a:gd name="T8" fmla="*/ 0 w 178434"/>
              <a:gd name="T9" fmla="*/ 663195 h 6648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434"/>
              <a:gd name="T16" fmla="*/ 0 h 664844"/>
              <a:gd name="T17" fmla="*/ 178434 w 178434"/>
              <a:gd name="T18" fmla="*/ 664844 h 6648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434" h="664844">
                <a:moveTo>
                  <a:pt x="0" y="664463"/>
                </a:moveTo>
                <a:lnTo>
                  <a:pt x="178308" y="664463"/>
                </a:lnTo>
                <a:lnTo>
                  <a:pt x="178308" y="0"/>
                </a:lnTo>
                <a:lnTo>
                  <a:pt x="0" y="0"/>
                </a:lnTo>
                <a:lnTo>
                  <a:pt x="0" y="664463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24" name="object 9"/>
          <p:cNvSpPr>
            <a:spLocks/>
          </p:cNvSpPr>
          <p:nvPr/>
        </p:nvSpPr>
        <p:spPr bwMode="auto">
          <a:xfrm>
            <a:off x="469900" y="1651000"/>
            <a:ext cx="152400" cy="663575"/>
          </a:xfrm>
          <a:custGeom>
            <a:avLst/>
            <a:gdLst>
              <a:gd name="T0" fmla="*/ 0 w 178434"/>
              <a:gd name="T1" fmla="*/ 663195 h 664844"/>
              <a:gd name="T2" fmla="*/ 152292 w 178434"/>
              <a:gd name="T3" fmla="*/ 663195 h 664844"/>
              <a:gd name="T4" fmla="*/ 152292 w 178434"/>
              <a:gd name="T5" fmla="*/ 0 h 664844"/>
              <a:gd name="T6" fmla="*/ 0 w 178434"/>
              <a:gd name="T7" fmla="*/ 0 h 664844"/>
              <a:gd name="T8" fmla="*/ 0 w 178434"/>
              <a:gd name="T9" fmla="*/ 663195 h 6648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434"/>
              <a:gd name="T16" fmla="*/ 0 h 664844"/>
              <a:gd name="T17" fmla="*/ 178434 w 178434"/>
              <a:gd name="T18" fmla="*/ 664844 h 6648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434" h="664844">
                <a:moveTo>
                  <a:pt x="0" y="664463"/>
                </a:moveTo>
                <a:lnTo>
                  <a:pt x="178308" y="664463"/>
                </a:lnTo>
                <a:lnTo>
                  <a:pt x="178308" y="0"/>
                </a:lnTo>
                <a:lnTo>
                  <a:pt x="0" y="0"/>
                </a:lnTo>
                <a:lnTo>
                  <a:pt x="0" y="664463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object 10"/>
          <p:cNvSpPr txBox="1"/>
          <p:nvPr/>
        </p:nvSpPr>
        <p:spPr>
          <a:xfrm>
            <a:off x="1504950" y="3635375"/>
            <a:ext cx="8126413" cy="11080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tabLst>
                <a:tab pos="904217" algn="l"/>
                <a:tab pos="2211650" algn="l"/>
                <a:tab pos="3794030" algn="l"/>
                <a:tab pos="4594110" algn="l"/>
                <a:tab pos="6199350" algn="l"/>
                <a:tab pos="7534086" algn="l"/>
                <a:tab pos="7895393" algn="l"/>
                <a:tab pos="9457454" algn="l"/>
              </a:tabLst>
              <a:defRPr/>
            </a:pPr>
            <a:r>
              <a:rPr sz="2400" spc="-35" dirty="0">
                <a:latin typeface="Arial"/>
                <a:cs typeface="Arial"/>
              </a:rPr>
              <a:t>Если	указали	неверный	КВР,	отмените	закупку	и	создайте	в</a:t>
            </a:r>
          </a:p>
          <a:p>
            <a:pPr marL="12700" fontAlgn="auto">
              <a:spcBef>
                <a:spcPts val="5"/>
              </a:spcBef>
              <a:spcAft>
                <a:spcPts val="0"/>
              </a:spcAft>
              <a:defRPr/>
            </a:pPr>
            <a:r>
              <a:rPr sz="2400" spc="-35" dirty="0">
                <a:latin typeface="Arial"/>
                <a:cs typeface="Arial"/>
              </a:rPr>
              <a:t>плане закупок и плане-графике новую позицию.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04950" y="4733925"/>
            <a:ext cx="8126413" cy="11080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  <a:defRPr/>
            </a:pPr>
            <a:r>
              <a:rPr lang="ru-RU" sz="2400" spc="-35" dirty="0">
                <a:latin typeface="Arial"/>
                <a:cs typeface="Arial"/>
              </a:rPr>
              <a:t>Это связано с тем, что ИКЗ неизменен вплоть до момента, когда  заканчивается период хранения информации и документов  о закупке.</a:t>
            </a:r>
          </a:p>
        </p:txBody>
      </p:sp>
      <p:sp>
        <p:nvSpPr>
          <p:cNvPr id="9227" name="object 12"/>
          <p:cNvSpPr txBox="1">
            <a:spLocks noChangeArrowheads="1"/>
          </p:cNvSpPr>
          <p:nvPr/>
        </p:nvSpPr>
        <p:spPr bwMode="auto">
          <a:xfrm>
            <a:off x="255588" y="4235450"/>
            <a:ext cx="903287" cy="334963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object 2"/>
          <p:cNvSpPr>
            <a:spLocks/>
          </p:cNvSpPr>
          <p:nvPr/>
        </p:nvSpPr>
        <p:spPr bwMode="auto">
          <a:xfrm>
            <a:off x="0" y="0"/>
            <a:ext cx="10287000" cy="6353175"/>
          </a:xfrm>
          <a:custGeom>
            <a:avLst/>
            <a:gdLst>
              <a:gd name="T0" fmla="*/ 0 w 12192000"/>
              <a:gd name="T1" fmla="*/ 6352919 h 6353810"/>
              <a:gd name="T2" fmla="*/ 10287000 w 12192000"/>
              <a:gd name="T3" fmla="*/ 6352919 h 6353810"/>
              <a:gd name="T4" fmla="*/ 10287000 w 12192000"/>
              <a:gd name="T5" fmla="*/ 0 h 6353810"/>
              <a:gd name="T6" fmla="*/ 0 w 12192000"/>
              <a:gd name="T7" fmla="*/ 0 h 6353810"/>
              <a:gd name="T8" fmla="*/ 0 w 12192000"/>
              <a:gd name="T9" fmla="*/ 6352919 h 63538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53810"/>
              <a:gd name="T17" fmla="*/ 12192000 w 12192000"/>
              <a:gd name="T18" fmla="*/ 6353810 h 63538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53810">
                <a:moveTo>
                  <a:pt x="0" y="6353555"/>
                </a:moveTo>
                <a:lnTo>
                  <a:pt x="12192000" y="6353555"/>
                </a:lnTo>
                <a:lnTo>
                  <a:pt x="12192000" y="0"/>
                </a:lnTo>
                <a:lnTo>
                  <a:pt x="0" y="0"/>
                </a:lnTo>
                <a:lnTo>
                  <a:pt x="0" y="6353555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6866" name="object 3"/>
          <p:cNvSpPr>
            <a:spLocks/>
          </p:cNvSpPr>
          <p:nvPr/>
        </p:nvSpPr>
        <p:spPr bwMode="auto">
          <a:xfrm>
            <a:off x="0" y="6837363"/>
            <a:ext cx="10287000" cy="20637"/>
          </a:xfrm>
          <a:custGeom>
            <a:avLst/>
            <a:gdLst>
              <a:gd name="T0" fmla="*/ 0 w 12192000"/>
              <a:gd name="T1" fmla="*/ 20394 h 21590"/>
              <a:gd name="T2" fmla="*/ 10287000 w 12192000"/>
              <a:gd name="T3" fmla="*/ 20394 h 21590"/>
              <a:gd name="T4" fmla="*/ 10287000 w 12192000"/>
              <a:gd name="T5" fmla="*/ 0 h 21590"/>
              <a:gd name="T6" fmla="*/ 0 w 12192000"/>
              <a:gd name="T7" fmla="*/ 0 h 21590"/>
              <a:gd name="T8" fmla="*/ 0 w 12192000"/>
              <a:gd name="T9" fmla="*/ 20394 h 21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21590"/>
              <a:gd name="T17" fmla="*/ 12192000 w 12192000"/>
              <a:gd name="T18" fmla="*/ 21590 h 215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21590">
                <a:moveTo>
                  <a:pt x="0" y="21336"/>
                </a:moveTo>
                <a:lnTo>
                  <a:pt x="12192000" y="21336"/>
                </a:lnTo>
                <a:lnTo>
                  <a:pt x="12192000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6867" name="object 4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36868" name="object 5"/>
          <p:cNvSpPr txBox="1">
            <a:spLocks noChangeArrowheads="1"/>
          </p:cNvSpPr>
          <p:nvPr/>
        </p:nvSpPr>
        <p:spPr bwMode="auto">
          <a:xfrm>
            <a:off x="774700" y="1949450"/>
            <a:ext cx="873601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4615" rIns="0" bIns="0">
            <a:spAutoFit/>
          </a:bodyPr>
          <a:lstStyle/>
          <a:p>
            <a:pPr marL="12700">
              <a:lnSpc>
                <a:spcPts val="2688"/>
              </a:lnSpc>
              <a:spcBef>
                <a:spcPts val="750"/>
              </a:spcBef>
              <a:tabLst>
                <a:tab pos="2343150" algn="l"/>
                <a:tab pos="2930525" algn="l"/>
                <a:tab pos="4402138" algn="l"/>
                <a:tab pos="4740275" algn="l"/>
                <a:tab pos="5992813" algn="l"/>
                <a:tab pos="6575425" algn="l"/>
                <a:tab pos="8709025" algn="l"/>
              </a:tabLst>
            </a:pPr>
            <a:r>
              <a:rPr lang="ru-RU" sz="2800"/>
              <a:t>Обязательно	ли	крепить	к	отчету	об	исполнении	контракта  платежные поручения?</a:t>
            </a:r>
          </a:p>
        </p:txBody>
      </p:sp>
      <p:sp>
        <p:nvSpPr>
          <p:cNvPr id="36869" name="object 6"/>
          <p:cNvSpPr>
            <a:spLocks/>
          </p:cNvSpPr>
          <p:nvPr/>
        </p:nvSpPr>
        <p:spPr bwMode="auto">
          <a:xfrm>
            <a:off x="0" y="6373813"/>
            <a:ext cx="10287000" cy="484187"/>
          </a:xfrm>
          <a:custGeom>
            <a:avLst/>
            <a:gdLst>
              <a:gd name="T0" fmla="*/ 0 w 12192000"/>
              <a:gd name="T1" fmla="*/ 484061 h 483234"/>
              <a:gd name="T2" fmla="*/ 10287000 w 12192000"/>
              <a:gd name="T3" fmla="*/ 484061 h 483234"/>
              <a:gd name="T4" fmla="*/ 10287000 w 12192000"/>
              <a:gd name="T5" fmla="*/ 0 h 483234"/>
              <a:gd name="T6" fmla="*/ 0 w 12192000"/>
              <a:gd name="T7" fmla="*/ 0 h 483234"/>
              <a:gd name="T8" fmla="*/ 0 w 12192000"/>
              <a:gd name="T9" fmla="*/ 484061 h 4832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483234"/>
              <a:gd name="T17" fmla="*/ 12192000 w 12192000"/>
              <a:gd name="T18" fmla="*/ 483234 h 4832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483234">
                <a:moveTo>
                  <a:pt x="0" y="483108"/>
                </a:moveTo>
                <a:lnTo>
                  <a:pt x="12192000" y="483108"/>
                </a:lnTo>
                <a:lnTo>
                  <a:pt x="12192000" y="0"/>
                </a:lnTo>
                <a:lnTo>
                  <a:pt x="0" y="0"/>
                </a:lnTo>
                <a:lnTo>
                  <a:pt x="0" y="48310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6870" name="object 7"/>
          <p:cNvSpPr>
            <a:spLocks/>
          </p:cNvSpPr>
          <p:nvPr/>
        </p:nvSpPr>
        <p:spPr bwMode="auto">
          <a:xfrm>
            <a:off x="0" y="6353175"/>
            <a:ext cx="10287000" cy="484188"/>
          </a:xfrm>
          <a:custGeom>
            <a:avLst/>
            <a:gdLst>
              <a:gd name="T0" fmla="*/ 0 w 12192000"/>
              <a:gd name="T1" fmla="*/ 484062 h 483234"/>
              <a:gd name="T2" fmla="*/ 10287000 w 12192000"/>
              <a:gd name="T3" fmla="*/ 484062 h 483234"/>
              <a:gd name="T4" fmla="*/ 10287000 w 12192000"/>
              <a:gd name="T5" fmla="*/ 0 h 483234"/>
              <a:gd name="T6" fmla="*/ 0 w 12192000"/>
              <a:gd name="T7" fmla="*/ 0 h 483234"/>
              <a:gd name="T8" fmla="*/ 0 w 12192000"/>
              <a:gd name="T9" fmla="*/ 484062 h 4832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483234"/>
              <a:gd name="T17" fmla="*/ 12192000 w 12192000"/>
              <a:gd name="T18" fmla="*/ 483234 h 4832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483234">
                <a:moveTo>
                  <a:pt x="0" y="483108"/>
                </a:moveTo>
                <a:lnTo>
                  <a:pt x="12192000" y="483108"/>
                </a:lnTo>
                <a:lnTo>
                  <a:pt x="12192000" y="0"/>
                </a:lnTo>
                <a:lnTo>
                  <a:pt x="0" y="0"/>
                </a:lnTo>
                <a:lnTo>
                  <a:pt x="0" y="48310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6871" name="object 8"/>
          <p:cNvSpPr txBox="1">
            <a:spLocks noChangeArrowheads="1"/>
          </p:cNvSpPr>
          <p:nvPr/>
        </p:nvSpPr>
        <p:spPr bwMode="auto">
          <a:xfrm>
            <a:off x="190500" y="6440488"/>
            <a:ext cx="100965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Данная позиция изложена в письме Минфина России от 7 июля 2014 года № 02-02-06/32616.</a:t>
            </a:r>
            <a:endParaRPr lang="ru-RU"/>
          </a:p>
        </p:txBody>
      </p:sp>
      <p:sp>
        <p:nvSpPr>
          <p:cNvPr id="36872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6873" name="object 10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object 11"/>
          <p:cNvSpPr txBox="1"/>
          <p:nvPr/>
        </p:nvSpPr>
        <p:spPr>
          <a:xfrm>
            <a:off x="1674813" y="4211638"/>
            <a:ext cx="7578725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b="1" spc="-75" dirty="0">
                <a:latin typeface="Arial"/>
                <a:cs typeface="Arial"/>
              </a:rPr>
              <a:t>Нет. </a:t>
            </a:r>
            <a:r>
              <a:rPr sz="2400" spc="-5" dirty="0">
                <a:latin typeface="Arial"/>
                <a:cs typeface="Arial"/>
              </a:rPr>
              <a:t>Прикреплять </a:t>
            </a:r>
            <a:r>
              <a:rPr sz="2400" dirty="0">
                <a:latin typeface="Arial"/>
                <a:cs typeface="Arial"/>
              </a:rPr>
              <a:t>к </a:t>
            </a:r>
            <a:r>
              <a:rPr sz="2400" spc="-20" dirty="0">
                <a:latin typeface="Arial"/>
                <a:cs typeface="Arial"/>
              </a:rPr>
              <a:t>отчету </a:t>
            </a:r>
            <a:r>
              <a:rPr sz="2400" spc="-15" dirty="0">
                <a:latin typeface="Arial"/>
                <a:cs typeface="Arial"/>
              </a:rPr>
              <a:t>платежные </a:t>
            </a:r>
            <a:r>
              <a:rPr sz="2400" spc="-11" dirty="0">
                <a:latin typeface="Arial"/>
                <a:cs typeface="Arial"/>
              </a:rPr>
              <a:t>поручения </a:t>
            </a:r>
            <a:r>
              <a:rPr sz="2400" spc="-5" dirty="0">
                <a:latin typeface="Arial"/>
                <a:cs typeface="Arial"/>
              </a:rPr>
              <a:t>не</a:t>
            </a:r>
            <a:r>
              <a:rPr sz="2400" spc="211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требуется.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6875" name="object 12"/>
          <p:cNvSpPr txBox="1">
            <a:spLocks noChangeArrowheads="1"/>
          </p:cNvSpPr>
          <p:nvPr/>
        </p:nvSpPr>
        <p:spPr bwMode="auto">
          <a:xfrm>
            <a:off x="255588" y="4235450"/>
            <a:ext cx="903287" cy="3381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object 2"/>
          <p:cNvSpPr>
            <a:spLocks noGrp="1"/>
          </p:cNvSpPr>
          <p:nvPr>
            <p:ph type="title"/>
          </p:nvPr>
        </p:nvSpPr>
        <p:spPr>
          <a:xfrm>
            <a:off x="884238" y="1758950"/>
            <a:ext cx="8518525" cy="3233738"/>
          </a:xfrm>
        </p:spPr>
        <p:txBody>
          <a:bodyPr tIns="519176"/>
          <a:lstStyle/>
          <a:p>
            <a:pPr marL="168275" indent="36513" eaLnBrk="1" hangingPunct="1">
              <a:lnSpc>
                <a:spcPts val="7125"/>
              </a:lnSpc>
              <a:spcBef>
                <a:spcPts val="1000"/>
              </a:spcBef>
            </a:pPr>
            <a:r>
              <a:rPr lang="ru-RU" sz="6600" smtClean="0">
                <a:latin typeface="Arial" charset="0"/>
                <a:cs typeface="Arial" charset="0"/>
              </a:rPr>
              <a:t>ИЗМЕНЕНИЕ</a:t>
            </a:r>
            <a:br>
              <a:rPr lang="ru-RU" sz="6600" smtClean="0">
                <a:latin typeface="Arial" charset="0"/>
                <a:cs typeface="Arial" charset="0"/>
              </a:rPr>
            </a:br>
            <a:r>
              <a:rPr lang="ru-RU" sz="6600" smtClean="0">
                <a:latin typeface="Arial" charset="0"/>
                <a:cs typeface="Arial" charset="0"/>
              </a:rPr>
              <a:t>УСЛОВИЙ  КОНТРАКТА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8914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38915" name="object 5"/>
          <p:cNvSpPr txBox="1">
            <a:spLocks noChangeArrowheads="1"/>
          </p:cNvSpPr>
          <p:nvPr/>
        </p:nvSpPr>
        <p:spPr bwMode="auto">
          <a:xfrm>
            <a:off x="774700" y="1949450"/>
            <a:ext cx="81026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4615" rIns="0" bIns="0">
            <a:spAutoFit/>
          </a:bodyPr>
          <a:lstStyle/>
          <a:p>
            <a:pPr marL="12700">
              <a:lnSpc>
                <a:spcPts val="2688"/>
              </a:lnSpc>
              <a:spcBef>
                <a:spcPts val="750"/>
              </a:spcBef>
              <a:tabLst>
                <a:tab pos="1431925" algn="l"/>
                <a:tab pos="2174875" algn="l"/>
                <a:tab pos="3922713" algn="l"/>
                <a:tab pos="5810250" algn="l"/>
                <a:tab pos="6918325" algn="l"/>
              </a:tabLst>
            </a:pPr>
            <a:r>
              <a:rPr lang="ru-RU" sz="2800"/>
              <a:t>Может	ли	заказчик изменить цену контракта, который заключил по результатам запроса котировок?</a:t>
            </a:r>
          </a:p>
        </p:txBody>
      </p:sp>
      <p:sp>
        <p:nvSpPr>
          <p:cNvPr id="38916" name="object 6"/>
          <p:cNvSpPr>
            <a:spLocks/>
          </p:cNvSpPr>
          <p:nvPr/>
        </p:nvSpPr>
        <p:spPr bwMode="auto">
          <a:xfrm>
            <a:off x="0" y="6096000"/>
            <a:ext cx="10287000" cy="762000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8917" name="object 7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object 8"/>
          <p:cNvSpPr txBox="1"/>
          <p:nvPr/>
        </p:nvSpPr>
        <p:spPr>
          <a:xfrm>
            <a:off x="266700" y="6248400"/>
            <a:ext cx="9829800" cy="5016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1600">
                <a:solidFill>
                  <a:srgbClr val="FFFFFF"/>
                </a:solidFill>
              </a:rPr>
              <a:t>Вывод следует из статьи 73, пункта 1 части 1 статьи 95 Закона № 44-ФЗ. Позицию подтверждает Минэкономразвития в письмах от 23.11.2015 № Д28и-3411, от 02.10.2015 № ОГ-Д28-12811.</a:t>
            </a:r>
            <a:endParaRPr lang="ru-RU" sz="1600"/>
          </a:p>
        </p:txBody>
      </p:sp>
      <p:sp>
        <p:nvSpPr>
          <p:cNvPr id="38919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8920" name="object 10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object 11"/>
          <p:cNvSpPr txBox="1"/>
          <p:nvPr/>
        </p:nvSpPr>
        <p:spPr>
          <a:xfrm>
            <a:off x="1535113" y="3276600"/>
            <a:ext cx="2693987" cy="3778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b="1" spc="-65" dirty="0">
                <a:latin typeface="Arial"/>
                <a:cs typeface="Arial"/>
              </a:rPr>
              <a:t>Нет, </a:t>
            </a:r>
            <a:r>
              <a:rPr sz="2400" b="1" dirty="0">
                <a:latin typeface="Arial"/>
                <a:cs typeface="Arial"/>
              </a:rPr>
              <a:t>не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70" dirty="0">
                <a:latin typeface="Arial"/>
                <a:cs typeface="Arial"/>
              </a:rPr>
              <a:t>может.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2100" y="3810000"/>
            <a:ext cx="8256588" cy="11080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497013" algn="l"/>
              </a:tabLst>
            </a:pPr>
            <a:r>
              <a:rPr lang="ru-RU" sz="2400"/>
              <a:t>Заказчик вправе изменить существенные условия контракта, если предусмотрел такую возможность в документации и контракте.	</a:t>
            </a:r>
          </a:p>
        </p:txBody>
      </p:sp>
      <p:sp>
        <p:nvSpPr>
          <p:cNvPr id="38929" name="object 19"/>
          <p:cNvSpPr txBox="1">
            <a:spLocks noChangeArrowheads="1"/>
          </p:cNvSpPr>
          <p:nvPr/>
        </p:nvSpPr>
        <p:spPr bwMode="auto">
          <a:xfrm>
            <a:off x="1562100" y="4953000"/>
            <a:ext cx="79771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При запросе котировок заказчик публикует в ЕИС  только извещение, без документации, поэтому контракт менять  не может.</a:t>
            </a:r>
          </a:p>
        </p:txBody>
      </p:sp>
      <p:sp>
        <p:nvSpPr>
          <p:cNvPr id="38930" name="object 20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993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39939" name="object 4"/>
          <p:cNvSpPr txBox="1">
            <a:spLocks noChangeArrowheads="1"/>
          </p:cNvSpPr>
          <p:nvPr/>
        </p:nvSpPr>
        <p:spPr bwMode="auto">
          <a:xfrm>
            <a:off x="774700" y="1949450"/>
            <a:ext cx="87360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4615" rIns="0" bIns="0">
            <a:spAutoFit/>
          </a:bodyPr>
          <a:lstStyle/>
          <a:p>
            <a:pPr marL="12700">
              <a:lnSpc>
                <a:spcPts val="2688"/>
              </a:lnSpc>
              <a:spcBef>
                <a:spcPts val="750"/>
              </a:spcBef>
              <a:tabLst>
                <a:tab pos="1484313" algn="l"/>
                <a:tab pos="2152650" algn="l"/>
                <a:tab pos="3827463" algn="l"/>
                <a:tab pos="4679950" algn="l"/>
                <a:tab pos="6897688" algn="l"/>
                <a:tab pos="8794750" algn="l"/>
              </a:tabLst>
            </a:pPr>
            <a:r>
              <a:rPr lang="ru-RU" sz="2800"/>
              <a:t>Вправе	ли	заказчик	при	исполнении	контракта	включить  поэтапную оплату, срок оплаты при этом не меняет?</a:t>
            </a:r>
          </a:p>
        </p:txBody>
      </p:sp>
      <p:sp>
        <p:nvSpPr>
          <p:cNvPr id="39940" name="object 5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9941" name="object 6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1562100" y="3429000"/>
            <a:ext cx="7978775" cy="11080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b="1" spc="-65" dirty="0">
                <a:latin typeface="Arial"/>
                <a:cs typeface="Arial"/>
              </a:rPr>
              <a:t>Нет, </a:t>
            </a:r>
            <a:r>
              <a:rPr sz="2400" b="1" dirty="0">
                <a:latin typeface="Arial"/>
                <a:cs typeface="Arial"/>
              </a:rPr>
              <a:t>не</a:t>
            </a:r>
            <a:r>
              <a:rPr sz="2400" b="1" spc="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вправе.</a:t>
            </a:r>
            <a:endParaRPr sz="2400" dirty="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spc="-5" dirty="0">
                <a:latin typeface="Arial"/>
                <a:cs typeface="Arial"/>
              </a:rPr>
              <a:t>Порядок </a:t>
            </a:r>
            <a:r>
              <a:rPr sz="2400" dirty="0">
                <a:latin typeface="Arial"/>
                <a:cs typeface="Arial"/>
              </a:rPr>
              <a:t>и сроки </a:t>
            </a:r>
            <a:r>
              <a:rPr sz="2400" spc="-15" dirty="0">
                <a:latin typeface="Arial"/>
                <a:cs typeface="Arial"/>
              </a:rPr>
              <a:t>оплаты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30" dirty="0">
                <a:latin typeface="Arial"/>
                <a:cs typeface="Arial"/>
              </a:rPr>
              <a:t>это </a:t>
            </a:r>
            <a:r>
              <a:rPr sz="2400" spc="-10" dirty="0">
                <a:latin typeface="Arial"/>
                <a:cs typeface="Arial"/>
              </a:rPr>
              <a:t>существенные </a:t>
            </a:r>
            <a:r>
              <a:rPr sz="2400" spc="-5" dirty="0">
                <a:latin typeface="Arial"/>
                <a:cs typeface="Arial"/>
              </a:rPr>
              <a:t>условия</a:t>
            </a:r>
            <a:r>
              <a:rPr sz="2400" spc="5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контракта.</a:t>
            </a:r>
          </a:p>
        </p:txBody>
      </p:sp>
      <p:sp>
        <p:nvSpPr>
          <p:cNvPr id="39944" name="object 9"/>
          <p:cNvSpPr txBox="1">
            <a:spLocks noChangeArrowheads="1"/>
          </p:cNvSpPr>
          <p:nvPr/>
        </p:nvSpPr>
        <p:spPr bwMode="auto">
          <a:xfrm>
            <a:off x="1535113" y="4491038"/>
            <a:ext cx="848518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>
              <a:spcBef>
                <a:spcPts val="100"/>
              </a:spcBef>
              <a:tabLst>
                <a:tab pos="1749425" algn="l"/>
                <a:tab pos="3238500" algn="l"/>
                <a:tab pos="5060950" algn="l"/>
                <a:tab pos="7624763" algn="l"/>
                <a:tab pos="9269413" algn="l"/>
              </a:tabLst>
            </a:pPr>
            <a:r>
              <a:rPr lang="ru-RU" sz="2400"/>
              <a:t>Заказчик вправе изменить существенные условия в исключительных случаях, которые перечислены в статье 95 Закона № 44-ФЗ.</a:t>
            </a:r>
          </a:p>
        </p:txBody>
      </p:sp>
      <p:sp>
        <p:nvSpPr>
          <p:cNvPr id="39945" name="object 10"/>
          <p:cNvSpPr txBox="1">
            <a:spLocks noChangeArrowheads="1"/>
          </p:cNvSpPr>
          <p:nvPr/>
        </p:nvSpPr>
        <p:spPr bwMode="auto">
          <a:xfrm>
            <a:off x="1562100" y="5638800"/>
            <a:ext cx="79787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/>
              <a:t>Порядок оплаты в исключения не попадает (п. 1  ст. 432 ГК, ч. 13 ст. 34, ст. 95 Закона № 44-ФЗ).</a:t>
            </a:r>
          </a:p>
        </p:txBody>
      </p:sp>
      <p:sp>
        <p:nvSpPr>
          <p:cNvPr id="39946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86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1991" name="object 8"/>
          <p:cNvSpPr txBox="1">
            <a:spLocks noChangeArrowheads="1"/>
          </p:cNvSpPr>
          <p:nvPr/>
        </p:nvSpPr>
        <p:spPr bwMode="auto">
          <a:xfrm>
            <a:off x="774700" y="1949450"/>
            <a:ext cx="8864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4615" rIns="0" bIns="0">
            <a:spAutoFit/>
          </a:bodyPr>
          <a:lstStyle/>
          <a:p>
            <a:pPr marL="12700">
              <a:lnSpc>
                <a:spcPts val="2688"/>
              </a:lnSpc>
              <a:spcBef>
                <a:spcPts val="750"/>
              </a:spcBef>
              <a:tabLst>
                <a:tab pos="1454150" algn="l"/>
                <a:tab pos="2173288" algn="l"/>
              </a:tabLst>
            </a:pPr>
            <a:r>
              <a:rPr lang="ru-RU" sz="2800"/>
              <a:t>Можно	ли	изменить  количество товара, когда стороны заключают контракт?</a:t>
            </a:r>
          </a:p>
        </p:txBody>
      </p:sp>
      <p:sp>
        <p:nvSpPr>
          <p:cNvPr id="41992" name="object 9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3" name="object 10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object 11"/>
          <p:cNvSpPr txBox="1"/>
          <p:nvPr/>
        </p:nvSpPr>
        <p:spPr>
          <a:xfrm>
            <a:off x="2403475" y="6438900"/>
            <a:ext cx="6626225" cy="2873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Такой вывод </a:t>
            </a:r>
            <a:r>
              <a:rPr spc="-25" dirty="0">
                <a:solidFill>
                  <a:srgbClr val="FFFFFF"/>
                </a:solidFill>
                <a:latin typeface="Arial"/>
                <a:cs typeface="Arial"/>
              </a:rPr>
              <a:t>следует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из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части 18 </a:t>
            </a: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34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Закона №</a:t>
            </a:r>
            <a:r>
              <a:rPr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44-ФЗ.</a:t>
            </a:r>
            <a:endParaRPr>
              <a:latin typeface="Arial"/>
              <a:cs typeface="Arial"/>
            </a:endParaRPr>
          </a:p>
        </p:txBody>
      </p:sp>
      <p:sp>
        <p:nvSpPr>
          <p:cNvPr id="41995" name="object 12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6" name="object 13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" name="object 14"/>
          <p:cNvSpPr txBox="1"/>
          <p:nvPr/>
        </p:nvSpPr>
        <p:spPr>
          <a:xfrm>
            <a:off x="1414463" y="3876675"/>
            <a:ext cx="7996237" cy="22161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539875" algn="l"/>
              </a:tabLst>
            </a:pPr>
            <a:r>
              <a:rPr lang="ru-RU" sz="2400" b="1"/>
              <a:t>Вправе по соглашению сторон </a:t>
            </a:r>
            <a:r>
              <a:rPr lang="ru-RU" sz="2400"/>
              <a:t>изменить количество поставляемого товара на сумму, не превышающую разницы  между ценой контракта, предложенной участником и НМЦК, если  это право предусмотрено документацией о закупке</a:t>
            </a:r>
          </a:p>
          <a:p>
            <a:pPr marL="12700">
              <a:spcBef>
                <a:spcPts val="100"/>
              </a:spcBef>
              <a:tabLst>
                <a:tab pos="1539875" algn="l"/>
              </a:tabLst>
            </a:pPr>
            <a:r>
              <a:rPr lang="ru-RU" sz="2400"/>
              <a:t>	</a:t>
            </a:r>
          </a:p>
        </p:txBody>
      </p:sp>
      <p:sp>
        <p:nvSpPr>
          <p:cNvPr id="42003" name="object 20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0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3012" name="object 5"/>
          <p:cNvSpPr txBox="1">
            <a:spLocks noChangeArrowheads="1"/>
          </p:cNvSpPr>
          <p:nvPr/>
        </p:nvSpPr>
        <p:spPr bwMode="auto">
          <a:xfrm>
            <a:off x="774700" y="1995488"/>
            <a:ext cx="916940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7785" rIns="0" bIns="0">
            <a:spAutoFit/>
          </a:bodyPr>
          <a:lstStyle/>
          <a:p>
            <a:pPr marL="12700">
              <a:lnSpc>
                <a:spcPts val="2813"/>
              </a:lnSpc>
              <a:spcBef>
                <a:spcPts val="450"/>
              </a:spcBef>
              <a:tabLst>
                <a:tab pos="1374775" algn="l"/>
                <a:tab pos="2066925" algn="l"/>
                <a:tab pos="4510088" algn="l"/>
                <a:tab pos="6740525" algn="l"/>
                <a:tab pos="7616825" algn="l"/>
              </a:tabLst>
            </a:pPr>
            <a:r>
              <a:rPr lang="ru-RU" sz="2600"/>
              <a:t>Можно	ли	неоднократно	увеличивать	или уменьшать  цену контракта в пределах 10 процентов от первоначальной цены?</a:t>
            </a:r>
          </a:p>
        </p:txBody>
      </p:sp>
      <p:sp>
        <p:nvSpPr>
          <p:cNvPr id="43013" name="object 6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4" name="object 7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object 8"/>
          <p:cNvSpPr txBox="1"/>
          <p:nvPr/>
        </p:nvSpPr>
        <p:spPr>
          <a:xfrm>
            <a:off x="800100" y="6477000"/>
            <a:ext cx="8869363" cy="2873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Об </a:t>
            </a:r>
            <a:r>
              <a:rPr spc="-20" dirty="0">
                <a:solidFill>
                  <a:srgbClr val="FFFFFF"/>
                </a:solidFill>
                <a:latin typeface="Arial"/>
                <a:cs typeface="Arial"/>
              </a:rPr>
              <a:t>этом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сказано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подпункте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«б»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пункта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части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95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Закона №</a:t>
            </a:r>
            <a:r>
              <a:rPr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44-ФЗ</a:t>
            </a:r>
            <a:endParaRPr>
              <a:latin typeface="Arial"/>
              <a:cs typeface="Arial"/>
            </a:endParaRPr>
          </a:p>
        </p:txBody>
      </p:sp>
      <p:sp>
        <p:nvSpPr>
          <p:cNvPr id="43016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7" name="object 10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object 11"/>
          <p:cNvSpPr txBox="1"/>
          <p:nvPr/>
        </p:nvSpPr>
        <p:spPr>
          <a:xfrm>
            <a:off x="1423988" y="3505200"/>
            <a:ext cx="7978775" cy="14732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739775" algn="l"/>
                <a:tab pos="2178050" algn="l"/>
                <a:tab pos="3425825" algn="l"/>
                <a:tab pos="5154613" algn="l"/>
                <a:tab pos="6842125" algn="l"/>
                <a:tab pos="9309100" algn="l"/>
              </a:tabLst>
            </a:pPr>
            <a:r>
              <a:rPr lang="ru-RU" sz="2400" b="1"/>
              <a:t>Да</a:t>
            </a:r>
            <a:r>
              <a:rPr lang="ru-RU" sz="2400"/>
              <a:t>,	стороны	вправе	заключить несколько допсоглашений к контракту.</a:t>
            </a:r>
          </a:p>
          <a:p>
            <a:pPr marL="12700">
              <a:tabLst>
                <a:tab pos="739775" algn="l"/>
                <a:tab pos="2178050" algn="l"/>
                <a:tab pos="3425825" algn="l"/>
                <a:tab pos="5154613" algn="l"/>
                <a:tab pos="6842125" algn="l"/>
                <a:tab pos="9309100" algn="l"/>
              </a:tabLst>
            </a:pPr>
            <a:r>
              <a:rPr lang="ru-RU" sz="2400"/>
              <a:t>Запрета на неоднократное изменение цены контракта в Законе № 44-ФЗ нет.</a:t>
            </a:r>
          </a:p>
        </p:txBody>
      </p:sp>
      <p:sp>
        <p:nvSpPr>
          <p:cNvPr id="43020" name="object 13"/>
          <p:cNvSpPr txBox="1">
            <a:spLocks noChangeArrowheads="1"/>
          </p:cNvSpPr>
          <p:nvPr/>
        </p:nvSpPr>
        <p:spPr bwMode="auto">
          <a:xfrm>
            <a:off x="1423988" y="4953000"/>
            <a:ext cx="85201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563563" algn="l"/>
                <a:tab pos="1644650" algn="l"/>
                <a:tab pos="1716088" algn="l"/>
                <a:tab pos="2386013" algn="l"/>
                <a:tab pos="3413125" algn="l"/>
              </a:tabLst>
            </a:pPr>
            <a:r>
              <a:rPr lang="ru-RU" sz="2400"/>
              <a:t>Главное условие – объем продукции и цена контракта меняются не более чем на 10 процентов от первоначальной цены контракта</a:t>
            </a:r>
          </a:p>
        </p:txBody>
      </p:sp>
      <p:sp>
        <p:nvSpPr>
          <p:cNvPr id="43024" name="object 17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34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4035" name="object 4"/>
          <p:cNvSpPr txBox="1">
            <a:spLocks noChangeArrowheads="1"/>
          </p:cNvSpPr>
          <p:nvPr/>
        </p:nvSpPr>
        <p:spPr bwMode="auto">
          <a:xfrm>
            <a:off x="774700" y="1992313"/>
            <a:ext cx="873601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350963" algn="l"/>
                <a:tab pos="1970088" algn="l"/>
                <a:tab pos="3870325" algn="l"/>
                <a:tab pos="5137150" algn="l"/>
                <a:tab pos="6303963" algn="l"/>
                <a:tab pos="6910388" algn="l"/>
                <a:tab pos="7519988" algn="l"/>
                <a:tab pos="9559925" algn="l"/>
              </a:tabLst>
            </a:pPr>
            <a:r>
              <a:rPr lang="ru-RU" sz="2800"/>
              <a:t>Можно	ли	увеличить	объем	работ	на	10 процентов,	если  контракт уже исполнили?</a:t>
            </a:r>
          </a:p>
        </p:txBody>
      </p:sp>
      <p:sp>
        <p:nvSpPr>
          <p:cNvPr id="44036" name="object 5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37" name="object 6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419100" y="6400800"/>
            <a:ext cx="9677400" cy="2873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Такой вывод </a:t>
            </a:r>
            <a:r>
              <a:rPr spc="-25" dirty="0">
                <a:solidFill>
                  <a:srgbClr val="FFFFFF"/>
                </a:solidFill>
                <a:latin typeface="Arial"/>
                <a:cs typeface="Arial"/>
              </a:rPr>
              <a:t>следует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из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подпункта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«б»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пункта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части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95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Закона №</a:t>
            </a:r>
            <a:r>
              <a:rPr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44-ФЗ.</a:t>
            </a:r>
            <a:endParaRPr>
              <a:latin typeface="Arial"/>
              <a:cs typeface="Arial"/>
            </a:endParaRPr>
          </a:p>
        </p:txBody>
      </p:sp>
      <p:sp>
        <p:nvSpPr>
          <p:cNvPr id="44039" name="object 8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40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41" name="object 10"/>
          <p:cNvSpPr txBox="1">
            <a:spLocks noChangeArrowheads="1"/>
          </p:cNvSpPr>
          <p:nvPr/>
        </p:nvSpPr>
        <p:spPr bwMode="auto">
          <a:xfrm>
            <a:off x="1333500" y="3962400"/>
            <a:ext cx="7978775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/>
              <a:t>Нет, нельзя.</a:t>
            </a:r>
            <a:endParaRPr lang="ru-RU" sz="2400"/>
          </a:p>
          <a:p>
            <a:pPr marL="12700" algn="just"/>
            <a:r>
              <a:rPr lang="ru-RU" sz="2400"/>
              <a:t>Изменить условия контракта стороны вправе, только  когда  исполняют его.  Если контракт исполнили, то условия менять  нельзя</a:t>
            </a:r>
          </a:p>
        </p:txBody>
      </p:sp>
      <p:sp>
        <p:nvSpPr>
          <p:cNvPr id="44042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5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100" y="1981200"/>
            <a:ext cx="8458200" cy="1203325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752600" algn="l"/>
                <a:tab pos="2824163" algn="l"/>
              </a:tabLst>
            </a:pPr>
            <a:r>
              <a:rPr lang="ru-RU" sz="2600"/>
              <a:t>Можно ли дополнительным соглашением включить дополнительные работы в контракт с увеличением стоимости контракта до 10 процентов?</a:t>
            </a:r>
          </a:p>
        </p:txBody>
      </p:sp>
      <p:sp>
        <p:nvSpPr>
          <p:cNvPr id="45064" name="object 9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5" name="object 10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object 11"/>
          <p:cNvSpPr txBox="1"/>
          <p:nvPr/>
        </p:nvSpPr>
        <p:spPr>
          <a:xfrm>
            <a:off x="800100" y="6477000"/>
            <a:ext cx="8991600" cy="2873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Такой вывод </a:t>
            </a:r>
            <a:r>
              <a:rPr spc="-25" dirty="0">
                <a:solidFill>
                  <a:srgbClr val="FFFFFF"/>
                </a:solidFill>
                <a:latin typeface="Arial"/>
                <a:cs typeface="Arial"/>
              </a:rPr>
              <a:t>следует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из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подпункта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«б»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пункта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части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95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Закона №</a:t>
            </a:r>
            <a:r>
              <a:rPr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44-ФЗ.</a:t>
            </a:r>
            <a:endParaRPr>
              <a:latin typeface="Arial"/>
              <a:cs typeface="Arial"/>
            </a:endParaRPr>
          </a:p>
        </p:txBody>
      </p:sp>
      <p:sp>
        <p:nvSpPr>
          <p:cNvPr id="45067" name="object 12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8" name="object 13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9" name="object 14"/>
          <p:cNvSpPr txBox="1">
            <a:spLocks noChangeArrowheads="1"/>
          </p:cNvSpPr>
          <p:nvPr/>
        </p:nvSpPr>
        <p:spPr bwMode="auto">
          <a:xfrm>
            <a:off x="1403350" y="3508375"/>
            <a:ext cx="7978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 b="1"/>
              <a:t>Нет, </a:t>
            </a:r>
            <a:r>
              <a:rPr lang="ru-RU" sz="2400"/>
              <a:t>такая возможность в Законе № 44-ФЗ не предусмотрена.  Новые виды работ в контракт включать нельзя. Изменить можно  только объемы работ, которые уже предусмотрели в контракте.  При этом цену увеличивайте исходя из цены единицы работы.  Чтобы выполнить дополнительные работы, проведите новую  закупку.</a:t>
            </a:r>
          </a:p>
        </p:txBody>
      </p:sp>
      <p:sp>
        <p:nvSpPr>
          <p:cNvPr id="45070" name="object 15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6082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6083" name="object 4"/>
          <p:cNvSpPr txBox="1">
            <a:spLocks noChangeArrowheads="1"/>
          </p:cNvSpPr>
          <p:nvPr/>
        </p:nvSpPr>
        <p:spPr bwMode="auto">
          <a:xfrm>
            <a:off x="774700" y="1992313"/>
            <a:ext cx="874077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373188" algn="l"/>
                <a:tab pos="2011363" algn="l"/>
                <a:tab pos="5072063" algn="l"/>
                <a:tab pos="7539038" algn="l"/>
                <a:tab pos="9318625" algn="l"/>
                <a:tab pos="9947275" algn="l"/>
              </a:tabLst>
            </a:pPr>
            <a:r>
              <a:rPr lang="ru-RU" sz="2800"/>
              <a:t>Можно	ли	дополнительным	соглашением изменить на 10  процентов цену за единицу запасных частей?</a:t>
            </a:r>
          </a:p>
        </p:txBody>
      </p:sp>
      <p:sp>
        <p:nvSpPr>
          <p:cNvPr id="46084" name="object 5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6085" name="object 6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952500" y="6400800"/>
            <a:ext cx="8915400" cy="2873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Об </a:t>
            </a:r>
            <a:r>
              <a:rPr spc="-20" dirty="0">
                <a:solidFill>
                  <a:srgbClr val="FFFFFF"/>
                </a:solidFill>
                <a:latin typeface="Arial"/>
                <a:cs typeface="Arial"/>
              </a:rPr>
              <a:t>этом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сказано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подпункте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«б»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пункта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части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95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Закона №</a:t>
            </a:r>
            <a:r>
              <a:rPr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44-ФЗ.</a:t>
            </a:r>
            <a:endParaRPr>
              <a:latin typeface="Arial"/>
              <a:cs typeface="Arial"/>
            </a:endParaRPr>
          </a:p>
        </p:txBody>
      </p:sp>
      <p:sp>
        <p:nvSpPr>
          <p:cNvPr id="46087" name="object 8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6088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6089" name="object 10"/>
          <p:cNvSpPr txBox="1">
            <a:spLocks noChangeArrowheads="1"/>
          </p:cNvSpPr>
          <p:nvPr/>
        </p:nvSpPr>
        <p:spPr bwMode="auto">
          <a:xfrm>
            <a:off x="1435100" y="3959225"/>
            <a:ext cx="7980363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 b="1"/>
              <a:t>Нет, </a:t>
            </a:r>
            <a:r>
              <a:rPr lang="ru-RU" sz="2400"/>
              <a:t>стороны не вправе менять цену единицы запасных частей,  которую предусмотрели в контракте. Стороны вправе изменить  цену контракта, а не цену отдельной запасной части.</a:t>
            </a:r>
          </a:p>
        </p:txBody>
      </p:sp>
      <p:sp>
        <p:nvSpPr>
          <p:cNvPr id="46090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>
              <a:alpha val="98822"/>
            </a:srgb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7106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7108" name="object 5"/>
          <p:cNvSpPr txBox="1">
            <a:spLocks noChangeArrowheads="1"/>
          </p:cNvSpPr>
          <p:nvPr/>
        </p:nvSpPr>
        <p:spPr bwMode="auto">
          <a:xfrm>
            <a:off x="774700" y="2057400"/>
            <a:ext cx="8940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477963" algn="l"/>
                <a:tab pos="2222500" algn="l"/>
                <a:tab pos="4625975" algn="l"/>
                <a:tab pos="6018213" algn="l"/>
              </a:tabLst>
            </a:pPr>
            <a:r>
              <a:rPr lang="ru-RU" sz="2800"/>
              <a:t>Можно	ли	увеличивать	объем	продукции не по всем позициям, а только по некоторым пунктам?</a:t>
            </a:r>
          </a:p>
        </p:txBody>
      </p:sp>
      <p:sp>
        <p:nvSpPr>
          <p:cNvPr id="47109" name="object 6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7110" name="object 7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object 8"/>
          <p:cNvSpPr txBox="1"/>
          <p:nvPr/>
        </p:nvSpPr>
        <p:spPr>
          <a:xfrm>
            <a:off x="219075" y="6302375"/>
            <a:ext cx="9848850" cy="5619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Такой вывод следует из подпункта «б» пункта 1 части 1 статьи 95 Закона № 44-ФЗ и письма от 17.02.2017 № ОГ-Д28-1836.</a:t>
            </a:r>
            <a:endParaRPr lang="ru-RU"/>
          </a:p>
        </p:txBody>
      </p:sp>
      <p:sp>
        <p:nvSpPr>
          <p:cNvPr id="47112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7113" name="object 10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7114" name="object 11"/>
          <p:cNvSpPr txBox="1">
            <a:spLocks noChangeArrowheads="1"/>
          </p:cNvSpPr>
          <p:nvPr/>
        </p:nvSpPr>
        <p:spPr bwMode="auto">
          <a:xfrm>
            <a:off x="1435100" y="3959225"/>
            <a:ext cx="79787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/>
              <a:t>Да, можно.</a:t>
            </a:r>
            <a:endParaRPr lang="ru-RU" sz="2400"/>
          </a:p>
          <a:p>
            <a:pPr marL="12700" algn="just"/>
            <a:r>
              <a:rPr lang="ru-RU" sz="2400"/>
              <a:t>Стороны вправе увеличить или уменьшить объем продукции по  отдельной позиции. При этом цену контракта нельзя увеличивать  более чем на 10 процентов.</a:t>
            </a:r>
          </a:p>
        </p:txBody>
      </p:sp>
      <p:sp>
        <p:nvSpPr>
          <p:cNvPr id="47115" name="object 12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bject 2"/>
          <p:cNvSpPr>
            <a:spLocks/>
          </p:cNvSpPr>
          <p:nvPr/>
        </p:nvSpPr>
        <p:spPr bwMode="auto">
          <a:xfrm>
            <a:off x="0" y="0"/>
            <a:ext cx="10287000" cy="6262688"/>
          </a:xfrm>
          <a:custGeom>
            <a:avLst/>
            <a:gdLst>
              <a:gd name="T0" fmla="*/ 0 w 12192000"/>
              <a:gd name="T1" fmla="*/ 6262436 h 6262370"/>
              <a:gd name="T2" fmla="*/ 10287000 w 12192000"/>
              <a:gd name="T3" fmla="*/ 6262436 h 6262370"/>
              <a:gd name="T4" fmla="*/ 10287000 w 12192000"/>
              <a:gd name="T5" fmla="*/ 0 h 6262370"/>
              <a:gd name="T6" fmla="*/ 0 w 12192000"/>
              <a:gd name="T7" fmla="*/ 0 h 6262370"/>
              <a:gd name="T8" fmla="*/ 0 w 12192000"/>
              <a:gd name="T9" fmla="*/ 6262436 h 6262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62370"/>
              <a:gd name="T17" fmla="*/ 12192000 w 12192000"/>
              <a:gd name="T18" fmla="*/ 6262370 h 62623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62370">
                <a:moveTo>
                  <a:pt x="0" y="6262116"/>
                </a:moveTo>
                <a:lnTo>
                  <a:pt x="12192000" y="6262116"/>
                </a:lnTo>
                <a:lnTo>
                  <a:pt x="12192000" y="0"/>
                </a:lnTo>
                <a:lnTo>
                  <a:pt x="0" y="0"/>
                </a:lnTo>
                <a:lnTo>
                  <a:pt x="0" y="6262116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2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4700" y="1603375"/>
            <a:ext cx="8085138" cy="987425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3200" spc="-5" dirty="0">
                <a:latin typeface="Arial"/>
                <a:cs typeface="Arial"/>
              </a:rPr>
              <a:t>Можно </a:t>
            </a:r>
            <a:r>
              <a:rPr sz="3200" dirty="0">
                <a:latin typeface="Arial"/>
                <a:cs typeface="Arial"/>
              </a:rPr>
              <a:t>ли в </a:t>
            </a:r>
            <a:r>
              <a:rPr sz="3200" spc="-5" dirty="0">
                <a:latin typeface="Arial"/>
                <a:cs typeface="Arial"/>
              </a:rPr>
              <a:t>заключенный </a:t>
            </a:r>
            <a:r>
              <a:rPr sz="3200" spc="5" dirty="0">
                <a:latin typeface="Arial"/>
                <a:cs typeface="Arial"/>
              </a:rPr>
              <a:t>контракт </a:t>
            </a:r>
            <a:r>
              <a:rPr sz="3200" spc="-15" dirty="0">
                <a:latin typeface="Arial"/>
                <a:cs typeface="Arial"/>
              </a:rPr>
              <a:t>добавить</a:t>
            </a:r>
            <a:r>
              <a:rPr sz="3200" spc="-151" dirty="0">
                <a:latin typeface="Arial"/>
                <a:cs typeface="Arial"/>
              </a:rPr>
              <a:t> </a:t>
            </a:r>
            <a:r>
              <a:rPr sz="3200" spc="-11" dirty="0">
                <a:latin typeface="Arial"/>
                <a:cs typeface="Arial"/>
              </a:rPr>
              <a:t>ИКЗ?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0244" name="object 5"/>
          <p:cNvSpPr>
            <a:spLocks/>
          </p:cNvSpPr>
          <p:nvPr/>
        </p:nvSpPr>
        <p:spPr bwMode="auto">
          <a:xfrm>
            <a:off x="0" y="6262688"/>
            <a:ext cx="10287000" cy="595312"/>
          </a:xfrm>
          <a:custGeom>
            <a:avLst/>
            <a:gdLst>
              <a:gd name="T0" fmla="*/ 10287000 w 12192000"/>
              <a:gd name="T1" fmla="*/ 594930 h 596265"/>
              <a:gd name="T2" fmla="*/ 10287000 w 12192000"/>
              <a:gd name="T3" fmla="*/ 0 h 596265"/>
              <a:gd name="T4" fmla="*/ 0 w 12192000"/>
              <a:gd name="T5" fmla="*/ 0 h 596265"/>
              <a:gd name="T6" fmla="*/ 0 w 12192000"/>
              <a:gd name="T7" fmla="*/ 594930 h 596265"/>
              <a:gd name="T8" fmla="*/ 10287000 w 12192000"/>
              <a:gd name="T9" fmla="*/ 594930 h 5962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96265"/>
              <a:gd name="T17" fmla="*/ 12192000 w 12192000"/>
              <a:gd name="T18" fmla="*/ 596265 h 5962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96265">
                <a:moveTo>
                  <a:pt x="12192000" y="595882"/>
                </a:moveTo>
                <a:lnTo>
                  <a:pt x="12192000" y="0"/>
                </a:lnTo>
                <a:lnTo>
                  <a:pt x="0" y="0"/>
                </a:lnTo>
                <a:lnTo>
                  <a:pt x="0" y="595882"/>
                </a:lnTo>
                <a:lnTo>
                  <a:pt x="12192000" y="59588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5" name="object 6"/>
          <p:cNvSpPr>
            <a:spLocks/>
          </p:cNvSpPr>
          <p:nvPr/>
        </p:nvSpPr>
        <p:spPr bwMode="auto">
          <a:xfrm>
            <a:off x="0" y="6262688"/>
            <a:ext cx="10287000" cy="595312"/>
          </a:xfrm>
          <a:custGeom>
            <a:avLst/>
            <a:gdLst>
              <a:gd name="T0" fmla="*/ 10287000 w 12192000"/>
              <a:gd name="T1" fmla="*/ 594930 h 596265"/>
              <a:gd name="T2" fmla="*/ 10287000 w 12192000"/>
              <a:gd name="T3" fmla="*/ 0 h 596265"/>
              <a:gd name="T4" fmla="*/ 0 w 12192000"/>
              <a:gd name="T5" fmla="*/ 0 h 596265"/>
              <a:gd name="T6" fmla="*/ 0 w 12192000"/>
              <a:gd name="T7" fmla="*/ 594930 h 596265"/>
              <a:gd name="T8" fmla="*/ 0 60000 65536"/>
              <a:gd name="T9" fmla="*/ 0 60000 65536"/>
              <a:gd name="T10" fmla="*/ 0 60000 65536"/>
              <a:gd name="T11" fmla="*/ 0 60000 65536"/>
              <a:gd name="T12" fmla="*/ 0 w 12192000"/>
              <a:gd name="T13" fmla="*/ 0 h 596265"/>
              <a:gd name="T14" fmla="*/ 12192000 w 12192000"/>
              <a:gd name="T15" fmla="*/ 596265 h 5962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2000" h="596265">
                <a:moveTo>
                  <a:pt x="12192000" y="595882"/>
                </a:moveTo>
                <a:lnTo>
                  <a:pt x="12192000" y="0"/>
                </a:lnTo>
                <a:lnTo>
                  <a:pt x="0" y="0"/>
                </a:lnTo>
                <a:lnTo>
                  <a:pt x="0" y="595882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6" name="object 7"/>
          <p:cNvSpPr txBox="1">
            <a:spLocks noChangeArrowheads="1"/>
          </p:cNvSpPr>
          <p:nvPr/>
        </p:nvSpPr>
        <p:spPr bwMode="auto">
          <a:xfrm>
            <a:off x="219075" y="6315075"/>
            <a:ext cx="98456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4494213" indent="-4481513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Об этом сказано в части 1 статьи 23 Закона № 44-ФЗ, пункте 15 Правил из постановления Правительства РФ от 12  декабря 2015 года № 1367.</a:t>
            </a:r>
            <a:endParaRPr lang="ru-RU" sz="1600"/>
          </a:p>
        </p:txBody>
      </p:sp>
      <p:sp>
        <p:nvSpPr>
          <p:cNvPr id="10247" name="object 8"/>
          <p:cNvSpPr>
            <a:spLocks/>
          </p:cNvSpPr>
          <p:nvPr/>
        </p:nvSpPr>
        <p:spPr bwMode="auto">
          <a:xfrm>
            <a:off x="469900" y="1651000"/>
            <a:ext cx="160338" cy="593725"/>
          </a:xfrm>
          <a:custGeom>
            <a:avLst/>
            <a:gdLst>
              <a:gd name="T0" fmla="*/ 0 w 190500"/>
              <a:gd name="T1" fmla="*/ 593725 h 594360"/>
              <a:gd name="T2" fmla="*/ 160338 w 190500"/>
              <a:gd name="T3" fmla="*/ 593725 h 594360"/>
              <a:gd name="T4" fmla="*/ 160338 w 190500"/>
              <a:gd name="T5" fmla="*/ 0 h 594360"/>
              <a:gd name="T6" fmla="*/ 0 w 190500"/>
              <a:gd name="T7" fmla="*/ 0 h 594360"/>
              <a:gd name="T8" fmla="*/ 0 w 190500"/>
              <a:gd name="T9" fmla="*/ 593725 h 59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500"/>
              <a:gd name="T16" fmla="*/ 0 h 594360"/>
              <a:gd name="T17" fmla="*/ 190500 w 190500"/>
              <a:gd name="T18" fmla="*/ 594360 h 5943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500" h="594360">
                <a:moveTo>
                  <a:pt x="0" y="594360"/>
                </a:moveTo>
                <a:lnTo>
                  <a:pt x="190500" y="594360"/>
                </a:lnTo>
                <a:lnTo>
                  <a:pt x="190500" y="0"/>
                </a:lnTo>
                <a:lnTo>
                  <a:pt x="0" y="0"/>
                </a:lnTo>
                <a:lnTo>
                  <a:pt x="0" y="59436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8" name="object 9"/>
          <p:cNvSpPr>
            <a:spLocks/>
          </p:cNvSpPr>
          <p:nvPr/>
        </p:nvSpPr>
        <p:spPr bwMode="auto">
          <a:xfrm>
            <a:off x="469900" y="1651000"/>
            <a:ext cx="160338" cy="593725"/>
          </a:xfrm>
          <a:custGeom>
            <a:avLst/>
            <a:gdLst>
              <a:gd name="T0" fmla="*/ 0 w 190500"/>
              <a:gd name="T1" fmla="*/ 593725 h 594360"/>
              <a:gd name="T2" fmla="*/ 160338 w 190500"/>
              <a:gd name="T3" fmla="*/ 593725 h 594360"/>
              <a:gd name="T4" fmla="*/ 160338 w 190500"/>
              <a:gd name="T5" fmla="*/ 0 h 594360"/>
              <a:gd name="T6" fmla="*/ 0 w 190500"/>
              <a:gd name="T7" fmla="*/ 0 h 594360"/>
              <a:gd name="T8" fmla="*/ 0 w 190500"/>
              <a:gd name="T9" fmla="*/ 593725 h 59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500"/>
              <a:gd name="T16" fmla="*/ 0 h 594360"/>
              <a:gd name="T17" fmla="*/ 190500 w 190500"/>
              <a:gd name="T18" fmla="*/ 594360 h 5943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500" h="594360">
                <a:moveTo>
                  <a:pt x="0" y="594360"/>
                </a:moveTo>
                <a:lnTo>
                  <a:pt x="190500" y="594360"/>
                </a:lnTo>
                <a:lnTo>
                  <a:pt x="190500" y="0"/>
                </a:lnTo>
                <a:lnTo>
                  <a:pt x="0" y="0"/>
                </a:lnTo>
                <a:lnTo>
                  <a:pt x="0" y="594360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9" name="object 10"/>
          <p:cNvSpPr txBox="1">
            <a:spLocks noChangeArrowheads="1"/>
          </p:cNvSpPr>
          <p:nvPr/>
        </p:nvSpPr>
        <p:spPr bwMode="auto">
          <a:xfrm>
            <a:off x="1535113" y="3149600"/>
            <a:ext cx="79819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/>
              <a:t>Если в заключенном контракте </a:t>
            </a:r>
            <a:r>
              <a:rPr lang="ru-RU" sz="2400" b="1"/>
              <a:t>нет ИКЗ</a:t>
            </a:r>
            <a:r>
              <a:rPr lang="ru-RU" sz="2400"/>
              <a:t>, то </a:t>
            </a:r>
            <a:r>
              <a:rPr lang="ru-RU" sz="2400" b="1"/>
              <a:t>внесите изменения</a:t>
            </a:r>
            <a:r>
              <a:rPr lang="ru-RU" sz="2400"/>
              <a:t>.</a:t>
            </a:r>
          </a:p>
          <a:p>
            <a:pPr marL="1270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12700" algn="just"/>
            <a:r>
              <a:rPr lang="ru-RU" sz="2400"/>
              <a:t>Заказчик должен  указать ИКЗ в контракте, когда проводит  конкурентные торги или закупает продукцию у единственного  поставщика.</a:t>
            </a:r>
          </a:p>
          <a:p>
            <a:pPr marL="12700"/>
            <a:r>
              <a:rPr lang="ru-RU" sz="2400"/>
              <a:t>Контракт, в котором не указан ИКЗ, не пройдет контроль  Казначейства</a:t>
            </a:r>
          </a:p>
        </p:txBody>
      </p:sp>
      <p:sp>
        <p:nvSpPr>
          <p:cNvPr id="10250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334963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88900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8130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8131" name="object 4"/>
          <p:cNvSpPr txBox="1">
            <a:spLocks noChangeArrowheads="1"/>
          </p:cNvSpPr>
          <p:nvPr/>
        </p:nvSpPr>
        <p:spPr bwMode="auto">
          <a:xfrm>
            <a:off x="774700" y="1955800"/>
            <a:ext cx="8739188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2710" rIns="0" bIns="0">
            <a:spAutoFit/>
          </a:bodyPr>
          <a:lstStyle/>
          <a:p>
            <a:pPr marL="12700" algn="just">
              <a:lnSpc>
                <a:spcPct val="80000"/>
              </a:lnSpc>
              <a:spcBef>
                <a:spcPts val="725"/>
              </a:spcBef>
            </a:pPr>
            <a:r>
              <a:rPr lang="ru-RU" sz="2600"/>
              <a:t>Нужно ли требовать от поставщика неустойку, если он поставил  товар с улучшенными характеристиками без согласования с  заказчиком?</a:t>
            </a:r>
          </a:p>
        </p:txBody>
      </p:sp>
      <p:sp>
        <p:nvSpPr>
          <p:cNvPr id="48132" name="object 5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8133" name="object 6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1435100" y="3352800"/>
            <a:ext cx="8128000" cy="11080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536700" algn="l"/>
              </a:tabLst>
            </a:pPr>
            <a:r>
              <a:rPr lang="ru-RU" sz="2400"/>
              <a:t>Заказчик	</a:t>
            </a:r>
            <a:r>
              <a:rPr lang="ru-RU" sz="2400" b="1"/>
              <a:t>вправе потребовать неустойку</a:t>
            </a:r>
            <a:r>
              <a:rPr lang="ru-RU" sz="2400"/>
              <a:t>, если контрагент поставил товар, который не предусмотрен контрактом.</a:t>
            </a:r>
          </a:p>
        </p:txBody>
      </p:sp>
      <p:sp>
        <p:nvSpPr>
          <p:cNvPr id="48139" name="object 12"/>
          <p:cNvSpPr txBox="1">
            <a:spLocks noChangeArrowheads="1"/>
          </p:cNvSpPr>
          <p:nvPr/>
        </p:nvSpPr>
        <p:spPr bwMode="auto">
          <a:xfrm>
            <a:off x="1435100" y="4419600"/>
            <a:ext cx="79787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Так как контрагент предлагает товар с улучшенными  характеристиками, стороны вправе заключить </a:t>
            </a:r>
            <a:r>
              <a:rPr lang="ru-RU" sz="2400" b="1"/>
              <a:t>дополнительное  соглашение </a:t>
            </a:r>
            <a:r>
              <a:rPr lang="ru-RU" sz="2400"/>
              <a:t>согласно части 7 статьи 95 Закона № 44-ФЗ. В этом  случае неустойку не требуйте.</a:t>
            </a:r>
          </a:p>
        </p:txBody>
      </p:sp>
      <p:sp>
        <p:nvSpPr>
          <p:cNvPr id="48140" name="object 13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9154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49157" name="object 6"/>
          <p:cNvSpPr txBox="1">
            <a:spLocks noChangeArrowheads="1"/>
          </p:cNvSpPr>
          <p:nvPr/>
        </p:nvSpPr>
        <p:spPr bwMode="auto">
          <a:xfrm>
            <a:off x="774700" y="1677988"/>
            <a:ext cx="90932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450975" algn="l"/>
                <a:tab pos="2166938" algn="l"/>
                <a:tab pos="4157663" algn="l"/>
              </a:tabLst>
            </a:pPr>
            <a:r>
              <a:rPr lang="ru-RU" sz="2800"/>
              <a:t>Можно	ли	оформить	доп.соглашение  действия которого истек?</a:t>
            </a:r>
          </a:p>
        </p:txBody>
      </p:sp>
      <p:sp>
        <p:nvSpPr>
          <p:cNvPr id="49158" name="object 7"/>
          <p:cNvSpPr>
            <a:spLocks/>
          </p:cNvSpPr>
          <p:nvPr/>
        </p:nvSpPr>
        <p:spPr bwMode="auto">
          <a:xfrm>
            <a:off x="441325" y="1651000"/>
            <a:ext cx="139700" cy="1008063"/>
          </a:xfrm>
          <a:custGeom>
            <a:avLst/>
            <a:gdLst>
              <a:gd name="T0" fmla="*/ 0 w 166370"/>
              <a:gd name="T1" fmla="*/ 1007937 h 1009014"/>
              <a:gd name="T2" fmla="*/ 139486 w 166370"/>
              <a:gd name="T3" fmla="*/ 1007937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7937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9159" name="object 8"/>
          <p:cNvSpPr>
            <a:spLocks/>
          </p:cNvSpPr>
          <p:nvPr/>
        </p:nvSpPr>
        <p:spPr bwMode="auto">
          <a:xfrm>
            <a:off x="441325" y="1651000"/>
            <a:ext cx="139700" cy="1008063"/>
          </a:xfrm>
          <a:custGeom>
            <a:avLst/>
            <a:gdLst>
              <a:gd name="T0" fmla="*/ 0 w 166370"/>
              <a:gd name="T1" fmla="*/ 1007937 h 1009014"/>
              <a:gd name="T2" fmla="*/ 139486 w 166370"/>
              <a:gd name="T3" fmla="*/ 1007937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7937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9160" name="object 9"/>
          <p:cNvSpPr txBox="1">
            <a:spLocks noChangeArrowheads="1"/>
          </p:cNvSpPr>
          <p:nvPr/>
        </p:nvSpPr>
        <p:spPr bwMode="auto">
          <a:xfrm>
            <a:off x="1384300" y="2833688"/>
            <a:ext cx="7980363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 b="1"/>
              <a:t>Можно</a:t>
            </a:r>
            <a:r>
              <a:rPr lang="ru-RU" sz="2400"/>
              <a:t>, если в контракте не указали, что обязательства сторон  прекращаются, когда истекает срок действия контракта. Контракт  без такого  условия действует до момента, когда стороны  исполнят обязательства. </a:t>
            </a:r>
            <a:r>
              <a:rPr lang="ru-RU" sz="2400">
                <a:solidFill>
                  <a:srgbClr val="6F0000"/>
                </a:solidFill>
              </a:rPr>
              <a:t>Такой вывод следует из пункта 3 статьи  425 ГК.</a:t>
            </a:r>
            <a:endParaRPr lang="ru-RU" sz="2400"/>
          </a:p>
        </p:txBody>
      </p:sp>
      <p:sp>
        <p:nvSpPr>
          <p:cNvPr id="10" name="object 10"/>
          <p:cNvSpPr txBox="1"/>
          <p:nvPr/>
        </p:nvSpPr>
        <p:spPr>
          <a:xfrm>
            <a:off x="1333500" y="5029200"/>
            <a:ext cx="8521700" cy="14732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089025" algn="l"/>
                <a:tab pos="1625600" algn="l"/>
                <a:tab pos="3398838" algn="l"/>
                <a:tab pos="5200650" algn="l"/>
                <a:tab pos="6042025" algn="l"/>
              </a:tabLst>
            </a:pPr>
            <a:r>
              <a:rPr lang="ru-RU" sz="2400"/>
              <a:t>Если в	контракте написали, что обязательства сторон прекращаются вместе с действиями контракта, то изменить контракт доп. соглашением </a:t>
            </a:r>
            <a:r>
              <a:rPr lang="ru-RU" sz="2400" b="1"/>
              <a:t>нельзя. На это указал </a:t>
            </a:r>
            <a:r>
              <a:rPr lang="ru-RU" sz="2400">
                <a:solidFill>
                  <a:srgbClr val="6F0000"/>
                </a:solidFill>
              </a:rPr>
              <a:t>ВАС в определении от 25.03.2011 № ВАС-2955/11.</a:t>
            </a:r>
            <a:endParaRPr lang="ru-RU" sz="2400" b="1"/>
          </a:p>
        </p:txBody>
      </p:sp>
      <p:sp>
        <p:nvSpPr>
          <p:cNvPr id="49166" name="object 15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017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50179" name="object 4"/>
          <p:cNvSpPr txBox="1">
            <a:spLocks noChangeArrowheads="1"/>
          </p:cNvSpPr>
          <p:nvPr/>
        </p:nvSpPr>
        <p:spPr bwMode="auto">
          <a:xfrm>
            <a:off x="774700" y="1828800"/>
            <a:ext cx="87376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433513" algn="l"/>
                <a:tab pos="2052638" algn="l"/>
                <a:tab pos="3676650" algn="l"/>
                <a:tab pos="5438775" algn="l"/>
                <a:tab pos="6426200" algn="l"/>
                <a:tab pos="8086725" algn="l"/>
                <a:tab pos="9466263" algn="l"/>
              </a:tabLst>
            </a:pPr>
            <a:r>
              <a:rPr lang="ru-RU" sz="2800"/>
              <a:t>Вправе	ли	заказчик	изменить	цену	единицы услуги,	когда  объем услуг по контракту неизвестен?</a:t>
            </a:r>
          </a:p>
        </p:txBody>
      </p:sp>
      <p:sp>
        <p:nvSpPr>
          <p:cNvPr id="50180" name="object 5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0181" name="object 6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563563" y="6302375"/>
            <a:ext cx="9159875" cy="5619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>
                <a:solidFill>
                  <a:srgbClr val="FFFFFF"/>
                </a:solidFill>
              </a:rPr>
              <a:t>Вывод следует из пункта 1 части 1 статьи 95 Закона № 44-ФЗ. Аналогичной позиции придерживается Минэкономразвития в письме от 16.01.2017 № Д28и-218.</a:t>
            </a:r>
            <a:endParaRPr lang="ru-RU"/>
          </a:p>
        </p:txBody>
      </p:sp>
      <p:sp>
        <p:nvSpPr>
          <p:cNvPr id="50183" name="object 8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0184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0185" name="object 10"/>
          <p:cNvSpPr txBox="1">
            <a:spLocks noChangeArrowheads="1"/>
          </p:cNvSpPr>
          <p:nvPr/>
        </p:nvSpPr>
        <p:spPr bwMode="auto">
          <a:xfrm>
            <a:off x="1423988" y="3508375"/>
            <a:ext cx="7978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 b="1"/>
              <a:t>Нет, не вправе. </a:t>
            </a:r>
            <a:r>
              <a:rPr lang="ru-RU" sz="2400"/>
              <a:t>Заказчик может менять цену контракта по  соглашению сторон, если при этом не меняется объем услуг,  либо изменить цену контракта и объем услуг до 10 процентов.  Стороны должны оговорить такое право в контракте.  Возможность менять цену единицы услуги Законом № 44-ФЗ не  предусмотрена</a:t>
            </a:r>
          </a:p>
        </p:txBody>
      </p:sp>
      <p:sp>
        <p:nvSpPr>
          <p:cNvPr id="50186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object 2"/>
          <p:cNvSpPr>
            <a:spLocks/>
          </p:cNvSpPr>
          <p:nvPr/>
        </p:nvSpPr>
        <p:spPr bwMode="auto">
          <a:xfrm>
            <a:off x="0" y="0"/>
            <a:ext cx="10287000" cy="6329363"/>
          </a:xfrm>
          <a:custGeom>
            <a:avLst/>
            <a:gdLst>
              <a:gd name="T0" fmla="*/ 0 w 12192000"/>
              <a:gd name="T1" fmla="*/ 6328855 h 6329680"/>
              <a:gd name="T2" fmla="*/ 10287000 w 12192000"/>
              <a:gd name="T3" fmla="*/ 6328855 h 6329680"/>
              <a:gd name="T4" fmla="*/ 10287000 w 12192000"/>
              <a:gd name="T5" fmla="*/ 0 h 6329680"/>
              <a:gd name="T6" fmla="*/ 0 w 12192000"/>
              <a:gd name="T7" fmla="*/ 0 h 6329680"/>
              <a:gd name="T8" fmla="*/ 0 w 12192000"/>
              <a:gd name="T9" fmla="*/ 6328855 h 632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29680"/>
              <a:gd name="T17" fmla="*/ 12192000 w 12192000"/>
              <a:gd name="T18" fmla="*/ 6329680 h 632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29680">
                <a:moveTo>
                  <a:pt x="0" y="6329172"/>
                </a:moveTo>
                <a:lnTo>
                  <a:pt x="12192000" y="6329172"/>
                </a:lnTo>
                <a:lnTo>
                  <a:pt x="12192000" y="0"/>
                </a:lnTo>
                <a:lnTo>
                  <a:pt x="0" y="0"/>
                </a:lnTo>
                <a:lnTo>
                  <a:pt x="0" y="63291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2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51203" name="object 4"/>
          <p:cNvSpPr txBox="1">
            <a:spLocks noChangeArrowheads="1"/>
          </p:cNvSpPr>
          <p:nvPr/>
        </p:nvSpPr>
        <p:spPr bwMode="auto">
          <a:xfrm>
            <a:off x="774700" y="1955800"/>
            <a:ext cx="87376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2710" rIns="0" bIns="0">
            <a:spAutoFit/>
          </a:bodyPr>
          <a:lstStyle/>
          <a:p>
            <a:pPr marL="12700" algn="just">
              <a:lnSpc>
                <a:spcPct val="80000"/>
              </a:lnSpc>
              <a:spcBef>
                <a:spcPts val="725"/>
              </a:spcBef>
            </a:pPr>
            <a:r>
              <a:rPr lang="ru-RU" sz="2600"/>
              <a:t>Вправе ли заказчик увеличить цену контракта в пределах 10  процентов, если после изменений стоимость контракта превысит  НМЦК?</a:t>
            </a:r>
          </a:p>
        </p:txBody>
      </p:sp>
      <p:sp>
        <p:nvSpPr>
          <p:cNvPr id="51204" name="object 5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5" name="object 6"/>
          <p:cNvSpPr>
            <a:spLocks/>
          </p:cNvSpPr>
          <p:nvPr/>
        </p:nvSpPr>
        <p:spPr bwMode="auto">
          <a:xfrm>
            <a:off x="0" y="6329363"/>
            <a:ext cx="10287000" cy="528637"/>
          </a:xfrm>
          <a:custGeom>
            <a:avLst/>
            <a:gdLst>
              <a:gd name="T0" fmla="*/ 0 w 12192000"/>
              <a:gd name="T1" fmla="*/ 528510 h 528954"/>
              <a:gd name="T2" fmla="*/ 10287000 w 12192000"/>
              <a:gd name="T3" fmla="*/ 528510 h 528954"/>
              <a:gd name="T4" fmla="*/ 10287000 w 12192000"/>
              <a:gd name="T5" fmla="*/ 0 h 528954"/>
              <a:gd name="T6" fmla="*/ 0 w 12192000"/>
              <a:gd name="T7" fmla="*/ 0 h 528954"/>
              <a:gd name="T8" fmla="*/ 0 w 12192000"/>
              <a:gd name="T9" fmla="*/ 528510 h 528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28954"/>
              <a:gd name="T17" fmla="*/ 12192000 w 12192000"/>
              <a:gd name="T18" fmla="*/ 528954 h 528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28954">
                <a:moveTo>
                  <a:pt x="0" y="528827"/>
                </a:moveTo>
                <a:lnTo>
                  <a:pt x="12192000" y="528827"/>
                </a:lnTo>
                <a:lnTo>
                  <a:pt x="12192000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2400300" y="6400800"/>
            <a:ext cx="7010400" cy="28733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подп.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«б»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п. 1 ч. 1 </a:t>
            </a:r>
            <a:r>
              <a:rPr spc="-70" dirty="0">
                <a:solidFill>
                  <a:srgbClr val="FFFFFF"/>
                </a:solidFill>
                <a:latin typeface="Arial"/>
                <a:cs typeface="Arial"/>
              </a:rPr>
              <a:t>ст.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95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Закона № </a:t>
            </a: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44-ФЗ, </a:t>
            </a:r>
            <a:r>
              <a:rPr spc="-75" dirty="0">
                <a:solidFill>
                  <a:srgbClr val="FFFFFF"/>
                </a:solidFill>
                <a:latin typeface="Arial"/>
                <a:cs typeface="Arial"/>
              </a:rPr>
              <a:t>ст.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34,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п. 2 </a:t>
            </a:r>
            <a:r>
              <a:rPr spc="-70" dirty="0">
                <a:solidFill>
                  <a:srgbClr val="FFFFFF"/>
                </a:solidFill>
                <a:latin typeface="Arial"/>
                <a:cs typeface="Arial"/>
              </a:rPr>
              <a:t>ст.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72</a:t>
            </a:r>
            <a:r>
              <a:rPr spc="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БК</a:t>
            </a:r>
            <a:endParaRPr>
              <a:latin typeface="Arial"/>
              <a:cs typeface="Arial"/>
            </a:endParaRPr>
          </a:p>
        </p:txBody>
      </p:sp>
      <p:sp>
        <p:nvSpPr>
          <p:cNvPr id="51207" name="object 8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8" name="object 9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9" name="object 10"/>
          <p:cNvSpPr txBox="1">
            <a:spLocks noChangeArrowheads="1"/>
          </p:cNvSpPr>
          <p:nvPr/>
        </p:nvSpPr>
        <p:spPr bwMode="auto">
          <a:xfrm>
            <a:off x="1444625" y="3676650"/>
            <a:ext cx="7980363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/>
              <a:t>Да, вправе.</a:t>
            </a:r>
            <a:endParaRPr lang="ru-RU" sz="2400"/>
          </a:p>
          <a:p>
            <a:pPr marL="12700" algn="just"/>
            <a:r>
              <a:rPr lang="ru-RU" sz="2400"/>
              <a:t>Главное, чтобы новая цена не превышала доведенные лимиты.  То есть заказчик вправе увеличить цену контракта не более чем  на 10 процентов в пределах доведенных лимитов</a:t>
            </a:r>
          </a:p>
        </p:txBody>
      </p:sp>
      <p:sp>
        <p:nvSpPr>
          <p:cNvPr id="51210" name="object 11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2226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52227" name="object 4"/>
          <p:cNvSpPr txBox="1">
            <a:spLocks noChangeArrowheads="1"/>
          </p:cNvSpPr>
          <p:nvPr/>
        </p:nvSpPr>
        <p:spPr bwMode="auto">
          <a:xfrm>
            <a:off x="774700" y="1828800"/>
            <a:ext cx="8736013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323975" algn="l"/>
                <a:tab pos="1914525" algn="l"/>
                <a:tab pos="3646488" algn="l"/>
                <a:tab pos="5329238" algn="l"/>
                <a:tab pos="6296025" algn="l"/>
                <a:tab pos="6669088" algn="l"/>
                <a:tab pos="8394700" algn="l"/>
              </a:tabLst>
            </a:pPr>
            <a:r>
              <a:rPr lang="ru-RU" sz="2800"/>
              <a:t>Можно	ли	изменить	контракт,	если	в	процессе исполнения  заказчик выяснил, что часть работ не нужна?</a:t>
            </a:r>
          </a:p>
        </p:txBody>
      </p:sp>
      <p:sp>
        <p:nvSpPr>
          <p:cNvPr id="52228" name="object 5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2229" name="object 6"/>
          <p:cNvSpPr>
            <a:spLocks/>
          </p:cNvSpPr>
          <p:nvPr/>
        </p:nvSpPr>
        <p:spPr bwMode="auto">
          <a:xfrm>
            <a:off x="492125" y="1900238"/>
            <a:ext cx="139700" cy="1009650"/>
          </a:xfrm>
          <a:custGeom>
            <a:avLst/>
            <a:gdLst>
              <a:gd name="T0" fmla="*/ 0 w 166370"/>
              <a:gd name="T1" fmla="*/ 1009524 h 1009014"/>
              <a:gd name="T2" fmla="*/ 139486 w 166370"/>
              <a:gd name="T3" fmla="*/ 1009524 h 1009014"/>
              <a:gd name="T4" fmla="*/ 139486 w 166370"/>
              <a:gd name="T5" fmla="*/ 0 h 1009014"/>
              <a:gd name="T6" fmla="*/ 0 w 166370"/>
              <a:gd name="T7" fmla="*/ 0 h 1009014"/>
              <a:gd name="T8" fmla="*/ 0 w 166370"/>
              <a:gd name="T9" fmla="*/ 1009524 h 10090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1009014"/>
              <a:gd name="T17" fmla="*/ 166370 w 166370"/>
              <a:gd name="T18" fmla="*/ 1009014 h 10090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1009014">
                <a:moveTo>
                  <a:pt x="0" y="1008888"/>
                </a:moveTo>
                <a:lnTo>
                  <a:pt x="166115" y="1008888"/>
                </a:lnTo>
                <a:lnTo>
                  <a:pt x="166115" y="0"/>
                </a:lnTo>
                <a:lnTo>
                  <a:pt x="0" y="0"/>
                </a:lnTo>
                <a:lnTo>
                  <a:pt x="0" y="100888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2230" name="object 7"/>
          <p:cNvSpPr txBox="1">
            <a:spLocks noChangeArrowheads="1"/>
          </p:cNvSpPr>
          <p:nvPr/>
        </p:nvSpPr>
        <p:spPr bwMode="auto">
          <a:xfrm>
            <a:off x="1414463" y="3554413"/>
            <a:ext cx="8377237" cy="32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 b="1"/>
              <a:t>Нет, нельзя.</a:t>
            </a:r>
            <a:endParaRPr lang="ru-RU" sz="2400"/>
          </a:p>
          <a:p>
            <a:pPr marL="12700" algn="just"/>
            <a:r>
              <a:rPr lang="ru-RU" sz="2400"/>
              <a:t>Такого основания изменить контракт в Законе № 44-ФЗ нет.</a:t>
            </a:r>
          </a:p>
          <a:p>
            <a:pPr marL="12700" algn="just"/>
            <a:r>
              <a:rPr lang="ru-RU" sz="2400"/>
              <a:t>Поступите следующим образом: подрядчик выполняет необходимые работы, после чего стороны разрывают контракт по  соглашению сторон на основании части 8 статьи 95 Закона № 44-  ФЗ. На оставшиеся деньги заказчик вправе провести другие  закупки.</a:t>
            </a:r>
          </a:p>
          <a:p>
            <a:pPr marL="12700" algn="just"/>
            <a:endParaRPr lang="ru-RU" sz="2400"/>
          </a:p>
        </p:txBody>
      </p:sp>
      <p:sp>
        <p:nvSpPr>
          <p:cNvPr id="52231" name="object 10"/>
          <p:cNvSpPr txBox="1">
            <a:spLocks noChangeArrowheads="1"/>
          </p:cNvSpPr>
          <p:nvPr/>
        </p:nvSpPr>
        <p:spPr bwMode="auto">
          <a:xfrm>
            <a:off x="255588" y="4235450"/>
            <a:ext cx="903287" cy="401638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0480" rIns="0" bIns="0">
            <a:spAutoFit/>
          </a:bodyPr>
          <a:lstStyle/>
          <a:p>
            <a:pPr marL="90488">
              <a:spcBef>
                <a:spcPts val="238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object 2"/>
          <p:cNvSpPr>
            <a:spLocks noGrp="1"/>
          </p:cNvSpPr>
          <p:nvPr>
            <p:ph type="title"/>
          </p:nvPr>
        </p:nvSpPr>
        <p:spPr>
          <a:xfrm>
            <a:off x="884238" y="1758950"/>
            <a:ext cx="8518525" cy="3065463"/>
          </a:xfrm>
        </p:spPr>
        <p:txBody>
          <a:bodyPr tIns="106045"/>
          <a:lstStyle/>
          <a:p>
            <a:pPr marL="12700" eaLnBrk="1" hangingPunct="1">
              <a:lnSpc>
                <a:spcPts val="5825"/>
              </a:lnSpc>
              <a:spcBef>
                <a:spcPts val="838"/>
              </a:spcBef>
            </a:pPr>
            <a:r>
              <a:rPr lang="ru-RU" smtClean="0">
                <a:latin typeface="Arial" charset="0"/>
                <a:cs typeface="Arial" charset="0"/>
              </a:rPr>
              <a:t>Три случая, когда скриншоты  помогли оправдаться.</a:t>
            </a:r>
            <a:br>
              <a:rPr lang="ru-RU" smtClean="0">
                <a:latin typeface="Arial" charset="0"/>
                <a:cs typeface="Arial" charset="0"/>
              </a:rPr>
            </a:br>
            <a:r>
              <a:rPr lang="ru-RU" smtClean="0">
                <a:latin typeface="Arial" charset="0"/>
                <a:cs typeface="Arial" charset="0"/>
              </a:rPr>
              <a:t>Обзор решений ФАС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object 2"/>
          <p:cNvSpPr>
            <a:spLocks/>
          </p:cNvSpPr>
          <p:nvPr/>
        </p:nvSpPr>
        <p:spPr bwMode="auto">
          <a:xfrm>
            <a:off x="0" y="0"/>
            <a:ext cx="10287000" cy="6211888"/>
          </a:xfrm>
          <a:custGeom>
            <a:avLst/>
            <a:gdLst>
              <a:gd name="T0" fmla="*/ 0 w 12192000"/>
              <a:gd name="T1" fmla="*/ 6211508 h 6212205"/>
              <a:gd name="T2" fmla="*/ 10287000 w 12192000"/>
              <a:gd name="T3" fmla="*/ 6211508 h 6212205"/>
              <a:gd name="T4" fmla="*/ 10287000 w 12192000"/>
              <a:gd name="T5" fmla="*/ 0 h 6212205"/>
              <a:gd name="T6" fmla="*/ 0 w 12192000"/>
              <a:gd name="T7" fmla="*/ 0 h 6212205"/>
              <a:gd name="T8" fmla="*/ 0 w 12192000"/>
              <a:gd name="T9" fmla="*/ 6211508 h 6212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12205"/>
              <a:gd name="T17" fmla="*/ 12192000 w 12192000"/>
              <a:gd name="T18" fmla="*/ 6212205 h 6212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12205">
                <a:moveTo>
                  <a:pt x="0" y="6211824"/>
                </a:moveTo>
                <a:lnTo>
                  <a:pt x="12192000" y="6211824"/>
                </a:lnTo>
                <a:lnTo>
                  <a:pt x="12192000" y="0"/>
                </a:lnTo>
                <a:lnTo>
                  <a:pt x="0" y="0"/>
                </a:lnTo>
                <a:lnTo>
                  <a:pt x="0" y="6211824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4274" name="object 3"/>
          <p:cNvSpPr>
            <a:spLocks noGrp="1"/>
          </p:cNvSpPr>
          <p:nvPr>
            <p:ph type="title"/>
          </p:nvPr>
        </p:nvSpPr>
        <p:spPr>
          <a:xfrm>
            <a:off x="909638" y="328613"/>
            <a:ext cx="8467725" cy="1903412"/>
          </a:xfrm>
        </p:spPr>
        <p:txBody>
          <a:bodyPr tIns="88265"/>
          <a:lstStyle/>
          <a:p>
            <a:pPr marL="12700" indent="430213" eaLnBrk="1" hangingPunct="1">
              <a:lnSpc>
                <a:spcPts val="4763"/>
              </a:lnSpc>
              <a:spcBef>
                <a:spcPts val="700"/>
              </a:spcBef>
            </a:pPr>
            <a:r>
              <a:rPr lang="ru-RU" sz="4400" smtClean="0">
                <a:latin typeface="Arial" charset="0"/>
                <a:cs typeface="Arial" charset="0"/>
              </a:rPr>
              <a:t>Скриншот о неисправной работе  ЕИС спас управляющего от штрафа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4700" y="2438400"/>
            <a:ext cx="8712200" cy="17335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241300" indent="-228600">
              <a:spcBef>
                <a:spcPts val="100"/>
              </a:spcBef>
              <a:buFontTx/>
              <a:buChar char="•"/>
              <a:tabLst>
                <a:tab pos="241300" algn="l"/>
                <a:tab pos="2073275" algn="l"/>
              </a:tabLst>
            </a:pPr>
            <a:r>
              <a:rPr lang="ru-RU" sz="2800"/>
              <a:t>Заказчик	принял результаты по контракту и провел последнюю оплату </a:t>
            </a:r>
            <a:r>
              <a:rPr lang="ru-RU" sz="2800" b="1"/>
              <a:t>14.11.2017.</a:t>
            </a:r>
          </a:p>
          <a:p>
            <a:pPr marL="241300" indent="-228600">
              <a:spcBef>
                <a:spcPts val="100"/>
              </a:spcBef>
              <a:buFontTx/>
              <a:buChar char="•"/>
              <a:tabLst>
                <a:tab pos="241300" algn="l"/>
                <a:tab pos="2073275" algn="l"/>
              </a:tabLst>
            </a:pPr>
            <a:r>
              <a:rPr lang="ru-RU" sz="2800"/>
              <a:t>Сведения об исполнении контракта разместил только</a:t>
            </a:r>
            <a:r>
              <a:rPr lang="ru-RU" sz="2800" b="1"/>
              <a:t> 20.11.2017.</a:t>
            </a:r>
          </a:p>
        </p:txBody>
      </p:sp>
      <p:sp>
        <p:nvSpPr>
          <p:cNvPr id="54284" name="object 13"/>
          <p:cNvSpPr txBox="1">
            <a:spLocks noChangeArrowheads="1"/>
          </p:cNvSpPr>
          <p:nvPr/>
        </p:nvSpPr>
        <p:spPr bwMode="auto">
          <a:xfrm>
            <a:off x="774700" y="4191000"/>
            <a:ext cx="8739188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241300" indent="-228600" algn="just">
              <a:lnSpc>
                <a:spcPts val="3025"/>
              </a:lnSpc>
              <a:spcBef>
                <a:spcPts val="475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Он просрочил обязательство, потому  что  в реестре  контрактов в закрытой части сайта не работала функция  внесения изменений.</a:t>
            </a:r>
          </a:p>
        </p:txBody>
      </p:sp>
      <p:sp>
        <p:nvSpPr>
          <p:cNvPr id="54285" name="object 1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4286" name="object 15"/>
          <p:cNvSpPr txBox="1">
            <a:spLocks noChangeArrowheads="1"/>
          </p:cNvSpPr>
          <p:nvPr/>
        </p:nvSpPr>
        <p:spPr bwMode="auto">
          <a:xfrm>
            <a:off x="585788" y="6240463"/>
            <a:ext cx="91122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2416175" indent="-2405063">
              <a:spcBef>
                <a:spcPts val="100"/>
              </a:spcBef>
            </a:pPr>
            <a:r>
              <a:rPr lang="ru-RU" b="1">
                <a:solidFill>
                  <a:srgbClr val="FFFFFF"/>
                </a:solidFill>
              </a:rPr>
              <a:t>Постановление о прекращении производства по делу об административном </a:t>
            </a:r>
          </a:p>
          <a:p>
            <a:pPr marL="2416175" indent="-2405063">
              <a:spcBef>
                <a:spcPts val="100"/>
              </a:spcBef>
            </a:pPr>
            <a:r>
              <a:rPr lang="ru-RU" b="1">
                <a:solidFill>
                  <a:srgbClr val="FFFFFF"/>
                </a:solidFill>
              </a:rPr>
              <a:t>правонарушении  Краснодарского УФАС от 05.08.2015 № 363 А-Р3/2015</a:t>
            </a:r>
            <a:endParaRPr 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object 2"/>
          <p:cNvSpPr txBox="1">
            <a:spLocks noChangeArrowheads="1"/>
          </p:cNvSpPr>
          <p:nvPr/>
        </p:nvSpPr>
        <p:spPr bwMode="auto">
          <a:xfrm>
            <a:off x="854075" y="914400"/>
            <a:ext cx="8742363" cy="488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1594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88"/>
              </a:spcBef>
            </a:pPr>
            <a:r>
              <a:rPr lang="ru-RU" sz="3200"/>
              <a:t>ФАС усмотрела нарушение и была намерена  назначить штраф. Но заказчик принес на  рассмотрение комиссии распечатку с сайта ЕИС. Из  распечатки было очевидно, что именно в тот момент,  когда заказчик собрался опубликовать сведения, сайт  был неисправен. Значит заказчик все сделал вовремя  и его вины в просрочке публикации нет. Служба не  стала штрафовать управляющего, а просто вынесла  устное предупреждение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object 2"/>
          <p:cNvSpPr>
            <a:spLocks/>
          </p:cNvSpPr>
          <p:nvPr/>
        </p:nvSpPr>
        <p:spPr bwMode="auto">
          <a:xfrm>
            <a:off x="0" y="0"/>
            <a:ext cx="10287000" cy="6211888"/>
          </a:xfrm>
          <a:custGeom>
            <a:avLst/>
            <a:gdLst>
              <a:gd name="T0" fmla="*/ 0 w 12192000"/>
              <a:gd name="T1" fmla="*/ 6211508 h 6212205"/>
              <a:gd name="T2" fmla="*/ 10287000 w 12192000"/>
              <a:gd name="T3" fmla="*/ 6211508 h 6212205"/>
              <a:gd name="T4" fmla="*/ 10287000 w 12192000"/>
              <a:gd name="T5" fmla="*/ 0 h 6212205"/>
              <a:gd name="T6" fmla="*/ 0 w 12192000"/>
              <a:gd name="T7" fmla="*/ 0 h 6212205"/>
              <a:gd name="T8" fmla="*/ 0 w 12192000"/>
              <a:gd name="T9" fmla="*/ 6211508 h 6212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12205"/>
              <a:gd name="T17" fmla="*/ 12192000 w 12192000"/>
              <a:gd name="T18" fmla="*/ 6212205 h 6212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12205">
                <a:moveTo>
                  <a:pt x="0" y="6211824"/>
                </a:moveTo>
                <a:lnTo>
                  <a:pt x="12192000" y="6211824"/>
                </a:lnTo>
                <a:lnTo>
                  <a:pt x="12192000" y="0"/>
                </a:lnTo>
                <a:lnTo>
                  <a:pt x="0" y="0"/>
                </a:lnTo>
                <a:lnTo>
                  <a:pt x="0" y="6211824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0150" y="180975"/>
            <a:ext cx="7999413" cy="1574800"/>
          </a:xfrm>
        </p:spPr>
        <p:txBody>
          <a:bodyPr tIns="12700" rtlCol="0"/>
          <a:lstStyle/>
          <a:p>
            <a:pPr marL="635" eaLnBrk="1" fontAlgn="auto" hangingPunct="1">
              <a:lnSpc>
                <a:spcPts val="4105"/>
              </a:lnSpc>
              <a:spcBef>
                <a:spcPts val="100"/>
              </a:spcBef>
              <a:spcAft>
                <a:spcPts val="0"/>
              </a:spcAft>
              <a:defRPr/>
            </a:pPr>
            <a:r>
              <a:rPr sz="3600" spc="-20" dirty="0"/>
              <a:t>Скриншот </a:t>
            </a:r>
            <a:r>
              <a:rPr sz="3600" dirty="0"/>
              <a:t>обращения в </a:t>
            </a:r>
            <a:r>
              <a:rPr sz="3600" spc="-10" dirty="0"/>
              <a:t>службу</a:t>
            </a:r>
            <a:r>
              <a:rPr sz="3600"/>
              <a:t/>
            </a:r>
            <a:br>
              <a:rPr sz="3600"/>
            </a:br>
            <a:r>
              <a:rPr sz="3600" spc="-15" dirty="0"/>
              <a:t>техподдержки </a:t>
            </a:r>
            <a:r>
              <a:rPr sz="3600" spc="-5" dirty="0"/>
              <a:t>сыграл </a:t>
            </a:r>
            <a:r>
              <a:rPr sz="3600" dirty="0"/>
              <a:t>в </a:t>
            </a:r>
            <a:r>
              <a:rPr sz="3600" spc="-35" dirty="0"/>
              <a:t>пользу</a:t>
            </a:r>
            <a:r>
              <a:rPr sz="3600" spc="-40" dirty="0"/>
              <a:t> </a:t>
            </a:r>
            <a:r>
              <a:rPr sz="3600" spc="-20" dirty="0"/>
              <a:t>заказчика</a:t>
            </a:r>
            <a:endParaRPr sz="3600"/>
          </a:p>
        </p:txBody>
      </p:sp>
      <p:sp>
        <p:nvSpPr>
          <p:cNvPr id="56323" name="object 4"/>
          <p:cNvSpPr txBox="1">
            <a:spLocks noChangeArrowheads="1"/>
          </p:cNvSpPr>
          <p:nvPr/>
        </p:nvSpPr>
        <p:spPr bwMode="auto">
          <a:xfrm>
            <a:off x="517525" y="1676400"/>
            <a:ext cx="936942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7945" rIns="0" bIns="0">
            <a:spAutoFit/>
          </a:bodyPr>
          <a:lstStyle/>
          <a:p>
            <a:pPr marL="241300" indent="-228600" algn="just">
              <a:lnSpc>
                <a:spcPts val="3463"/>
              </a:lnSpc>
              <a:spcBef>
                <a:spcPts val="538"/>
              </a:spcBef>
              <a:buFontTx/>
              <a:buChar char="•"/>
              <a:tabLst>
                <a:tab pos="241300" algn="l"/>
              </a:tabLst>
            </a:pPr>
            <a:r>
              <a:rPr lang="ru-RU" sz="3200"/>
              <a:t>Заказчик заключил контракт </a:t>
            </a:r>
            <a:r>
              <a:rPr lang="ru-RU" sz="3200" b="1"/>
              <a:t>17.06.2016</a:t>
            </a:r>
            <a:r>
              <a:rPr lang="ru-RU" sz="3200"/>
              <a:t>, а сведения  разместил только </a:t>
            </a:r>
            <a:r>
              <a:rPr lang="ru-RU" sz="3200" b="1"/>
              <a:t>12.07.2016</a:t>
            </a:r>
            <a:r>
              <a:rPr lang="ru-RU" sz="3200"/>
              <a:t>.</a:t>
            </a:r>
          </a:p>
          <a:p>
            <a:pPr marL="241300" indent="-228600">
              <a:buFont typeface="Arial" charset="0"/>
              <a:buNone/>
              <a:tabLst>
                <a:tab pos="241300" algn="l"/>
              </a:tabLst>
            </a:pPr>
            <a:r>
              <a:rPr lang="ru-RU" sz="3200"/>
              <a:t>Он просрочил обязательства, и ФАС имела все  основания, чтобы наказать нарушителя. Но заказчик  сумел доказать, что просрочил публикацию сведений не  по своей вине. В ЕАИСТ возникла </a:t>
            </a:r>
            <a:r>
              <a:rPr lang="ru-RU" sz="3200" b="1"/>
              <a:t>техническая  неисправность</a:t>
            </a:r>
            <a:r>
              <a:rPr lang="ru-RU" sz="3200"/>
              <a:t>, которая не позволяла заказчику  своевременно внести сведения.</a:t>
            </a:r>
          </a:p>
        </p:txBody>
      </p:sp>
      <p:sp>
        <p:nvSpPr>
          <p:cNvPr id="56324" name="object 5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5" name="object 6"/>
          <p:cNvSpPr txBox="1">
            <a:spLocks noChangeArrowheads="1"/>
          </p:cNvSpPr>
          <p:nvPr/>
        </p:nvSpPr>
        <p:spPr bwMode="auto">
          <a:xfrm>
            <a:off x="0" y="6240463"/>
            <a:ext cx="102870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587500" indent="-1576388" algn="ctr">
              <a:spcBef>
                <a:spcPts val="100"/>
              </a:spcBef>
            </a:pPr>
            <a:r>
              <a:rPr lang="ru-RU" sz="1700" b="1">
                <a:solidFill>
                  <a:srgbClr val="FFFFFF"/>
                </a:solidFill>
              </a:rPr>
              <a:t>Постановление о прекращении административного производства по делу об </a:t>
            </a:r>
          </a:p>
          <a:p>
            <a:pPr marL="1587500" indent="-1576388" algn="ctr">
              <a:spcBef>
                <a:spcPts val="100"/>
              </a:spcBef>
            </a:pPr>
            <a:r>
              <a:rPr lang="ru-RU" sz="1700" b="1">
                <a:solidFill>
                  <a:srgbClr val="FFFFFF"/>
                </a:solidFill>
              </a:rPr>
              <a:t>административном  правонарушении Московского УФАС от 02.12.2016 № 4-7.31-1356/77-16</a:t>
            </a:r>
            <a:endParaRPr lang="ru-RU" sz="17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object 2"/>
          <p:cNvSpPr txBox="1">
            <a:spLocks noChangeArrowheads="1"/>
          </p:cNvSpPr>
          <p:nvPr/>
        </p:nvSpPr>
        <p:spPr bwMode="auto">
          <a:xfrm>
            <a:off x="803275" y="596900"/>
            <a:ext cx="87122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241300" indent="-228600">
              <a:lnSpc>
                <a:spcPts val="3025"/>
              </a:lnSpc>
              <a:spcBef>
                <a:spcPts val="475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Чтобы исправить ситуацию, он обратился в службу поддержки. От  службы поддержки ответа не последовало. Заказчик направил повторное обращение, а потом еще одно. </a:t>
            </a:r>
          </a:p>
          <a:p>
            <a:pPr marL="241300" indent="-228600">
              <a:lnSpc>
                <a:spcPts val="3025"/>
              </a:lnSpc>
              <a:spcBef>
                <a:spcPts val="475"/>
              </a:spcBef>
              <a:tabLst>
                <a:tab pos="241300" algn="l"/>
              </a:tabLst>
            </a:pPr>
            <a:r>
              <a:rPr lang="ru-RU" sz="2800"/>
              <a:t>  В общей сложности </a:t>
            </a:r>
            <a:r>
              <a:rPr lang="ru-RU" sz="2800" b="1">
                <a:latin typeface="Trebuchet MS" pitchFamily="34" charset="0"/>
              </a:rPr>
              <a:t>три</a:t>
            </a:r>
            <a:r>
              <a:rPr lang="ru-RU" sz="2800" b="1"/>
              <a:t> </a:t>
            </a:r>
            <a:r>
              <a:rPr lang="ru-RU" sz="2800" b="1">
                <a:latin typeface="Trebuchet MS" pitchFamily="34" charset="0"/>
              </a:rPr>
              <a:t>обращения остались без ответа</a:t>
            </a:r>
            <a:r>
              <a:rPr lang="ru-RU" sz="2800"/>
              <a:t>. Заказчик сделал скриншоты со  всех обращений, показал на рассмотрении, и это помогло ему  оправдаться.</a:t>
            </a:r>
          </a:p>
          <a:p>
            <a:pPr marL="241300" indent="-228600" algn="just">
              <a:lnSpc>
                <a:spcPts val="3025"/>
              </a:lnSpc>
              <a:spcBef>
                <a:spcPts val="1025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Заказчик задержал публикацию, потому что служба поддержки  не реагировала на обращения</a:t>
            </a:r>
            <a:r>
              <a:rPr lang="ru-RU" sz="2800" b="1">
                <a:latin typeface="Trebuchet MS" pitchFamily="34" charset="0"/>
              </a:rPr>
              <a:t>. Контролер убедился в том, что  заказчик </a:t>
            </a:r>
            <a:r>
              <a:rPr lang="ru-RU" sz="2800"/>
              <a:t>приложил все усилия, чтобы исправить ситуацию, и просрочил публикацию не по своей вине. Служба вынесла устное  предупреждение.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3900" y="2582863"/>
            <a:ext cx="8915400" cy="10191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6600" dirty="0"/>
              <a:t>ПЛАНИ</a:t>
            </a:r>
            <a:r>
              <a:rPr sz="6600" spc="-80" dirty="0"/>
              <a:t>Р</a:t>
            </a:r>
            <a:r>
              <a:rPr sz="6600" dirty="0"/>
              <a:t>О</a:t>
            </a:r>
            <a:r>
              <a:rPr sz="6600" spc="-320" dirty="0"/>
              <a:t>В</a:t>
            </a:r>
            <a:r>
              <a:rPr sz="6600" spc="-5" dirty="0"/>
              <a:t>АНИЕ</a:t>
            </a:r>
            <a:endParaRPr sz="6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object 2"/>
          <p:cNvSpPr>
            <a:spLocks/>
          </p:cNvSpPr>
          <p:nvPr/>
        </p:nvSpPr>
        <p:spPr bwMode="auto">
          <a:xfrm>
            <a:off x="0" y="0"/>
            <a:ext cx="10287000" cy="6489700"/>
          </a:xfrm>
          <a:custGeom>
            <a:avLst/>
            <a:gdLst>
              <a:gd name="T0" fmla="*/ 0 w 12192000"/>
              <a:gd name="T1" fmla="*/ 6489192 h 6489700"/>
              <a:gd name="T2" fmla="*/ 10287000 w 12192000"/>
              <a:gd name="T3" fmla="*/ 6489192 h 6489700"/>
              <a:gd name="T4" fmla="*/ 10287000 w 12192000"/>
              <a:gd name="T5" fmla="*/ 0 h 6489700"/>
              <a:gd name="T6" fmla="*/ 0 w 12192000"/>
              <a:gd name="T7" fmla="*/ 0 h 6489700"/>
              <a:gd name="T8" fmla="*/ 0 w 12192000"/>
              <a:gd name="T9" fmla="*/ 6489192 h 6489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89700"/>
              <a:gd name="T17" fmla="*/ 12192000 w 12192000"/>
              <a:gd name="T18" fmla="*/ 6489700 h 64897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89700">
                <a:moveTo>
                  <a:pt x="0" y="6489192"/>
                </a:moveTo>
                <a:lnTo>
                  <a:pt x="12192000" y="6489192"/>
                </a:lnTo>
                <a:lnTo>
                  <a:pt x="12192000" y="0"/>
                </a:lnTo>
                <a:lnTo>
                  <a:pt x="0" y="0"/>
                </a:lnTo>
                <a:lnTo>
                  <a:pt x="0" y="648919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8370" name="object 3"/>
          <p:cNvSpPr>
            <a:spLocks noGrp="1"/>
          </p:cNvSpPr>
          <p:nvPr>
            <p:ph type="title"/>
          </p:nvPr>
        </p:nvSpPr>
        <p:spPr>
          <a:xfrm>
            <a:off x="931863" y="328613"/>
            <a:ext cx="8421687" cy="1298575"/>
          </a:xfrm>
        </p:spPr>
        <p:txBody>
          <a:bodyPr tIns="88265"/>
          <a:lstStyle/>
          <a:p>
            <a:pPr marL="169863" indent="4763" eaLnBrk="1" hangingPunct="1">
              <a:lnSpc>
                <a:spcPts val="4763"/>
              </a:lnSpc>
              <a:spcBef>
                <a:spcPts val="700"/>
              </a:spcBef>
            </a:pPr>
            <a:r>
              <a:rPr lang="ru-RU" sz="4400" smtClean="0">
                <a:latin typeface="Arial" charset="0"/>
                <a:cs typeface="Arial" charset="0"/>
              </a:rPr>
              <a:t>Снимок экрана с площадки доказал  вину оператора</a:t>
            </a:r>
          </a:p>
        </p:txBody>
      </p:sp>
      <p:sp>
        <p:nvSpPr>
          <p:cNvPr id="58371" name="object 4"/>
          <p:cNvSpPr txBox="1">
            <a:spLocks noChangeArrowheads="1"/>
          </p:cNvSpPr>
          <p:nvPr/>
        </p:nvSpPr>
        <p:spPr bwMode="auto">
          <a:xfrm>
            <a:off x="666750" y="2133600"/>
            <a:ext cx="8947150" cy="376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241300" indent="-228600" algn="just">
              <a:lnSpc>
                <a:spcPts val="3025"/>
              </a:lnSpc>
              <a:spcBef>
                <a:spcPts val="475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Заявку участника аукциона отклонили за то, что он не указал  конкретные показатели товара.</a:t>
            </a:r>
          </a:p>
          <a:p>
            <a:pPr marL="241300" indent="-228600" algn="just">
              <a:lnSpc>
                <a:spcPts val="3025"/>
              </a:lnSpc>
              <a:spcBef>
                <a:spcPts val="1000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Прикрепленные к заявке файлы при скачивании открывались  как </a:t>
            </a:r>
            <a:r>
              <a:rPr lang="ru-RU" sz="2800" b="1"/>
              <a:t>чистый лист (0 кБ).</a:t>
            </a:r>
            <a:endParaRPr lang="ru-RU" sz="2800"/>
          </a:p>
          <a:p>
            <a:pPr marL="241300" indent="-228600" algn="just">
              <a:lnSpc>
                <a:spcPct val="90000"/>
              </a:lnSpc>
              <a:spcBef>
                <a:spcPts val="950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Участник пожаловался, что его отклонили необоснованно. На  самом деле он приложил к заявке все необходимые  документы и сведения, но на площадке эти документы  отобразились некорректно.</a:t>
            </a:r>
          </a:p>
        </p:txBody>
      </p:sp>
      <p:sp>
        <p:nvSpPr>
          <p:cNvPr id="58372" name="object 5"/>
          <p:cNvSpPr>
            <a:spLocks/>
          </p:cNvSpPr>
          <p:nvPr/>
        </p:nvSpPr>
        <p:spPr bwMode="auto">
          <a:xfrm>
            <a:off x="0" y="6489700"/>
            <a:ext cx="10287000" cy="368300"/>
          </a:xfrm>
          <a:custGeom>
            <a:avLst/>
            <a:gdLst>
              <a:gd name="T0" fmla="*/ 0 w 12192000"/>
              <a:gd name="T1" fmla="*/ 368174 h 368934"/>
              <a:gd name="T2" fmla="*/ 10287000 w 12192000"/>
              <a:gd name="T3" fmla="*/ 368174 h 368934"/>
              <a:gd name="T4" fmla="*/ 10287000 w 12192000"/>
              <a:gd name="T5" fmla="*/ 0 h 368934"/>
              <a:gd name="T6" fmla="*/ 0 w 12192000"/>
              <a:gd name="T7" fmla="*/ 0 h 368934"/>
              <a:gd name="T8" fmla="*/ 0 w 12192000"/>
              <a:gd name="T9" fmla="*/ 368174 h 3689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368934"/>
              <a:gd name="T17" fmla="*/ 12192000 w 12192000"/>
              <a:gd name="T18" fmla="*/ 368934 h 3689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368934">
                <a:moveTo>
                  <a:pt x="0" y="368808"/>
                </a:moveTo>
                <a:lnTo>
                  <a:pt x="12192000" y="368808"/>
                </a:lnTo>
                <a:lnTo>
                  <a:pt x="12192000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object 6"/>
          <p:cNvSpPr txBox="1"/>
          <p:nvPr/>
        </p:nvSpPr>
        <p:spPr>
          <a:xfrm>
            <a:off x="1790700" y="6557963"/>
            <a:ext cx="6654800" cy="2873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b="1" spc="-20" dirty="0">
                <a:solidFill>
                  <a:srgbClr val="FFFFFF"/>
                </a:solidFill>
                <a:latin typeface="Arial"/>
                <a:cs typeface="Arial"/>
              </a:rPr>
              <a:t>Решение </a:t>
            </a:r>
            <a:r>
              <a:rPr b="1" spc="-50" dirty="0">
                <a:solidFill>
                  <a:srgbClr val="FFFFFF"/>
                </a:solidFill>
                <a:latin typeface="Arial"/>
                <a:cs typeface="Arial"/>
              </a:rPr>
              <a:t>ФАС 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по </a:t>
            </a:r>
            <a:r>
              <a:rPr b="1" spc="-10" dirty="0">
                <a:solidFill>
                  <a:srgbClr val="FFFFFF"/>
                </a:solidFill>
                <a:latin typeface="Arial"/>
                <a:cs typeface="Arial"/>
              </a:rPr>
              <a:t>делу </a:t>
            </a:r>
            <a:r>
              <a:rPr b="1" spc="-25" dirty="0">
                <a:solidFill>
                  <a:srgbClr val="FFFFFF"/>
                </a:solidFill>
                <a:latin typeface="Arial"/>
                <a:cs typeface="Arial"/>
              </a:rPr>
              <a:t>от 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30.03.2017 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b="1" spc="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К-234/17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object 2"/>
          <p:cNvSpPr txBox="1">
            <a:spLocks noChangeArrowheads="1"/>
          </p:cNvSpPr>
          <p:nvPr/>
        </p:nvSpPr>
        <p:spPr bwMode="auto">
          <a:xfrm>
            <a:off x="774700" y="990600"/>
            <a:ext cx="87407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5244" rIns="0" bIns="0">
            <a:spAutoFit/>
          </a:bodyPr>
          <a:lstStyle/>
          <a:p>
            <a:pPr marL="241300" indent="-228600" algn="just">
              <a:lnSpc>
                <a:spcPct val="90000"/>
              </a:lnSpc>
              <a:spcBef>
                <a:spcPts val="438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На заседании комиссии участник представил скрин из своего  личного кабинета на площадке. На скрине было видно, что в  составе первой части заявки загружены документы: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  <a:p>
            <a:pPr marL="241300" indent="-228600">
              <a:buFontTx/>
              <a:buChar char="•"/>
              <a:tabLst>
                <a:tab pos="241300" algn="l"/>
              </a:tabLst>
            </a:pPr>
            <a:r>
              <a:rPr lang="ru-RU" sz="2800"/>
              <a:t>«Характеристики товара» — размер 86,7 кБ,</a:t>
            </a:r>
          </a:p>
          <a:p>
            <a:pPr marL="241300" indent="-228600">
              <a:spcBef>
                <a:spcPts val="663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«Первая часть заявки (Согласие)» — размер 107,84 кБ.</a:t>
            </a:r>
          </a:p>
          <a:p>
            <a:pPr marL="241300" indent="-228600" algn="just">
              <a:lnSpc>
                <a:spcPts val="3025"/>
              </a:lnSpc>
              <a:spcBef>
                <a:spcPts val="1063"/>
              </a:spcBef>
              <a:buFontTx/>
              <a:buChar char="•"/>
              <a:tabLst>
                <a:tab pos="241300" algn="l"/>
              </a:tabLst>
            </a:pPr>
            <a:r>
              <a:rPr lang="ru-RU" sz="2800"/>
              <a:t>Представитель площадки не смог ничем подтвердить, что на  сайте в тот день не было технических сбоев и все работало  штатно. В итоге ФАС признала нарушения в действиях оператора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18" name="object 3"/>
          <p:cNvSpPr>
            <a:spLocks noGrp="1"/>
          </p:cNvSpPr>
          <p:nvPr>
            <p:ph type="title"/>
          </p:nvPr>
        </p:nvSpPr>
        <p:spPr>
          <a:xfrm>
            <a:off x="989013" y="1208088"/>
            <a:ext cx="8489950" cy="1657350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ru-RU" b="0" smtClean="0">
                <a:solidFill>
                  <a:srgbClr val="D9D9D9"/>
                </a:solidFill>
                <a:latin typeface="Arial Black" pitchFamily="34" charset="0"/>
                <a:cs typeface="Arial" charset="0"/>
              </a:rPr>
              <a:t>СПАСИБО ЗА ВНИМАНИЕ!</a:t>
            </a:r>
          </a:p>
        </p:txBody>
      </p:sp>
      <p:sp>
        <p:nvSpPr>
          <p:cNvPr id="60419" name="object 4"/>
          <p:cNvSpPr txBox="1">
            <a:spLocks noChangeArrowheads="1"/>
          </p:cNvSpPr>
          <p:nvPr/>
        </p:nvSpPr>
        <p:spPr bwMode="auto">
          <a:xfrm>
            <a:off x="1458913" y="3294063"/>
            <a:ext cx="44180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42875" rIns="0" bIns="0">
            <a:spAutoFit/>
          </a:bodyPr>
          <a:lstStyle/>
          <a:p>
            <a:pPr marL="12700">
              <a:spcBef>
                <a:spcPts val="1125"/>
              </a:spcBef>
            </a:pPr>
            <a:r>
              <a:rPr lang="ru-RU" sz="3200" u="sng">
                <a:solidFill>
                  <a:srgbClr val="D9D9D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>
              <a:latin typeface="Trebuchet MS" pitchFamily="34" charset="0"/>
            </a:endParaRPr>
          </a:p>
        </p:txBody>
      </p:sp>
      <p:sp>
        <p:nvSpPr>
          <p:cNvPr id="60420" name="object 5"/>
          <p:cNvSpPr>
            <a:spLocks/>
          </p:cNvSpPr>
          <p:nvPr/>
        </p:nvSpPr>
        <p:spPr bwMode="auto">
          <a:xfrm>
            <a:off x="9404350" y="5473700"/>
            <a:ext cx="531813" cy="627063"/>
          </a:xfrm>
          <a:custGeom>
            <a:avLst/>
            <a:gdLst>
              <a:gd name="T0" fmla="*/ 265692 w 629920"/>
              <a:gd name="T1" fmla="*/ 0 h 626745"/>
              <a:gd name="T2" fmla="*/ 226419 w 629920"/>
              <a:gd name="T3" fmla="*/ 3397 h 626745"/>
              <a:gd name="T4" fmla="*/ 188939 w 629920"/>
              <a:gd name="T5" fmla="*/ 13267 h 626745"/>
              <a:gd name="T6" fmla="*/ 153662 w 629920"/>
              <a:gd name="T7" fmla="*/ 29123 h 626745"/>
              <a:gd name="T8" fmla="*/ 120999 w 629920"/>
              <a:gd name="T9" fmla="*/ 50482 h 626745"/>
              <a:gd name="T10" fmla="*/ 91359 w 629920"/>
              <a:gd name="T11" fmla="*/ 76858 h 626745"/>
              <a:gd name="T12" fmla="*/ 65154 w 629920"/>
              <a:gd name="T13" fmla="*/ 107768 h 626745"/>
              <a:gd name="T14" fmla="*/ 42793 w 629920"/>
              <a:gd name="T15" fmla="*/ 142725 h 626745"/>
              <a:gd name="T16" fmla="*/ 24686 w 629920"/>
              <a:gd name="T17" fmla="*/ 181246 h 626745"/>
              <a:gd name="T18" fmla="*/ 11245 w 629920"/>
              <a:gd name="T19" fmla="*/ 222845 h 626745"/>
              <a:gd name="T20" fmla="*/ 2879 w 629920"/>
              <a:gd name="T21" fmla="*/ 267038 h 626745"/>
              <a:gd name="T22" fmla="*/ 0 w 629920"/>
              <a:gd name="T23" fmla="*/ 313340 h 626745"/>
              <a:gd name="T24" fmla="*/ 2879 w 629920"/>
              <a:gd name="T25" fmla="*/ 359642 h 626745"/>
              <a:gd name="T26" fmla="*/ 11245 w 629920"/>
              <a:gd name="T27" fmla="*/ 403836 h 626745"/>
              <a:gd name="T28" fmla="*/ 24686 w 629920"/>
              <a:gd name="T29" fmla="*/ 445435 h 626745"/>
              <a:gd name="T30" fmla="*/ 42793 w 629920"/>
              <a:gd name="T31" fmla="*/ 483955 h 626745"/>
              <a:gd name="T32" fmla="*/ 65154 w 629920"/>
              <a:gd name="T33" fmla="*/ 518913 h 626745"/>
              <a:gd name="T34" fmla="*/ 91359 w 629920"/>
              <a:gd name="T35" fmla="*/ 549823 h 626745"/>
              <a:gd name="T36" fmla="*/ 120999 w 629920"/>
              <a:gd name="T37" fmla="*/ 576199 h 626745"/>
              <a:gd name="T38" fmla="*/ 153662 w 629920"/>
              <a:gd name="T39" fmla="*/ 597558 h 626745"/>
              <a:gd name="T40" fmla="*/ 188939 w 629920"/>
              <a:gd name="T41" fmla="*/ 613414 h 626745"/>
              <a:gd name="T42" fmla="*/ 226419 w 629920"/>
              <a:gd name="T43" fmla="*/ 623284 h 626745"/>
              <a:gd name="T44" fmla="*/ 265692 w 629920"/>
              <a:gd name="T45" fmla="*/ 626681 h 626745"/>
              <a:gd name="T46" fmla="*/ 304964 w 629920"/>
              <a:gd name="T47" fmla="*/ 623284 h 626745"/>
              <a:gd name="T48" fmla="*/ 342444 w 629920"/>
              <a:gd name="T49" fmla="*/ 613414 h 626745"/>
              <a:gd name="T50" fmla="*/ 377721 w 629920"/>
              <a:gd name="T51" fmla="*/ 597558 h 626745"/>
              <a:gd name="T52" fmla="*/ 410385 w 629920"/>
              <a:gd name="T53" fmla="*/ 576199 h 626745"/>
              <a:gd name="T54" fmla="*/ 440024 w 629920"/>
              <a:gd name="T55" fmla="*/ 549823 h 626745"/>
              <a:gd name="T56" fmla="*/ 466230 w 629920"/>
              <a:gd name="T57" fmla="*/ 518913 h 626745"/>
              <a:gd name="T58" fmla="*/ 488591 w 629920"/>
              <a:gd name="T59" fmla="*/ 483955 h 626745"/>
              <a:gd name="T60" fmla="*/ 506697 w 629920"/>
              <a:gd name="T61" fmla="*/ 445435 h 626745"/>
              <a:gd name="T62" fmla="*/ 520139 w 629920"/>
              <a:gd name="T63" fmla="*/ 403836 h 626745"/>
              <a:gd name="T64" fmla="*/ 528504 w 629920"/>
              <a:gd name="T65" fmla="*/ 359642 h 626745"/>
              <a:gd name="T66" fmla="*/ 531384 w 629920"/>
              <a:gd name="T67" fmla="*/ 313340 h 626745"/>
              <a:gd name="T68" fmla="*/ 528504 w 629920"/>
              <a:gd name="T69" fmla="*/ 267038 h 626745"/>
              <a:gd name="T70" fmla="*/ 520139 w 629920"/>
              <a:gd name="T71" fmla="*/ 222845 h 626745"/>
              <a:gd name="T72" fmla="*/ 506697 w 629920"/>
              <a:gd name="T73" fmla="*/ 181246 h 626745"/>
              <a:gd name="T74" fmla="*/ 488591 w 629920"/>
              <a:gd name="T75" fmla="*/ 142725 h 626745"/>
              <a:gd name="T76" fmla="*/ 466230 w 629920"/>
              <a:gd name="T77" fmla="*/ 107768 h 626745"/>
              <a:gd name="T78" fmla="*/ 440024 w 629920"/>
              <a:gd name="T79" fmla="*/ 76858 h 626745"/>
              <a:gd name="T80" fmla="*/ 410385 w 629920"/>
              <a:gd name="T81" fmla="*/ 50482 h 626745"/>
              <a:gd name="T82" fmla="*/ 377721 w 629920"/>
              <a:gd name="T83" fmla="*/ 29123 h 626745"/>
              <a:gd name="T84" fmla="*/ 342444 w 629920"/>
              <a:gd name="T85" fmla="*/ 13267 h 626745"/>
              <a:gd name="T86" fmla="*/ 304964 w 629920"/>
              <a:gd name="T87" fmla="*/ 3397 h 626745"/>
              <a:gd name="T88" fmla="*/ 265692 w 629920"/>
              <a:gd name="T89" fmla="*/ 0 h 62674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29920"/>
              <a:gd name="T136" fmla="*/ 0 h 626745"/>
              <a:gd name="T137" fmla="*/ 629920 w 629920"/>
              <a:gd name="T138" fmla="*/ 626745 h 626745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29920" h="626745">
                <a:moveTo>
                  <a:pt x="314706" y="0"/>
                </a:moveTo>
                <a:lnTo>
                  <a:pt x="268188" y="3395"/>
                </a:lnTo>
                <a:lnTo>
                  <a:pt x="223794" y="13260"/>
                </a:lnTo>
                <a:lnTo>
                  <a:pt x="182009" y="29108"/>
                </a:lnTo>
                <a:lnTo>
                  <a:pt x="143320" y="50456"/>
                </a:lnTo>
                <a:lnTo>
                  <a:pt x="108213" y="76819"/>
                </a:lnTo>
                <a:lnTo>
                  <a:pt x="77173" y="107713"/>
                </a:lnTo>
                <a:lnTo>
                  <a:pt x="50687" y="142653"/>
                </a:lnTo>
                <a:lnTo>
                  <a:pt x="29240" y="181154"/>
                </a:lnTo>
                <a:lnTo>
                  <a:pt x="13319" y="222732"/>
                </a:lnTo>
                <a:lnTo>
                  <a:pt x="3410" y="266903"/>
                </a:lnTo>
                <a:lnTo>
                  <a:pt x="0" y="313181"/>
                </a:lnTo>
                <a:lnTo>
                  <a:pt x="3410" y="359460"/>
                </a:lnTo>
                <a:lnTo>
                  <a:pt x="13319" y="403631"/>
                </a:lnTo>
                <a:lnTo>
                  <a:pt x="29240" y="445209"/>
                </a:lnTo>
                <a:lnTo>
                  <a:pt x="50687" y="483710"/>
                </a:lnTo>
                <a:lnTo>
                  <a:pt x="77173" y="518650"/>
                </a:lnTo>
                <a:lnTo>
                  <a:pt x="108213" y="549544"/>
                </a:lnTo>
                <a:lnTo>
                  <a:pt x="143320" y="575907"/>
                </a:lnTo>
                <a:lnTo>
                  <a:pt x="182009" y="597255"/>
                </a:lnTo>
                <a:lnTo>
                  <a:pt x="223794" y="613103"/>
                </a:lnTo>
                <a:lnTo>
                  <a:pt x="268188" y="622968"/>
                </a:lnTo>
                <a:lnTo>
                  <a:pt x="314706" y="626363"/>
                </a:lnTo>
                <a:lnTo>
                  <a:pt x="361223" y="622968"/>
                </a:lnTo>
                <a:lnTo>
                  <a:pt x="405617" y="613103"/>
                </a:lnTo>
                <a:lnTo>
                  <a:pt x="447402" y="597255"/>
                </a:lnTo>
                <a:lnTo>
                  <a:pt x="486091" y="575907"/>
                </a:lnTo>
                <a:lnTo>
                  <a:pt x="521198" y="549544"/>
                </a:lnTo>
                <a:lnTo>
                  <a:pt x="552238" y="518650"/>
                </a:lnTo>
                <a:lnTo>
                  <a:pt x="578724" y="483710"/>
                </a:lnTo>
                <a:lnTo>
                  <a:pt x="600171" y="445209"/>
                </a:lnTo>
                <a:lnTo>
                  <a:pt x="616092" y="403631"/>
                </a:lnTo>
                <a:lnTo>
                  <a:pt x="626001" y="359460"/>
                </a:lnTo>
                <a:lnTo>
                  <a:pt x="629412" y="313181"/>
                </a:lnTo>
                <a:lnTo>
                  <a:pt x="626001" y="266903"/>
                </a:lnTo>
                <a:lnTo>
                  <a:pt x="616092" y="222732"/>
                </a:lnTo>
                <a:lnTo>
                  <a:pt x="600171" y="181154"/>
                </a:lnTo>
                <a:lnTo>
                  <a:pt x="578724" y="142653"/>
                </a:lnTo>
                <a:lnTo>
                  <a:pt x="552238" y="107713"/>
                </a:lnTo>
                <a:lnTo>
                  <a:pt x="521198" y="76819"/>
                </a:lnTo>
                <a:lnTo>
                  <a:pt x="486091" y="50456"/>
                </a:lnTo>
                <a:lnTo>
                  <a:pt x="447402" y="29108"/>
                </a:lnTo>
                <a:lnTo>
                  <a:pt x="405617" y="13260"/>
                </a:lnTo>
                <a:lnTo>
                  <a:pt x="361223" y="3395"/>
                </a:lnTo>
                <a:lnTo>
                  <a:pt x="314706" y="0"/>
                </a:lnTo>
                <a:close/>
              </a:path>
            </a:pathLst>
          </a:custGeom>
          <a:solidFill>
            <a:srgbClr val="D9D9D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1" name="object 6"/>
          <p:cNvSpPr>
            <a:spLocks/>
          </p:cNvSpPr>
          <p:nvPr/>
        </p:nvSpPr>
        <p:spPr bwMode="auto">
          <a:xfrm>
            <a:off x="9404350" y="5473700"/>
            <a:ext cx="531813" cy="627063"/>
          </a:xfrm>
          <a:custGeom>
            <a:avLst/>
            <a:gdLst>
              <a:gd name="T0" fmla="*/ 0 w 629920"/>
              <a:gd name="T1" fmla="*/ 313340 h 626745"/>
              <a:gd name="T2" fmla="*/ 2879 w 629920"/>
              <a:gd name="T3" fmla="*/ 267038 h 626745"/>
              <a:gd name="T4" fmla="*/ 11245 w 629920"/>
              <a:gd name="T5" fmla="*/ 222845 h 626745"/>
              <a:gd name="T6" fmla="*/ 24686 w 629920"/>
              <a:gd name="T7" fmla="*/ 181246 h 626745"/>
              <a:gd name="T8" fmla="*/ 42793 w 629920"/>
              <a:gd name="T9" fmla="*/ 142725 h 626745"/>
              <a:gd name="T10" fmla="*/ 65154 w 629920"/>
              <a:gd name="T11" fmla="*/ 107768 h 626745"/>
              <a:gd name="T12" fmla="*/ 91359 w 629920"/>
              <a:gd name="T13" fmla="*/ 76858 h 626745"/>
              <a:gd name="T14" fmla="*/ 120999 w 629920"/>
              <a:gd name="T15" fmla="*/ 50482 h 626745"/>
              <a:gd name="T16" fmla="*/ 153662 w 629920"/>
              <a:gd name="T17" fmla="*/ 29123 h 626745"/>
              <a:gd name="T18" fmla="*/ 188939 w 629920"/>
              <a:gd name="T19" fmla="*/ 13267 h 626745"/>
              <a:gd name="T20" fmla="*/ 226419 w 629920"/>
              <a:gd name="T21" fmla="*/ 3397 h 626745"/>
              <a:gd name="T22" fmla="*/ 265692 w 629920"/>
              <a:gd name="T23" fmla="*/ 0 h 626745"/>
              <a:gd name="T24" fmla="*/ 304964 w 629920"/>
              <a:gd name="T25" fmla="*/ 3397 h 626745"/>
              <a:gd name="T26" fmla="*/ 342444 w 629920"/>
              <a:gd name="T27" fmla="*/ 13267 h 626745"/>
              <a:gd name="T28" fmla="*/ 377721 w 629920"/>
              <a:gd name="T29" fmla="*/ 29123 h 626745"/>
              <a:gd name="T30" fmla="*/ 410385 w 629920"/>
              <a:gd name="T31" fmla="*/ 50482 h 626745"/>
              <a:gd name="T32" fmla="*/ 440024 w 629920"/>
              <a:gd name="T33" fmla="*/ 76858 h 626745"/>
              <a:gd name="T34" fmla="*/ 466230 w 629920"/>
              <a:gd name="T35" fmla="*/ 107768 h 626745"/>
              <a:gd name="T36" fmla="*/ 488591 w 629920"/>
              <a:gd name="T37" fmla="*/ 142725 h 626745"/>
              <a:gd name="T38" fmla="*/ 506697 w 629920"/>
              <a:gd name="T39" fmla="*/ 181246 h 626745"/>
              <a:gd name="T40" fmla="*/ 520139 w 629920"/>
              <a:gd name="T41" fmla="*/ 222845 h 626745"/>
              <a:gd name="T42" fmla="*/ 528504 w 629920"/>
              <a:gd name="T43" fmla="*/ 267038 h 626745"/>
              <a:gd name="T44" fmla="*/ 531384 w 629920"/>
              <a:gd name="T45" fmla="*/ 313340 h 626745"/>
              <a:gd name="T46" fmla="*/ 528504 w 629920"/>
              <a:gd name="T47" fmla="*/ 359642 h 626745"/>
              <a:gd name="T48" fmla="*/ 520139 w 629920"/>
              <a:gd name="T49" fmla="*/ 403836 h 626745"/>
              <a:gd name="T50" fmla="*/ 506697 w 629920"/>
              <a:gd name="T51" fmla="*/ 445435 h 626745"/>
              <a:gd name="T52" fmla="*/ 488591 w 629920"/>
              <a:gd name="T53" fmla="*/ 483955 h 626745"/>
              <a:gd name="T54" fmla="*/ 466230 w 629920"/>
              <a:gd name="T55" fmla="*/ 518913 h 626745"/>
              <a:gd name="T56" fmla="*/ 440024 w 629920"/>
              <a:gd name="T57" fmla="*/ 549823 h 626745"/>
              <a:gd name="T58" fmla="*/ 410385 w 629920"/>
              <a:gd name="T59" fmla="*/ 576199 h 626745"/>
              <a:gd name="T60" fmla="*/ 377721 w 629920"/>
              <a:gd name="T61" fmla="*/ 597558 h 626745"/>
              <a:gd name="T62" fmla="*/ 342444 w 629920"/>
              <a:gd name="T63" fmla="*/ 613414 h 626745"/>
              <a:gd name="T64" fmla="*/ 304964 w 629920"/>
              <a:gd name="T65" fmla="*/ 623284 h 626745"/>
              <a:gd name="T66" fmla="*/ 265692 w 629920"/>
              <a:gd name="T67" fmla="*/ 626681 h 626745"/>
              <a:gd name="T68" fmla="*/ 226419 w 629920"/>
              <a:gd name="T69" fmla="*/ 623284 h 626745"/>
              <a:gd name="T70" fmla="*/ 188939 w 629920"/>
              <a:gd name="T71" fmla="*/ 613414 h 626745"/>
              <a:gd name="T72" fmla="*/ 153662 w 629920"/>
              <a:gd name="T73" fmla="*/ 597558 h 626745"/>
              <a:gd name="T74" fmla="*/ 120999 w 629920"/>
              <a:gd name="T75" fmla="*/ 576199 h 626745"/>
              <a:gd name="T76" fmla="*/ 91359 w 629920"/>
              <a:gd name="T77" fmla="*/ 549823 h 626745"/>
              <a:gd name="T78" fmla="*/ 65154 w 629920"/>
              <a:gd name="T79" fmla="*/ 518913 h 626745"/>
              <a:gd name="T80" fmla="*/ 42793 w 629920"/>
              <a:gd name="T81" fmla="*/ 483955 h 626745"/>
              <a:gd name="T82" fmla="*/ 24686 w 629920"/>
              <a:gd name="T83" fmla="*/ 445435 h 626745"/>
              <a:gd name="T84" fmla="*/ 11245 w 629920"/>
              <a:gd name="T85" fmla="*/ 403836 h 626745"/>
              <a:gd name="T86" fmla="*/ 2879 w 629920"/>
              <a:gd name="T87" fmla="*/ 359642 h 626745"/>
              <a:gd name="T88" fmla="*/ 0 w 629920"/>
              <a:gd name="T89" fmla="*/ 313340 h 62674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29920"/>
              <a:gd name="T136" fmla="*/ 0 h 626745"/>
              <a:gd name="T137" fmla="*/ 629920 w 629920"/>
              <a:gd name="T138" fmla="*/ 626745 h 626745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29920" h="626745">
                <a:moveTo>
                  <a:pt x="0" y="313181"/>
                </a:moveTo>
                <a:lnTo>
                  <a:pt x="3410" y="266903"/>
                </a:lnTo>
                <a:lnTo>
                  <a:pt x="13319" y="222732"/>
                </a:lnTo>
                <a:lnTo>
                  <a:pt x="29240" y="181154"/>
                </a:lnTo>
                <a:lnTo>
                  <a:pt x="50687" y="142653"/>
                </a:lnTo>
                <a:lnTo>
                  <a:pt x="77173" y="107713"/>
                </a:lnTo>
                <a:lnTo>
                  <a:pt x="108213" y="76819"/>
                </a:lnTo>
                <a:lnTo>
                  <a:pt x="143320" y="50456"/>
                </a:lnTo>
                <a:lnTo>
                  <a:pt x="182009" y="29108"/>
                </a:lnTo>
                <a:lnTo>
                  <a:pt x="223794" y="13260"/>
                </a:lnTo>
                <a:lnTo>
                  <a:pt x="268188" y="3395"/>
                </a:lnTo>
                <a:lnTo>
                  <a:pt x="314706" y="0"/>
                </a:lnTo>
                <a:lnTo>
                  <a:pt x="361223" y="3395"/>
                </a:lnTo>
                <a:lnTo>
                  <a:pt x="405617" y="13260"/>
                </a:lnTo>
                <a:lnTo>
                  <a:pt x="447402" y="29108"/>
                </a:lnTo>
                <a:lnTo>
                  <a:pt x="486091" y="50456"/>
                </a:lnTo>
                <a:lnTo>
                  <a:pt x="521198" y="76819"/>
                </a:lnTo>
                <a:lnTo>
                  <a:pt x="552238" y="107713"/>
                </a:lnTo>
                <a:lnTo>
                  <a:pt x="578724" y="142653"/>
                </a:lnTo>
                <a:lnTo>
                  <a:pt x="600171" y="181154"/>
                </a:lnTo>
                <a:lnTo>
                  <a:pt x="616092" y="222732"/>
                </a:lnTo>
                <a:lnTo>
                  <a:pt x="626001" y="266903"/>
                </a:lnTo>
                <a:lnTo>
                  <a:pt x="629412" y="313181"/>
                </a:lnTo>
                <a:lnTo>
                  <a:pt x="626001" y="359460"/>
                </a:lnTo>
                <a:lnTo>
                  <a:pt x="616092" y="403631"/>
                </a:lnTo>
                <a:lnTo>
                  <a:pt x="600171" y="445209"/>
                </a:lnTo>
                <a:lnTo>
                  <a:pt x="578724" y="483710"/>
                </a:lnTo>
                <a:lnTo>
                  <a:pt x="552238" y="518650"/>
                </a:lnTo>
                <a:lnTo>
                  <a:pt x="521198" y="549544"/>
                </a:lnTo>
                <a:lnTo>
                  <a:pt x="486091" y="575907"/>
                </a:lnTo>
                <a:lnTo>
                  <a:pt x="447402" y="597255"/>
                </a:lnTo>
                <a:lnTo>
                  <a:pt x="405617" y="613103"/>
                </a:lnTo>
                <a:lnTo>
                  <a:pt x="361223" y="622968"/>
                </a:lnTo>
                <a:lnTo>
                  <a:pt x="314706" y="626363"/>
                </a:lnTo>
                <a:lnTo>
                  <a:pt x="268188" y="622968"/>
                </a:lnTo>
                <a:lnTo>
                  <a:pt x="223794" y="613103"/>
                </a:lnTo>
                <a:lnTo>
                  <a:pt x="182009" y="597255"/>
                </a:lnTo>
                <a:lnTo>
                  <a:pt x="143320" y="575907"/>
                </a:lnTo>
                <a:lnTo>
                  <a:pt x="108213" y="549544"/>
                </a:lnTo>
                <a:lnTo>
                  <a:pt x="77173" y="518650"/>
                </a:lnTo>
                <a:lnTo>
                  <a:pt x="50687" y="483710"/>
                </a:lnTo>
                <a:lnTo>
                  <a:pt x="29240" y="445209"/>
                </a:lnTo>
                <a:lnTo>
                  <a:pt x="13319" y="403631"/>
                </a:lnTo>
                <a:lnTo>
                  <a:pt x="3410" y="359460"/>
                </a:lnTo>
                <a:lnTo>
                  <a:pt x="0" y="313181"/>
                </a:lnTo>
                <a:close/>
              </a:path>
            </a:pathLst>
          </a:custGeom>
          <a:noFill/>
          <a:ln w="12192">
            <a:solidFill>
              <a:srgbClr val="D9D9D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2" name="object 7"/>
          <p:cNvSpPr>
            <a:spLocks/>
          </p:cNvSpPr>
          <p:nvPr/>
        </p:nvSpPr>
        <p:spPr bwMode="auto">
          <a:xfrm>
            <a:off x="8682038" y="5964238"/>
            <a:ext cx="228600" cy="273050"/>
          </a:xfrm>
          <a:custGeom>
            <a:avLst/>
            <a:gdLst>
              <a:gd name="T0" fmla="*/ 114086 w 271779"/>
              <a:gd name="T1" fmla="*/ 0 h 271779"/>
              <a:gd name="T2" fmla="*/ 78019 w 271779"/>
              <a:gd name="T3" fmla="*/ 6947 h 271779"/>
              <a:gd name="T4" fmla="*/ 46701 w 271779"/>
              <a:gd name="T5" fmla="*/ 26293 h 271779"/>
              <a:gd name="T6" fmla="*/ 22007 w 271779"/>
              <a:gd name="T7" fmla="*/ 55793 h 271779"/>
              <a:gd name="T8" fmla="*/ 5814 w 271779"/>
              <a:gd name="T9" fmla="*/ 93200 h 271779"/>
              <a:gd name="T10" fmla="*/ 0 w 271779"/>
              <a:gd name="T11" fmla="*/ 136269 h 271779"/>
              <a:gd name="T12" fmla="*/ 5814 w 271779"/>
              <a:gd name="T13" fmla="*/ 179340 h 271779"/>
              <a:gd name="T14" fmla="*/ 22007 w 271779"/>
              <a:gd name="T15" fmla="*/ 216747 h 271779"/>
              <a:gd name="T16" fmla="*/ 46701 w 271779"/>
              <a:gd name="T17" fmla="*/ 246246 h 271779"/>
              <a:gd name="T18" fmla="*/ 78019 w 271779"/>
              <a:gd name="T19" fmla="*/ 265592 h 271779"/>
              <a:gd name="T20" fmla="*/ 114086 w 271779"/>
              <a:gd name="T21" fmla="*/ 272540 h 271779"/>
              <a:gd name="T22" fmla="*/ 150153 w 271779"/>
              <a:gd name="T23" fmla="*/ 265592 h 271779"/>
              <a:gd name="T24" fmla="*/ 181472 w 271779"/>
              <a:gd name="T25" fmla="*/ 246246 h 271779"/>
              <a:gd name="T26" fmla="*/ 206165 w 271779"/>
              <a:gd name="T27" fmla="*/ 216747 h 271779"/>
              <a:gd name="T28" fmla="*/ 222359 w 271779"/>
              <a:gd name="T29" fmla="*/ 179340 h 271779"/>
              <a:gd name="T30" fmla="*/ 228174 w 271779"/>
              <a:gd name="T31" fmla="*/ 136269 h 271779"/>
              <a:gd name="T32" fmla="*/ 222359 w 271779"/>
              <a:gd name="T33" fmla="*/ 93200 h 271779"/>
              <a:gd name="T34" fmla="*/ 206165 w 271779"/>
              <a:gd name="T35" fmla="*/ 55793 h 271779"/>
              <a:gd name="T36" fmla="*/ 181472 w 271779"/>
              <a:gd name="T37" fmla="*/ 26293 h 271779"/>
              <a:gd name="T38" fmla="*/ 150153 w 271779"/>
              <a:gd name="T39" fmla="*/ 6947 h 271779"/>
              <a:gd name="T40" fmla="*/ 114086 w 271779"/>
              <a:gd name="T41" fmla="*/ 0 h 27177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1779"/>
              <a:gd name="T64" fmla="*/ 0 h 271779"/>
              <a:gd name="T65" fmla="*/ 271779 w 271779"/>
              <a:gd name="T66" fmla="*/ 271779 h 27177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1779" h="271779">
                <a:moveTo>
                  <a:pt x="135635" y="0"/>
                </a:moveTo>
                <a:lnTo>
                  <a:pt x="92756" y="6915"/>
                </a:lnTo>
                <a:lnTo>
                  <a:pt x="55522" y="26171"/>
                </a:lnTo>
                <a:lnTo>
                  <a:pt x="26164" y="55533"/>
                </a:lnTo>
                <a:lnTo>
                  <a:pt x="6912" y="92766"/>
                </a:lnTo>
                <a:lnTo>
                  <a:pt x="0" y="135635"/>
                </a:lnTo>
                <a:lnTo>
                  <a:pt x="6912" y="178505"/>
                </a:lnTo>
                <a:lnTo>
                  <a:pt x="26164" y="215738"/>
                </a:lnTo>
                <a:lnTo>
                  <a:pt x="55522" y="245100"/>
                </a:lnTo>
                <a:lnTo>
                  <a:pt x="92756" y="264356"/>
                </a:lnTo>
                <a:lnTo>
                  <a:pt x="135635" y="271271"/>
                </a:lnTo>
                <a:lnTo>
                  <a:pt x="178515" y="264356"/>
                </a:lnTo>
                <a:lnTo>
                  <a:pt x="215749" y="245100"/>
                </a:lnTo>
                <a:lnTo>
                  <a:pt x="245107" y="215738"/>
                </a:lnTo>
                <a:lnTo>
                  <a:pt x="264359" y="178505"/>
                </a:lnTo>
                <a:lnTo>
                  <a:pt x="271272" y="135635"/>
                </a:lnTo>
                <a:lnTo>
                  <a:pt x="264359" y="92766"/>
                </a:lnTo>
                <a:lnTo>
                  <a:pt x="245107" y="55533"/>
                </a:lnTo>
                <a:lnTo>
                  <a:pt x="215749" y="26171"/>
                </a:lnTo>
                <a:lnTo>
                  <a:pt x="178515" y="6915"/>
                </a:lnTo>
                <a:lnTo>
                  <a:pt x="135635" y="0"/>
                </a:lnTo>
                <a:close/>
              </a:path>
            </a:pathLst>
          </a:custGeom>
          <a:solidFill>
            <a:srgbClr val="D9D9D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3" name="object 8"/>
          <p:cNvSpPr>
            <a:spLocks/>
          </p:cNvSpPr>
          <p:nvPr/>
        </p:nvSpPr>
        <p:spPr bwMode="auto">
          <a:xfrm>
            <a:off x="8682038" y="5964238"/>
            <a:ext cx="228600" cy="273050"/>
          </a:xfrm>
          <a:custGeom>
            <a:avLst/>
            <a:gdLst>
              <a:gd name="T0" fmla="*/ 0 w 271779"/>
              <a:gd name="T1" fmla="*/ 136269 h 271779"/>
              <a:gd name="T2" fmla="*/ 5814 w 271779"/>
              <a:gd name="T3" fmla="*/ 93200 h 271779"/>
              <a:gd name="T4" fmla="*/ 22007 w 271779"/>
              <a:gd name="T5" fmla="*/ 55793 h 271779"/>
              <a:gd name="T6" fmla="*/ 46701 w 271779"/>
              <a:gd name="T7" fmla="*/ 26293 h 271779"/>
              <a:gd name="T8" fmla="*/ 78019 w 271779"/>
              <a:gd name="T9" fmla="*/ 6947 h 271779"/>
              <a:gd name="T10" fmla="*/ 114086 w 271779"/>
              <a:gd name="T11" fmla="*/ 0 h 271779"/>
              <a:gd name="T12" fmla="*/ 150153 w 271779"/>
              <a:gd name="T13" fmla="*/ 6947 h 271779"/>
              <a:gd name="T14" fmla="*/ 181472 w 271779"/>
              <a:gd name="T15" fmla="*/ 26293 h 271779"/>
              <a:gd name="T16" fmla="*/ 206165 w 271779"/>
              <a:gd name="T17" fmla="*/ 55793 h 271779"/>
              <a:gd name="T18" fmla="*/ 222359 w 271779"/>
              <a:gd name="T19" fmla="*/ 93200 h 271779"/>
              <a:gd name="T20" fmla="*/ 228174 w 271779"/>
              <a:gd name="T21" fmla="*/ 136269 h 271779"/>
              <a:gd name="T22" fmla="*/ 222359 w 271779"/>
              <a:gd name="T23" fmla="*/ 179340 h 271779"/>
              <a:gd name="T24" fmla="*/ 206165 w 271779"/>
              <a:gd name="T25" fmla="*/ 216747 h 271779"/>
              <a:gd name="T26" fmla="*/ 181472 w 271779"/>
              <a:gd name="T27" fmla="*/ 246246 h 271779"/>
              <a:gd name="T28" fmla="*/ 150153 w 271779"/>
              <a:gd name="T29" fmla="*/ 265592 h 271779"/>
              <a:gd name="T30" fmla="*/ 114086 w 271779"/>
              <a:gd name="T31" fmla="*/ 272540 h 271779"/>
              <a:gd name="T32" fmla="*/ 78019 w 271779"/>
              <a:gd name="T33" fmla="*/ 265592 h 271779"/>
              <a:gd name="T34" fmla="*/ 46701 w 271779"/>
              <a:gd name="T35" fmla="*/ 246246 h 271779"/>
              <a:gd name="T36" fmla="*/ 22007 w 271779"/>
              <a:gd name="T37" fmla="*/ 216747 h 271779"/>
              <a:gd name="T38" fmla="*/ 5814 w 271779"/>
              <a:gd name="T39" fmla="*/ 179340 h 271779"/>
              <a:gd name="T40" fmla="*/ 0 w 271779"/>
              <a:gd name="T41" fmla="*/ 136269 h 27177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1779"/>
              <a:gd name="T64" fmla="*/ 0 h 271779"/>
              <a:gd name="T65" fmla="*/ 271779 w 271779"/>
              <a:gd name="T66" fmla="*/ 271779 h 27177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1779" h="271779">
                <a:moveTo>
                  <a:pt x="0" y="135635"/>
                </a:moveTo>
                <a:lnTo>
                  <a:pt x="6912" y="92766"/>
                </a:lnTo>
                <a:lnTo>
                  <a:pt x="26164" y="55533"/>
                </a:lnTo>
                <a:lnTo>
                  <a:pt x="55522" y="26171"/>
                </a:lnTo>
                <a:lnTo>
                  <a:pt x="92756" y="6915"/>
                </a:lnTo>
                <a:lnTo>
                  <a:pt x="135635" y="0"/>
                </a:lnTo>
                <a:lnTo>
                  <a:pt x="178515" y="6915"/>
                </a:lnTo>
                <a:lnTo>
                  <a:pt x="215749" y="26171"/>
                </a:lnTo>
                <a:lnTo>
                  <a:pt x="245107" y="55533"/>
                </a:lnTo>
                <a:lnTo>
                  <a:pt x="264359" y="92766"/>
                </a:lnTo>
                <a:lnTo>
                  <a:pt x="271272" y="135635"/>
                </a:lnTo>
                <a:lnTo>
                  <a:pt x="264359" y="178505"/>
                </a:lnTo>
                <a:lnTo>
                  <a:pt x="245107" y="215738"/>
                </a:lnTo>
                <a:lnTo>
                  <a:pt x="215749" y="245100"/>
                </a:lnTo>
                <a:lnTo>
                  <a:pt x="178515" y="264356"/>
                </a:lnTo>
                <a:lnTo>
                  <a:pt x="135635" y="271271"/>
                </a:lnTo>
                <a:lnTo>
                  <a:pt x="92756" y="264356"/>
                </a:lnTo>
                <a:lnTo>
                  <a:pt x="55522" y="245100"/>
                </a:lnTo>
                <a:lnTo>
                  <a:pt x="26164" y="215738"/>
                </a:lnTo>
                <a:lnTo>
                  <a:pt x="6912" y="178505"/>
                </a:lnTo>
                <a:lnTo>
                  <a:pt x="0" y="135635"/>
                </a:lnTo>
                <a:close/>
              </a:path>
            </a:pathLst>
          </a:custGeom>
          <a:noFill/>
          <a:ln w="12192">
            <a:solidFill>
              <a:srgbClr val="D9D9D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4" name="object 9"/>
          <p:cNvSpPr>
            <a:spLocks/>
          </p:cNvSpPr>
          <p:nvPr/>
        </p:nvSpPr>
        <p:spPr bwMode="auto">
          <a:xfrm>
            <a:off x="9290050" y="6372225"/>
            <a:ext cx="230188" cy="271463"/>
          </a:xfrm>
          <a:custGeom>
            <a:avLst/>
            <a:gdLst>
              <a:gd name="T0" fmla="*/ 114878 w 271779"/>
              <a:gd name="T1" fmla="*/ 0 h 271779"/>
              <a:gd name="T2" fmla="*/ 78561 w 271779"/>
              <a:gd name="T3" fmla="*/ 6907 h 271779"/>
              <a:gd name="T4" fmla="*/ 47025 w 271779"/>
              <a:gd name="T5" fmla="*/ 26141 h 271779"/>
              <a:gd name="T6" fmla="*/ 22160 w 271779"/>
              <a:gd name="T7" fmla="*/ 55468 h 271779"/>
              <a:gd name="T8" fmla="*/ 5854 w 271779"/>
              <a:gd name="T9" fmla="*/ 92658 h 271779"/>
              <a:gd name="T10" fmla="*/ 0 w 271779"/>
              <a:gd name="T11" fmla="*/ 135477 h 271779"/>
              <a:gd name="T12" fmla="*/ 5854 w 271779"/>
              <a:gd name="T13" fmla="*/ 178297 h 271779"/>
              <a:gd name="T14" fmla="*/ 22160 w 271779"/>
              <a:gd name="T15" fmla="*/ 215487 h 271779"/>
              <a:gd name="T16" fmla="*/ 47025 w 271779"/>
              <a:gd name="T17" fmla="*/ 244815 h 271779"/>
              <a:gd name="T18" fmla="*/ 78561 w 271779"/>
              <a:gd name="T19" fmla="*/ 264049 h 271779"/>
              <a:gd name="T20" fmla="*/ 114878 w 271779"/>
              <a:gd name="T21" fmla="*/ 270956 h 271779"/>
              <a:gd name="T22" fmla="*/ 151196 w 271779"/>
              <a:gd name="T23" fmla="*/ 264049 h 271779"/>
              <a:gd name="T24" fmla="*/ 182732 w 271779"/>
              <a:gd name="T25" fmla="*/ 244815 h 271779"/>
              <a:gd name="T26" fmla="*/ 207598 w 271779"/>
              <a:gd name="T27" fmla="*/ 215487 h 271779"/>
              <a:gd name="T28" fmla="*/ 223904 w 271779"/>
              <a:gd name="T29" fmla="*/ 178297 h 271779"/>
              <a:gd name="T30" fmla="*/ 229759 w 271779"/>
              <a:gd name="T31" fmla="*/ 135477 h 271779"/>
              <a:gd name="T32" fmla="*/ 223904 w 271779"/>
              <a:gd name="T33" fmla="*/ 92658 h 271779"/>
              <a:gd name="T34" fmla="*/ 207598 w 271779"/>
              <a:gd name="T35" fmla="*/ 55468 h 271779"/>
              <a:gd name="T36" fmla="*/ 182732 w 271779"/>
              <a:gd name="T37" fmla="*/ 26141 h 271779"/>
              <a:gd name="T38" fmla="*/ 151196 w 271779"/>
              <a:gd name="T39" fmla="*/ 6907 h 271779"/>
              <a:gd name="T40" fmla="*/ 114878 w 271779"/>
              <a:gd name="T41" fmla="*/ 0 h 27177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1779"/>
              <a:gd name="T64" fmla="*/ 0 h 271779"/>
              <a:gd name="T65" fmla="*/ 271779 w 271779"/>
              <a:gd name="T66" fmla="*/ 271779 h 27177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1779" h="271779">
                <a:moveTo>
                  <a:pt x="135635" y="0"/>
                </a:moveTo>
                <a:lnTo>
                  <a:pt x="92756" y="6915"/>
                </a:lnTo>
                <a:lnTo>
                  <a:pt x="55522" y="26171"/>
                </a:lnTo>
                <a:lnTo>
                  <a:pt x="26164" y="55533"/>
                </a:lnTo>
                <a:lnTo>
                  <a:pt x="6912" y="92766"/>
                </a:lnTo>
                <a:lnTo>
                  <a:pt x="0" y="135635"/>
                </a:lnTo>
                <a:lnTo>
                  <a:pt x="6912" y="178505"/>
                </a:lnTo>
                <a:lnTo>
                  <a:pt x="26164" y="215738"/>
                </a:lnTo>
                <a:lnTo>
                  <a:pt x="55522" y="245100"/>
                </a:lnTo>
                <a:lnTo>
                  <a:pt x="92756" y="264356"/>
                </a:lnTo>
                <a:lnTo>
                  <a:pt x="135635" y="271271"/>
                </a:lnTo>
                <a:lnTo>
                  <a:pt x="178515" y="264356"/>
                </a:lnTo>
                <a:lnTo>
                  <a:pt x="215749" y="245100"/>
                </a:lnTo>
                <a:lnTo>
                  <a:pt x="245107" y="215738"/>
                </a:lnTo>
                <a:lnTo>
                  <a:pt x="264359" y="178505"/>
                </a:lnTo>
                <a:lnTo>
                  <a:pt x="271272" y="135635"/>
                </a:lnTo>
                <a:lnTo>
                  <a:pt x="264359" y="92766"/>
                </a:lnTo>
                <a:lnTo>
                  <a:pt x="245107" y="55533"/>
                </a:lnTo>
                <a:lnTo>
                  <a:pt x="215749" y="26171"/>
                </a:lnTo>
                <a:lnTo>
                  <a:pt x="178515" y="6915"/>
                </a:lnTo>
                <a:lnTo>
                  <a:pt x="135635" y="0"/>
                </a:lnTo>
                <a:close/>
              </a:path>
            </a:pathLst>
          </a:custGeom>
          <a:solidFill>
            <a:srgbClr val="D9D9D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5" name="object 10"/>
          <p:cNvSpPr>
            <a:spLocks/>
          </p:cNvSpPr>
          <p:nvPr/>
        </p:nvSpPr>
        <p:spPr bwMode="auto">
          <a:xfrm>
            <a:off x="9290050" y="6372225"/>
            <a:ext cx="230188" cy="271463"/>
          </a:xfrm>
          <a:custGeom>
            <a:avLst/>
            <a:gdLst>
              <a:gd name="T0" fmla="*/ 0 w 271779"/>
              <a:gd name="T1" fmla="*/ 135477 h 271779"/>
              <a:gd name="T2" fmla="*/ 5854 w 271779"/>
              <a:gd name="T3" fmla="*/ 92658 h 271779"/>
              <a:gd name="T4" fmla="*/ 22160 w 271779"/>
              <a:gd name="T5" fmla="*/ 55468 h 271779"/>
              <a:gd name="T6" fmla="*/ 47025 w 271779"/>
              <a:gd name="T7" fmla="*/ 26141 h 271779"/>
              <a:gd name="T8" fmla="*/ 78561 w 271779"/>
              <a:gd name="T9" fmla="*/ 6907 h 271779"/>
              <a:gd name="T10" fmla="*/ 114878 w 271779"/>
              <a:gd name="T11" fmla="*/ 0 h 271779"/>
              <a:gd name="T12" fmla="*/ 151196 w 271779"/>
              <a:gd name="T13" fmla="*/ 6907 h 271779"/>
              <a:gd name="T14" fmla="*/ 182732 w 271779"/>
              <a:gd name="T15" fmla="*/ 26141 h 271779"/>
              <a:gd name="T16" fmla="*/ 207598 w 271779"/>
              <a:gd name="T17" fmla="*/ 55468 h 271779"/>
              <a:gd name="T18" fmla="*/ 223904 w 271779"/>
              <a:gd name="T19" fmla="*/ 92658 h 271779"/>
              <a:gd name="T20" fmla="*/ 229759 w 271779"/>
              <a:gd name="T21" fmla="*/ 135477 h 271779"/>
              <a:gd name="T22" fmla="*/ 223904 w 271779"/>
              <a:gd name="T23" fmla="*/ 178297 h 271779"/>
              <a:gd name="T24" fmla="*/ 207598 w 271779"/>
              <a:gd name="T25" fmla="*/ 215487 h 271779"/>
              <a:gd name="T26" fmla="*/ 182732 w 271779"/>
              <a:gd name="T27" fmla="*/ 244815 h 271779"/>
              <a:gd name="T28" fmla="*/ 151196 w 271779"/>
              <a:gd name="T29" fmla="*/ 264049 h 271779"/>
              <a:gd name="T30" fmla="*/ 114878 w 271779"/>
              <a:gd name="T31" fmla="*/ 270956 h 271779"/>
              <a:gd name="T32" fmla="*/ 78561 w 271779"/>
              <a:gd name="T33" fmla="*/ 264049 h 271779"/>
              <a:gd name="T34" fmla="*/ 47025 w 271779"/>
              <a:gd name="T35" fmla="*/ 244815 h 271779"/>
              <a:gd name="T36" fmla="*/ 22160 w 271779"/>
              <a:gd name="T37" fmla="*/ 215487 h 271779"/>
              <a:gd name="T38" fmla="*/ 5854 w 271779"/>
              <a:gd name="T39" fmla="*/ 178297 h 271779"/>
              <a:gd name="T40" fmla="*/ 0 w 271779"/>
              <a:gd name="T41" fmla="*/ 135477 h 27177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1779"/>
              <a:gd name="T64" fmla="*/ 0 h 271779"/>
              <a:gd name="T65" fmla="*/ 271779 w 271779"/>
              <a:gd name="T66" fmla="*/ 271779 h 27177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1779" h="271779">
                <a:moveTo>
                  <a:pt x="0" y="135635"/>
                </a:moveTo>
                <a:lnTo>
                  <a:pt x="6912" y="92766"/>
                </a:lnTo>
                <a:lnTo>
                  <a:pt x="26164" y="55533"/>
                </a:lnTo>
                <a:lnTo>
                  <a:pt x="55522" y="26171"/>
                </a:lnTo>
                <a:lnTo>
                  <a:pt x="92756" y="6915"/>
                </a:lnTo>
                <a:lnTo>
                  <a:pt x="135635" y="0"/>
                </a:lnTo>
                <a:lnTo>
                  <a:pt x="178515" y="6915"/>
                </a:lnTo>
                <a:lnTo>
                  <a:pt x="215749" y="26171"/>
                </a:lnTo>
                <a:lnTo>
                  <a:pt x="245107" y="55533"/>
                </a:lnTo>
                <a:lnTo>
                  <a:pt x="264359" y="92766"/>
                </a:lnTo>
                <a:lnTo>
                  <a:pt x="271272" y="135635"/>
                </a:lnTo>
                <a:lnTo>
                  <a:pt x="264359" y="178505"/>
                </a:lnTo>
                <a:lnTo>
                  <a:pt x="245107" y="215738"/>
                </a:lnTo>
                <a:lnTo>
                  <a:pt x="215749" y="245100"/>
                </a:lnTo>
                <a:lnTo>
                  <a:pt x="178515" y="264356"/>
                </a:lnTo>
                <a:lnTo>
                  <a:pt x="135635" y="271271"/>
                </a:lnTo>
                <a:lnTo>
                  <a:pt x="92756" y="264356"/>
                </a:lnTo>
                <a:lnTo>
                  <a:pt x="55522" y="245100"/>
                </a:lnTo>
                <a:lnTo>
                  <a:pt x="26164" y="215738"/>
                </a:lnTo>
                <a:lnTo>
                  <a:pt x="6912" y="178505"/>
                </a:lnTo>
                <a:lnTo>
                  <a:pt x="0" y="135635"/>
                </a:lnTo>
                <a:close/>
              </a:path>
            </a:pathLst>
          </a:custGeom>
          <a:noFill/>
          <a:ln w="12192">
            <a:solidFill>
              <a:srgbClr val="D9D9D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6" name="object 11"/>
          <p:cNvSpPr>
            <a:spLocks/>
          </p:cNvSpPr>
          <p:nvPr/>
        </p:nvSpPr>
        <p:spPr bwMode="auto">
          <a:xfrm>
            <a:off x="9936163" y="4902200"/>
            <a:ext cx="228600" cy="273050"/>
          </a:xfrm>
          <a:custGeom>
            <a:avLst/>
            <a:gdLst>
              <a:gd name="T0" fmla="*/ 114086 w 271779"/>
              <a:gd name="T1" fmla="*/ 0 h 271779"/>
              <a:gd name="T2" fmla="*/ 78019 w 271779"/>
              <a:gd name="T3" fmla="*/ 6944 h 271779"/>
              <a:gd name="T4" fmla="*/ 46701 w 271779"/>
              <a:gd name="T5" fmla="*/ 26286 h 271779"/>
              <a:gd name="T6" fmla="*/ 22007 w 271779"/>
              <a:gd name="T7" fmla="*/ 55782 h 271779"/>
              <a:gd name="T8" fmla="*/ 5814 w 271779"/>
              <a:gd name="T9" fmla="*/ 93190 h 271779"/>
              <a:gd name="T10" fmla="*/ 0 w 271779"/>
              <a:gd name="T11" fmla="*/ 136270 h 271779"/>
              <a:gd name="T12" fmla="*/ 5814 w 271779"/>
              <a:gd name="T13" fmla="*/ 179350 h 271779"/>
              <a:gd name="T14" fmla="*/ 22007 w 271779"/>
              <a:gd name="T15" fmla="*/ 216758 h 271779"/>
              <a:gd name="T16" fmla="*/ 46701 w 271779"/>
              <a:gd name="T17" fmla="*/ 246253 h 271779"/>
              <a:gd name="T18" fmla="*/ 78019 w 271779"/>
              <a:gd name="T19" fmla="*/ 265595 h 271779"/>
              <a:gd name="T20" fmla="*/ 114086 w 271779"/>
              <a:gd name="T21" fmla="*/ 272541 h 271779"/>
              <a:gd name="T22" fmla="*/ 150153 w 271779"/>
              <a:gd name="T23" fmla="*/ 265595 h 271779"/>
              <a:gd name="T24" fmla="*/ 181472 w 271779"/>
              <a:gd name="T25" fmla="*/ 246253 h 271779"/>
              <a:gd name="T26" fmla="*/ 206165 w 271779"/>
              <a:gd name="T27" fmla="*/ 216758 h 271779"/>
              <a:gd name="T28" fmla="*/ 222359 w 271779"/>
              <a:gd name="T29" fmla="*/ 179350 h 271779"/>
              <a:gd name="T30" fmla="*/ 228174 w 271779"/>
              <a:gd name="T31" fmla="*/ 136270 h 271779"/>
              <a:gd name="T32" fmla="*/ 222359 w 271779"/>
              <a:gd name="T33" fmla="*/ 93190 h 271779"/>
              <a:gd name="T34" fmla="*/ 206165 w 271779"/>
              <a:gd name="T35" fmla="*/ 55782 h 271779"/>
              <a:gd name="T36" fmla="*/ 181472 w 271779"/>
              <a:gd name="T37" fmla="*/ 26286 h 271779"/>
              <a:gd name="T38" fmla="*/ 150153 w 271779"/>
              <a:gd name="T39" fmla="*/ 6944 h 271779"/>
              <a:gd name="T40" fmla="*/ 114086 w 271779"/>
              <a:gd name="T41" fmla="*/ 0 h 27177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1779"/>
              <a:gd name="T64" fmla="*/ 0 h 271779"/>
              <a:gd name="T65" fmla="*/ 271779 w 271779"/>
              <a:gd name="T66" fmla="*/ 271779 h 27177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1779" h="271779">
                <a:moveTo>
                  <a:pt x="135635" y="0"/>
                </a:moveTo>
                <a:lnTo>
                  <a:pt x="92756" y="6912"/>
                </a:lnTo>
                <a:lnTo>
                  <a:pt x="55522" y="26164"/>
                </a:lnTo>
                <a:lnTo>
                  <a:pt x="26164" y="55522"/>
                </a:lnTo>
                <a:lnTo>
                  <a:pt x="6912" y="92756"/>
                </a:lnTo>
                <a:lnTo>
                  <a:pt x="0" y="135636"/>
                </a:lnTo>
                <a:lnTo>
                  <a:pt x="6912" y="178515"/>
                </a:lnTo>
                <a:lnTo>
                  <a:pt x="26164" y="215749"/>
                </a:lnTo>
                <a:lnTo>
                  <a:pt x="55522" y="245107"/>
                </a:lnTo>
                <a:lnTo>
                  <a:pt x="92756" y="264359"/>
                </a:lnTo>
                <a:lnTo>
                  <a:pt x="135635" y="271272"/>
                </a:lnTo>
                <a:lnTo>
                  <a:pt x="178515" y="264359"/>
                </a:lnTo>
                <a:lnTo>
                  <a:pt x="215749" y="245107"/>
                </a:lnTo>
                <a:lnTo>
                  <a:pt x="245107" y="215749"/>
                </a:lnTo>
                <a:lnTo>
                  <a:pt x="264359" y="178515"/>
                </a:lnTo>
                <a:lnTo>
                  <a:pt x="271272" y="135636"/>
                </a:lnTo>
                <a:lnTo>
                  <a:pt x="264359" y="92756"/>
                </a:lnTo>
                <a:lnTo>
                  <a:pt x="245107" y="55522"/>
                </a:lnTo>
                <a:lnTo>
                  <a:pt x="215749" y="26164"/>
                </a:lnTo>
                <a:lnTo>
                  <a:pt x="178515" y="6912"/>
                </a:lnTo>
                <a:lnTo>
                  <a:pt x="135635" y="0"/>
                </a:lnTo>
                <a:close/>
              </a:path>
            </a:pathLst>
          </a:custGeom>
          <a:solidFill>
            <a:srgbClr val="D9D9D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7" name="object 12"/>
          <p:cNvSpPr>
            <a:spLocks/>
          </p:cNvSpPr>
          <p:nvPr/>
        </p:nvSpPr>
        <p:spPr bwMode="auto">
          <a:xfrm>
            <a:off x="9936163" y="4902200"/>
            <a:ext cx="228600" cy="273050"/>
          </a:xfrm>
          <a:custGeom>
            <a:avLst/>
            <a:gdLst>
              <a:gd name="T0" fmla="*/ 0 w 271779"/>
              <a:gd name="T1" fmla="*/ 136270 h 271779"/>
              <a:gd name="T2" fmla="*/ 5814 w 271779"/>
              <a:gd name="T3" fmla="*/ 93190 h 271779"/>
              <a:gd name="T4" fmla="*/ 22007 w 271779"/>
              <a:gd name="T5" fmla="*/ 55782 h 271779"/>
              <a:gd name="T6" fmla="*/ 46701 w 271779"/>
              <a:gd name="T7" fmla="*/ 26286 h 271779"/>
              <a:gd name="T8" fmla="*/ 78019 w 271779"/>
              <a:gd name="T9" fmla="*/ 6944 h 271779"/>
              <a:gd name="T10" fmla="*/ 114086 w 271779"/>
              <a:gd name="T11" fmla="*/ 0 h 271779"/>
              <a:gd name="T12" fmla="*/ 150153 w 271779"/>
              <a:gd name="T13" fmla="*/ 6944 h 271779"/>
              <a:gd name="T14" fmla="*/ 181472 w 271779"/>
              <a:gd name="T15" fmla="*/ 26286 h 271779"/>
              <a:gd name="T16" fmla="*/ 206165 w 271779"/>
              <a:gd name="T17" fmla="*/ 55782 h 271779"/>
              <a:gd name="T18" fmla="*/ 222359 w 271779"/>
              <a:gd name="T19" fmla="*/ 93190 h 271779"/>
              <a:gd name="T20" fmla="*/ 228174 w 271779"/>
              <a:gd name="T21" fmla="*/ 136270 h 271779"/>
              <a:gd name="T22" fmla="*/ 222359 w 271779"/>
              <a:gd name="T23" fmla="*/ 179350 h 271779"/>
              <a:gd name="T24" fmla="*/ 206165 w 271779"/>
              <a:gd name="T25" fmla="*/ 216758 h 271779"/>
              <a:gd name="T26" fmla="*/ 181472 w 271779"/>
              <a:gd name="T27" fmla="*/ 246253 h 271779"/>
              <a:gd name="T28" fmla="*/ 150153 w 271779"/>
              <a:gd name="T29" fmla="*/ 265595 h 271779"/>
              <a:gd name="T30" fmla="*/ 114086 w 271779"/>
              <a:gd name="T31" fmla="*/ 272541 h 271779"/>
              <a:gd name="T32" fmla="*/ 78019 w 271779"/>
              <a:gd name="T33" fmla="*/ 265595 h 271779"/>
              <a:gd name="T34" fmla="*/ 46701 w 271779"/>
              <a:gd name="T35" fmla="*/ 246253 h 271779"/>
              <a:gd name="T36" fmla="*/ 22007 w 271779"/>
              <a:gd name="T37" fmla="*/ 216758 h 271779"/>
              <a:gd name="T38" fmla="*/ 5814 w 271779"/>
              <a:gd name="T39" fmla="*/ 179350 h 271779"/>
              <a:gd name="T40" fmla="*/ 0 w 271779"/>
              <a:gd name="T41" fmla="*/ 136270 h 27177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1779"/>
              <a:gd name="T64" fmla="*/ 0 h 271779"/>
              <a:gd name="T65" fmla="*/ 271779 w 271779"/>
              <a:gd name="T66" fmla="*/ 271779 h 27177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1779" h="271779">
                <a:moveTo>
                  <a:pt x="0" y="135636"/>
                </a:moveTo>
                <a:lnTo>
                  <a:pt x="6912" y="92756"/>
                </a:lnTo>
                <a:lnTo>
                  <a:pt x="26164" y="55522"/>
                </a:lnTo>
                <a:lnTo>
                  <a:pt x="55522" y="26164"/>
                </a:lnTo>
                <a:lnTo>
                  <a:pt x="92756" y="6912"/>
                </a:lnTo>
                <a:lnTo>
                  <a:pt x="135635" y="0"/>
                </a:lnTo>
                <a:lnTo>
                  <a:pt x="178515" y="6912"/>
                </a:lnTo>
                <a:lnTo>
                  <a:pt x="215749" y="26164"/>
                </a:lnTo>
                <a:lnTo>
                  <a:pt x="245107" y="55522"/>
                </a:lnTo>
                <a:lnTo>
                  <a:pt x="264359" y="92756"/>
                </a:lnTo>
                <a:lnTo>
                  <a:pt x="271272" y="135636"/>
                </a:lnTo>
                <a:lnTo>
                  <a:pt x="264359" y="178515"/>
                </a:lnTo>
                <a:lnTo>
                  <a:pt x="245107" y="215749"/>
                </a:lnTo>
                <a:lnTo>
                  <a:pt x="215749" y="245107"/>
                </a:lnTo>
                <a:lnTo>
                  <a:pt x="178515" y="264359"/>
                </a:lnTo>
                <a:lnTo>
                  <a:pt x="135635" y="271272"/>
                </a:lnTo>
                <a:lnTo>
                  <a:pt x="92756" y="264359"/>
                </a:lnTo>
                <a:lnTo>
                  <a:pt x="55522" y="245107"/>
                </a:lnTo>
                <a:lnTo>
                  <a:pt x="26164" y="215749"/>
                </a:lnTo>
                <a:lnTo>
                  <a:pt x="6912" y="178515"/>
                </a:lnTo>
                <a:lnTo>
                  <a:pt x="0" y="135636"/>
                </a:lnTo>
                <a:close/>
              </a:path>
            </a:pathLst>
          </a:custGeom>
          <a:noFill/>
          <a:ln w="12192">
            <a:solidFill>
              <a:srgbClr val="D9D9D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object 2"/>
          <p:cNvSpPr>
            <a:spLocks/>
          </p:cNvSpPr>
          <p:nvPr/>
        </p:nvSpPr>
        <p:spPr bwMode="auto">
          <a:xfrm>
            <a:off x="0" y="0"/>
            <a:ext cx="10287000" cy="6472238"/>
          </a:xfrm>
          <a:custGeom>
            <a:avLst/>
            <a:gdLst>
              <a:gd name="T0" fmla="*/ 0 w 12192000"/>
              <a:gd name="T1" fmla="*/ 6472114 h 6472555"/>
              <a:gd name="T2" fmla="*/ 10287000 w 12192000"/>
              <a:gd name="T3" fmla="*/ 6472114 h 6472555"/>
              <a:gd name="T4" fmla="*/ 10287000 w 12192000"/>
              <a:gd name="T5" fmla="*/ 0 h 6472555"/>
              <a:gd name="T6" fmla="*/ 0 w 12192000"/>
              <a:gd name="T7" fmla="*/ 0 h 6472555"/>
              <a:gd name="T8" fmla="*/ 0 w 12192000"/>
              <a:gd name="T9" fmla="*/ 6472114 h 64725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72555"/>
              <a:gd name="T17" fmla="*/ 12192000 w 12192000"/>
              <a:gd name="T18" fmla="*/ 6472555 h 64725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72555">
                <a:moveTo>
                  <a:pt x="0" y="6472428"/>
                </a:moveTo>
                <a:lnTo>
                  <a:pt x="12192000" y="6472428"/>
                </a:lnTo>
                <a:lnTo>
                  <a:pt x="12192000" y="0"/>
                </a:lnTo>
                <a:lnTo>
                  <a:pt x="0" y="0"/>
                </a:lnTo>
                <a:lnTo>
                  <a:pt x="0" y="6472428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290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2291" name="object 4"/>
          <p:cNvSpPr>
            <a:spLocks/>
          </p:cNvSpPr>
          <p:nvPr/>
        </p:nvSpPr>
        <p:spPr bwMode="auto">
          <a:xfrm>
            <a:off x="0" y="6400800"/>
            <a:ext cx="10287000" cy="457200"/>
          </a:xfrm>
          <a:custGeom>
            <a:avLst/>
            <a:gdLst>
              <a:gd name="T0" fmla="*/ 10287000 w 12192000"/>
              <a:gd name="T1" fmla="*/ 456597 h 386079"/>
              <a:gd name="T2" fmla="*/ 10287000 w 12192000"/>
              <a:gd name="T3" fmla="*/ 0 h 386079"/>
              <a:gd name="T4" fmla="*/ 0 w 12192000"/>
              <a:gd name="T5" fmla="*/ 0 h 386079"/>
              <a:gd name="T6" fmla="*/ 0 w 12192000"/>
              <a:gd name="T7" fmla="*/ 456597 h 386079"/>
              <a:gd name="T8" fmla="*/ 10287000 w 12192000"/>
              <a:gd name="T9" fmla="*/ 456597 h 3860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386079"/>
              <a:gd name="T17" fmla="*/ 12192000 w 12192000"/>
              <a:gd name="T18" fmla="*/ 386079 h 3860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386079">
                <a:moveTo>
                  <a:pt x="12192000" y="385570"/>
                </a:moveTo>
                <a:lnTo>
                  <a:pt x="12192000" y="0"/>
                </a:lnTo>
                <a:lnTo>
                  <a:pt x="0" y="0"/>
                </a:lnTo>
                <a:lnTo>
                  <a:pt x="0" y="385570"/>
                </a:lnTo>
                <a:lnTo>
                  <a:pt x="12192000" y="38557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292" name="object 5"/>
          <p:cNvSpPr>
            <a:spLocks/>
          </p:cNvSpPr>
          <p:nvPr/>
        </p:nvSpPr>
        <p:spPr bwMode="auto">
          <a:xfrm>
            <a:off x="0" y="6472238"/>
            <a:ext cx="10287000" cy="385762"/>
          </a:xfrm>
          <a:custGeom>
            <a:avLst/>
            <a:gdLst>
              <a:gd name="T0" fmla="*/ 10287000 w 12192000"/>
              <a:gd name="T1" fmla="*/ 385253 h 386079"/>
              <a:gd name="T2" fmla="*/ 10287000 w 12192000"/>
              <a:gd name="T3" fmla="*/ 0 h 386079"/>
              <a:gd name="T4" fmla="*/ 0 w 12192000"/>
              <a:gd name="T5" fmla="*/ 0 h 386079"/>
              <a:gd name="T6" fmla="*/ 0 w 12192000"/>
              <a:gd name="T7" fmla="*/ 385253 h 386079"/>
              <a:gd name="T8" fmla="*/ 0 60000 65536"/>
              <a:gd name="T9" fmla="*/ 0 60000 65536"/>
              <a:gd name="T10" fmla="*/ 0 60000 65536"/>
              <a:gd name="T11" fmla="*/ 0 60000 65536"/>
              <a:gd name="T12" fmla="*/ 0 w 12192000"/>
              <a:gd name="T13" fmla="*/ 0 h 386079"/>
              <a:gd name="T14" fmla="*/ 12192000 w 12192000"/>
              <a:gd name="T15" fmla="*/ 386079 h 3860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2000" h="386079">
                <a:moveTo>
                  <a:pt x="12192000" y="385570"/>
                </a:moveTo>
                <a:lnTo>
                  <a:pt x="12192000" y="0"/>
                </a:lnTo>
                <a:lnTo>
                  <a:pt x="0" y="0"/>
                </a:lnTo>
                <a:lnTo>
                  <a:pt x="0" y="38557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object 6"/>
          <p:cNvSpPr txBox="1"/>
          <p:nvPr/>
        </p:nvSpPr>
        <p:spPr>
          <a:xfrm>
            <a:off x="800100" y="6477000"/>
            <a:ext cx="8686800" cy="2571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Об </a:t>
            </a:r>
            <a:r>
              <a:rPr sz="1600" b="1" spc="-31" dirty="0">
                <a:solidFill>
                  <a:srgbClr val="FFFFFF"/>
                </a:solidFill>
                <a:latin typeface="Arial"/>
                <a:cs typeface="Arial"/>
              </a:rPr>
              <a:t>этом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сказано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части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статьи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21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Закона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№ 44-ФЗ,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части 1.4 статьи</a:t>
            </a:r>
            <a:r>
              <a:rPr sz="16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7.30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КоАП.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294" name="object 7"/>
          <p:cNvSpPr>
            <a:spLocks/>
          </p:cNvSpPr>
          <p:nvPr/>
        </p:nvSpPr>
        <p:spPr bwMode="auto">
          <a:xfrm>
            <a:off x="469900" y="1651000"/>
            <a:ext cx="141288" cy="842963"/>
          </a:xfrm>
          <a:custGeom>
            <a:avLst/>
            <a:gdLst>
              <a:gd name="T0" fmla="*/ 0 w 166370"/>
              <a:gd name="T1" fmla="*/ 842455 h 843280"/>
              <a:gd name="T2" fmla="*/ 141071 w 166370"/>
              <a:gd name="T3" fmla="*/ 842455 h 843280"/>
              <a:gd name="T4" fmla="*/ 141071 w 166370"/>
              <a:gd name="T5" fmla="*/ 0 h 843280"/>
              <a:gd name="T6" fmla="*/ 0 w 166370"/>
              <a:gd name="T7" fmla="*/ 0 h 843280"/>
              <a:gd name="T8" fmla="*/ 0 w 166370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843280"/>
              <a:gd name="T17" fmla="*/ 166370 w 166370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843280">
                <a:moveTo>
                  <a:pt x="0" y="842772"/>
                </a:moveTo>
                <a:lnTo>
                  <a:pt x="166115" y="842772"/>
                </a:lnTo>
                <a:lnTo>
                  <a:pt x="166115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295" name="object 8"/>
          <p:cNvSpPr>
            <a:spLocks/>
          </p:cNvSpPr>
          <p:nvPr/>
        </p:nvSpPr>
        <p:spPr bwMode="auto">
          <a:xfrm>
            <a:off x="469900" y="1651000"/>
            <a:ext cx="141288" cy="842963"/>
          </a:xfrm>
          <a:custGeom>
            <a:avLst/>
            <a:gdLst>
              <a:gd name="T0" fmla="*/ 0 w 166370"/>
              <a:gd name="T1" fmla="*/ 842455 h 843280"/>
              <a:gd name="T2" fmla="*/ 141071 w 166370"/>
              <a:gd name="T3" fmla="*/ 842455 h 843280"/>
              <a:gd name="T4" fmla="*/ 141071 w 166370"/>
              <a:gd name="T5" fmla="*/ 0 h 843280"/>
              <a:gd name="T6" fmla="*/ 0 w 166370"/>
              <a:gd name="T7" fmla="*/ 0 h 843280"/>
              <a:gd name="T8" fmla="*/ 0 w 166370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370"/>
              <a:gd name="T16" fmla="*/ 0 h 843280"/>
              <a:gd name="T17" fmla="*/ 166370 w 166370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370" h="843280">
                <a:moveTo>
                  <a:pt x="0" y="842772"/>
                </a:moveTo>
                <a:lnTo>
                  <a:pt x="166115" y="842772"/>
                </a:lnTo>
                <a:lnTo>
                  <a:pt x="166115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296" name="object 9"/>
          <p:cNvSpPr txBox="1">
            <a:spLocks noChangeArrowheads="1"/>
          </p:cNvSpPr>
          <p:nvPr/>
        </p:nvSpPr>
        <p:spPr bwMode="auto">
          <a:xfrm>
            <a:off x="774700" y="1611313"/>
            <a:ext cx="8739188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611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25"/>
              </a:spcBef>
            </a:pPr>
            <a:r>
              <a:rPr lang="ru-RU" sz="2800"/>
              <a:t>Сочтут ли за нарушение, если в плане закупок заказчик  установит дату проведения закупки – январь 2018, а в плане-  графике – февраль 2018?</a:t>
            </a:r>
          </a:p>
          <a:p>
            <a:pPr marL="12700">
              <a:spcBef>
                <a:spcPts val="25"/>
              </a:spcBef>
            </a:pPr>
            <a:endParaRPr lang="ru-RU" sz="3300">
              <a:latin typeface="Times New Roman" pitchFamily="18" charset="0"/>
              <a:cs typeface="Times New Roman" pitchFamily="18" charset="0"/>
            </a:endParaRPr>
          </a:p>
          <a:p>
            <a:pPr marL="12700"/>
            <a:r>
              <a:rPr lang="ru-RU" sz="2400" b="1"/>
              <a:t>  Да, сочтут.</a:t>
            </a:r>
            <a:endParaRPr lang="ru-RU" sz="2400"/>
          </a:p>
        </p:txBody>
      </p:sp>
      <p:sp>
        <p:nvSpPr>
          <p:cNvPr id="12297" name="object 10"/>
          <p:cNvSpPr txBox="1">
            <a:spLocks noChangeArrowheads="1"/>
          </p:cNvSpPr>
          <p:nvPr/>
        </p:nvSpPr>
        <p:spPr bwMode="auto">
          <a:xfrm>
            <a:off x="1322388" y="4024313"/>
            <a:ext cx="8458200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Разночтения в датах проведения закупки признают нарушением, так  как планы-графики заказчики формируют на основе планов закупок.  Контрактный управляющий или работник контрактной службы,  который разместит в ЕИС информацию с нарушением требований  Закона № 44-ФЗ, заплатит штраф 15 000 руб.</a:t>
            </a:r>
          </a:p>
        </p:txBody>
      </p:sp>
      <p:sp>
        <p:nvSpPr>
          <p:cNvPr id="12298" name="object 11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bject 2"/>
          <p:cNvSpPr>
            <a:spLocks/>
          </p:cNvSpPr>
          <p:nvPr/>
        </p:nvSpPr>
        <p:spPr bwMode="auto">
          <a:xfrm>
            <a:off x="0" y="0"/>
            <a:ext cx="10287000" cy="6315075"/>
          </a:xfrm>
          <a:custGeom>
            <a:avLst/>
            <a:gdLst>
              <a:gd name="T0" fmla="*/ 0 w 12192000"/>
              <a:gd name="T1" fmla="*/ 6314567 h 6314440"/>
              <a:gd name="T2" fmla="*/ 10287000 w 12192000"/>
              <a:gd name="T3" fmla="*/ 6314567 h 6314440"/>
              <a:gd name="T4" fmla="*/ 10287000 w 12192000"/>
              <a:gd name="T5" fmla="*/ 0 h 6314440"/>
              <a:gd name="T6" fmla="*/ 0 w 12192000"/>
              <a:gd name="T7" fmla="*/ 0 h 6314440"/>
              <a:gd name="T8" fmla="*/ 0 w 12192000"/>
              <a:gd name="T9" fmla="*/ 6314567 h 6314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14440"/>
              <a:gd name="T17" fmla="*/ 12192000 w 12192000"/>
              <a:gd name="T18" fmla="*/ 6314440 h 6314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14440">
                <a:moveTo>
                  <a:pt x="0" y="6313932"/>
                </a:moveTo>
                <a:lnTo>
                  <a:pt x="12192000" y="6313932"/>
                </a:lnTo>
                <a:lnTo>
                  <a:pt x="12192000" y="0"/>
                </a:lnTo>
                <a:lnTo>
                  <a:pt x="0" y="0"/>
                </a:lnTo>
                <a:lnTo>
                  <a:pt x="0" y="631393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14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3315" name="object 4"/>
          <p:cNvSpPr txBox="1">
            <a:spLocks noChangeArrowheads="1"/>
          </p:cNvSpPr>
          <p:nvPr/>
        </p:nvSpPr>
        <p:spPr bwMode="auto">
          <a:xfrm>
            <a:off x="774700" y="1611313"/>
            <a:ext cx="873601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611" rIns="0" bIns="0">
            <a:spAutoFit/>
          </a:bodyPr>
          <a:lstStyle/>
          <a:p>
            <a:pPr marL="12700" algn="just">
              <a:lnSpc>
                <a:spcPct val="90000"/>
              </a:lnSpc>
              <a:spcBef>
                <a:spcPts val="425"/>
              </a:spcBef>
            </a:pPr>
            <a:r>
              <a:rPr lang="ru-RU" sz="2800"/>
              <a:t>Как в плане закупок на 2018–2020 годы указать закупки до  100 000 руб. – одной или двумя строками по двум разным КБК?</a:t>
            </a:r>
          </a:p>
        </p:txBody>
      </p:sp>
      <p:sp>
        <p:nvSpPr>
          <p:cNvPr id="13316" name="object 5"/>
          <p:cNvSpPr>
            <a:spLocks/>
          </p:cNvSpPr>
          <p:nvPr/>
        </p:nvSpPr>
        <p:spPr bwMode="auto">
          <a:xfrm>
            <a:off x="0" y="6172200"/>
            <a:ext cx="10287000" cy="685800"/>
          </a:xfrm>
          <a:custGeom>
            <a:avLst/>
            <a:gdLst>
              <a:gd name="T0" fmla="*/ 0 w 12192000"/>
              <a:gd name="T1" fmla="*/ 685640 h 544195"/>
              <a:gd name="T2" fmla="*/ 10287000 w 12192000"/>
              <a:gd name="T3" fmla="*/ 685640 h 544195"/>
              <a:gd name="T4" fmla="*/ 10287000 w 12192000"/>
              <a:gd name="T5" fmla="*/ 0 h 544195"/>
              <a:gd name="T6" fmla="*/ 0 w 12192000"/>
              <a:gd name="T7" fmla="*/ 0 h 544195"/>
              <a:gd name="T8" fmla="*/ 0 w 12192000"/>
              <a:gd name="T9" fmla="*/ 685640 h 544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44195"/>
              <a:gd name="T17" fmla="*/ 12192000 w 12192000"/>
              <a:gd name="T18" fmla="*/ 544195 h 544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44195">
                <a:moveTo>
                  <a:pt x="0" y="544068"/>
                </a:moveTo>
                <a:lnTo>
                  <a:pt x="12192000" y="544068"/>
                </a:lnTo>
                <a:lnTo>
                  <a:pt x="12192000" y="0"/>
                </a:lnTo>
                <a:lnTo>
                  <a:pt x="0" y="0"/>
                </a:lnTo>
                <a:lnTo>
                  <a:pt x="0" y="54406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17" name="object 6"/>
          <p:cNvSpPr>
            <a:spLocks/>
          </p:cNvSpPr>
          <p:nvPr/>
        </p:nvSpPr>
        <p:spPr bwMode="auto">
          <a:xfrm>
            <a:off x="0" y="6313488"/>
            <a:ext cx="10287000" cy="544512"/>
          </a:xfrm>
          <a:custGeom>
            <a:avLst/>
            <a:gdLst>
              <a:gd name="T0" fmla="*/ 0 w 12192000"/>
              <a:gd name="T1" fmla="*/ 544385 h 544195"/>
              <a:gd name="T2" fmla="*/ 10287000 w 12192000"/>
              <a:gd name="T3" fmla="*/ 544385 h 544195"/>
              <a:gd name="T4" fmla="*/ 10287000 w 12192000"/>
              <a:gd name="T5" fmla="*/ 0 h 544195"/>
              <a:gd name="T6" fmla="*/ 0 w 12192000"/>
              <a:gd name="T7" fmla="*/ 0 h 544195"/>
              <a:gd name="T8" fmla="*/ 0 w 12192000"/>
              <a:gd name="T9" fmla="*/ 544385 h 544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44195"/>
              <a:gd name="T17" fmla="*/ 12192000 w 12192000"/>
              <a:gd name="T18" fmla="*/ 544195 h 544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44195">
                <a:moveTo>
                  <a:pt x="0" y="544068"/>
                </a:moveTo>
                <a:lnTo>
                  <a:pt x="12192000" y="544068"/>
                </a:lnTo>
                <a:lnTo>
                  <a:pt x="12192000" y="0"/>
                </a:lnTo>
                <a:lnTo>
                  <a:pt x="0" y="0"/>
                </a:lnTo>
                <a:lnTo>
                  <a:pt x="0" y="54406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18" name="object 7"/>
          <p:cNvSpPr txBox="1">
            <a:spLocks noChangeArrowheads="1"/>
          </p:cNvSpPr>
          <p:nvPr/>
        </p:nvSpPr>
        <p:spPr bwMode="auto">
          <a:xfrm>
            <a:off x="0" y="6248400"/>
            <a:ext cx="10287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2727325" indent="-2716213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Об этом сказано в пункте 2 Требований из постановления № 1043, пункте 2 Требований из</a:t>
            </a:r>
          </a:p>
          <a:p>
            <a:pPr marL="2727325" indent="-2716213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 постановления № 552,  пункте 5.1 приказа Минэкономразвития от 29.06.2015 № 422.</a:t>
            </a:r>
            <a:endParaRPr lang="ru-RU" sz="1600"/>
          </a:p>
        </p:txBody>
      </p:sp>
      <p:sp>
        <p:nvSpPr>
          <p:cNvPr id="13319" name="object 8"/>
          <p:cNvSpPr>
            <a:spLocks/>
          </p:cNvSpPr>
          <p:nvPr/>
        </p:nvSpPr>
        <p:spPr bwMode="auto">
          <a:xfrm>
            <a:off x="469900" y="1651000"/>
            <a:ext cx="152400" cy="1152525"/>
          </a:xfrm>
          <a:custGeom>
            <a:avLst/>
            <a:gdLst>
              <a:gd name="T0" fmla="*/ 0 w 178434"/>
              <a:gd name="T1" fmla="*/ 1152143 h 1152525"/>
              <a:gd name="T2" fmla="*/ 152292 w 178434"/>
              <a:gd name="T3" fmla="*/ 1152143 h 1152525"/>
              <a:gd name="T4" fmla="*/ 152292 w 178434"/>
              <a:gd name="T5" fmla="*/ 0 h 1152525"/>
              <a:gd name="T6" fmla="*/ 0 w 178434"/>
              <a:gd name="T7" fmla="*/ 0 h 1152525"/>
              <a:gd name="T8" fmla="*/ 0 w 178434"/>
              <a:gd name="T9" fmla="*/ 1152143 h 11525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434"/>
              <a:gd name="T16" fmla="*/ 0 h 1152525"/>
              <a:gd name="T17" fmla="*/ 178434 w 178434"/>
              <a:gd name="T18" fmla="*/ 1152525 h 11525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434" h="1152525">
                <a:moveTo>
                  <a:pt x="0" y="1152143"/>
                </a:moveTo>
                <a:lnTo>
                  <a:pt x="178308" y="1152143"/>
                </a:lnTo>
                <a:lnTo>
                  <a:pt x="178308" y="0"/>
                </a:lnTo>
                <a:lnTo>
                  <a:pt x="0" y="0"/>
                </a:lnTo>
                <a:lnTo>
                  <a:pt x="0" y="1152143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20" name="object 9"/>
          <p:cNvSpPr>
            <a:spLocks/>
          </p:cNvSpPr>
          <p:nvPr/>
        </p:nvSpPr>
        <p:spPr bwMode="auto">
          <a:xfrm>
            <a:off x="469900" y="1651000"/>
            <a:ext cx="152400" cy="1152525"/>
          </a:xfrm>
          <a:custGeom>
            <a:avLst/>
            <a:gdLst>
              <a:gd name="T0" fmla="*/ 0 w 178434"/>
              <a:gd name="T1" fmla="*/ 1152143 h 1152525"/>
              <a:gd name="T2" fmla="*/ 152292 w 178434"/>
              <a:gd name="T3" fmla="*/ 1152143 h 1152525"/>
              <a:gd name="T4" fmla="*/ 152292 w 178434"/>
              <a:gd name="T5" fmla="*/ 0 h 1152525"/>
              <a:gd name="T6" fmla="*/ 0 w 178434"/>
              <a:gd name="T7" fmla="*/ 0 h 1152525"/>
              <a:gd name="T8" fmla="*/ 0 w 178434"/>
              <a:gd name="T9" fmla="*/ 1152143 h 11525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434"/>
              <a:gd name="T16" fmla="*/ 0 h 1152525"/>
              <a:gd name="T17" fmla="*/ 178434 w 178434"/>
              <a:gd name="T18" fmla="*/ 1152525 h 11525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434" h="1152525">
                <a:moveTo>
                  <a:pt x="0" y="1152143"/>
                </a:moveTo>
                <a:lnTo>
                  <a:pt x="178308" y="1152143"/>
                </a:lnTo>
                <a:lnTo>
                  <a:pt x="178308" y="0"/>
                </a:lnTo>
                <a:lnTo>
                  <a:pt x="0" y="0"/>
                </a:lnTo>
                <a:lnTo>
                  <a:pt x="0" y="1152143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21" name="object 10"/>
          <p:cNvSpPr txBox="1">
            <a:spLocks noChangeArrowheads="1"/>
          </p:cNvSpPr>
          <p:nvPr/>
        </p:nvSpPr>
        <p:spPr bwMode="auto">
          <a:xfrm>
            <a:off x="1301750" y="3822700"/>
            <a:ext cx="87137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400"/>
              <a:t>В плане закупок на 2018–2020 годы информацию о закупках до 100 000  руб. укажите </a:t>
            </a:r>
            <a:r>
              <a:rPr lang="ru-RU" sz="2400" b="1"/>
              <a:t>одной строкой </a:t>
            </a:r>
            <a:r>
              <a:rPr lang="ru-RU" sz="2400"/>
              <a:t>без разбивки на коды бюджетной  классификации.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33500" y="4953000"/>
            <a:ext cx="4662488" cy="7429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dirty="0">
                <a:latin typeface="Arial"/>
                <a:cs typeface="Arial"/>
              </a:rPr>
              <a:t>В </a:t>
            </a:r>
            <a:r>
              <a:rPr sz="2400" spc="-11" dirty="0">
                <a:latin typeface="Arial"/>
                <a:cs typeface="Arial"/>
              </a:rPr>
              <a:t>разрядах </a:t>
            </a:r>
            <a:r>
              <a:rPr sz="2400" spc="-5" dirty="0">
                <a:latin typeface="Arial"/>
                <a:cs typeface="Arial"/>
              </a:rPr>
              <a:t>34–36 </a:t>
            </a:r>
            <a:r>
              <a:rPr sz="2400" spc="-11" dirty="0">
                <a:latin typeface="Arial"/>
                <a:cs typeface="Arial"/>
              </a:rPr>
              <a:t>ИКЗ напишите </a:t>
            </a:r>
            <a:r>
              <a:rPr sz="2400" spc="-15" dirty="0">
                <a:latin typeface="Arial"/>
                <a:cs typeface="Arial"/>
              </a:rPr>
              <a:t>нули.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3323" name="object 12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bject 2"/>
          <p:cNvSpPr>
            <a:spLocks/>
          </p:cNvSpPr>
          <p:nvPr/>
        </p:nvSpPr>
        <p:spPr bwMode="auto">
          <a:xfrm>
            <a:off x="0" y="0"/>
            <a:ext cx="10287000" cy="6435725"/>
          </a:xfrm>
          <a:custGeom>
            <a:avLst/>
            <a:gdLst>
              <a:gd name="T0" fmla="*/ 0 w 12192000"/>
              <a:gd name="T1" fmla="*/ 6435217 h 6436360"/>
              <a:gd name="T2" fmla="*/ 10287000 w 12192000"/>
              <a:gd name="T3" fmla="*/ 6435217 h 6436360"/>
              <a:gd name="T4" fmla="*/ 10287000 w 12192000"/>
              <a:gd name="T5" fmla="*/ 0 h 6436360"/>
              <a:gd name="T6" fmla="*/ 0 w 12192000"/>
              <a:gd name="T7" fmla="*/ 0 h 6436360"/>
              <a:gd name="T8" fmla="*/ 0 w 12192000"/>
              <a:gd name="T9" fmla="*/ 6435217 h 6436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36360"/>
              <a:gd name="T17" fmla="*/ 12192000 w 12192000"/>
              <a:gd name="T18" fmla="*/ 6436360 h 64363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36360">
                <a:moveTo>
                  <a:pt x="0" y="6435852"/>
                </a:moveTo>
                <a:lnTo>
                  <a:pt x="12192000" y="6435852"/>
                </a:lnTo>
                <a:lnTo>
                  <a:pt x="12192000" y="0"/>
                </a:lnTo>
                <a:lnTo>
                  <a:pt x="0" y="0"/>
                </a:lnTo>
                <a:lnTo>
                  <a:pt x="0" y="643585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338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4339" name="object 4"/>
          <p:cNvSpPr txBox="1">
            <a:spLocks noChangeArrowheads="1"/>
          </p:cNvSpPr>
          <p:nvPr/>
        </p:nvSpPr>
        <p:spPr bwMode="auto">
          <a:xfrm>
            <a:off x="774700" y="1611313"/>
            <a:ext cx="8736013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250950" algn="l"/>
                <a:tab pos="1827213" algn="l"/>
                <a:tab pos="2185988" algn="l"/>
                <a:tab pos="3149600" algn="l"/>
                <a:tab pos="4564063" algn="l"/>
                <a:tab pos="6272213" algn="l"/>
                <a:tab pos="7558088" algn="l"/>
              </a:tabLst>
            </a:pPr>
            <a:r>
              <a:rPr lang="ru-RU" sz="2800"/>
              <a:t>Нужно	ли	в	план	закупок	включать	уплату</a:t>
            </a:r>
          </a:p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250950" algn="l"/>
                <a:tab pos="1827213" algn="l"/>
                <a:tab pos="2185988" algn="l"/>
                <a:tab pos="3149600" algn="l"/>
                <a:tab pos="4564063" algn="l"/>
                <a:tab pos="6272213" algn="l"/>
                <a:tab pos="7558088" algn="l"/>
              </a:tabLst>
            </a:pPr>
            <a:r>
              <a:rPr lang="ru-RU" sz="2800"/>
              <a:t>государственной  пошлины?</a:t>
            </a:r>
          </a:p>
        </p:txBody>
      </p:sp>
      <p:sp>
        <p:nvSpPr>
          <p:cNvPr id="14340" name="object 5"/>
          <p:cNvSpPr>
            <a:spLocks/>
          </p:cNvSpPr>
          <p:nvPr/>
        </p:nvSpPr>
        <p:spPr bwMode="auto">
          <a:xfrm>
            <a:off x="0" y="6435725"/>
            <a:ext cx="10287000" cy="422275"/>
          </a:xfrm>
          <a:custGeom>
            <a:avLst/>
            <a:gdLst>
              <a:gd name="T0" fmla="*/ 0 w 12192000"/>
              <a:gd name="T1" fmla="*/ 422148 h 422275"/>
              <a:gd name="T2" fmla="*/ 10287000 w 12192000"/>
              <a:gd name="T3" fmla="*/ 422148 h 422275"/>
              <a:gd name="T4" fmla="*/ 10287000 w 12192000"/>
              <a:gd name="T5" fmla="*/ 0 h 422275"/>
              <a:gd name="T6" fmla="*/ 0 w 12192000"/>
              <a:gd name="T7" fmla="*/ 0 h 422275"/>
              <a:gd name="T8" fmla="*/ 0 w 12192000"/>
              <a:gd name="T9" fmla="*/ 422148 h 422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422275"/>
              <a:gd name="T17" fmla="*/ 12192000 w 12192000"/>
              <a:gd name="T18" fmla="*/ 422275 h 422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422275">
                <a:moveTo>
                  <a:pt x="0" y="422148"/>
                </a:moveTo>
                <a:lnTo>
                  <a:pt x="12192000" y="422148"/>
                </a:lnTo>
                <a:lnTo>
                  <a:pt x="12192000" y="0"/>
                </a:lnTo>
                <a:lnTo>
                  <a:pt x="0" y="0"/>
                </a:lnTo>
                <a:lnTo>
                  <a:pt x="0" y="422148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341" name="object 6"/>
          <p:cNvSpPr>
            <a:spLocks/>
          </p:cNvSpPr>
          <p:nvPr/>
        </p:nvSpPr>
        <p:spPr bwMode="auto">
          <a:xfrm>
            <a:off x="0" y="6435725"/>
            <a:ext cx="10287000" cy="422275"/>
          </a:xfrm>
          <a:custGeom>
            <a:avLst/>
            <a:gdLst>
              <a:gd name="T0" fmla="*/ 0 w 12192000"/>
              <a:gd name="T1" fmla="*/ 422148 h 422275"/>
              <a:gd name="T2" fmla="*/ 10287000 w 12192000"/>
              <a:gd name="T3" fmla="*/ 422148 h 422275"/>
              <a:gd name="T4" fmla="*/ 10287000 w 12192000"/>
              <a:gd name="T5" fmla="*/ 0 h 422275"/>
              <a:gd name="T6" fmla="*/ 0 w 12192000"/>
              <a:gd name="T7" fmla="*/ 0 h 422275"/>
              <a:gd name="T8" fmla="*/ 0 w 12192000"/>
              <a:gd name="T9" fmla="*/ 422148 h 422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422275"/>
              <a:gd name="T17" fmla="*/ 12192000 w 12192000"/>
              <a:gd name="T18" fmla="*/ 422275 h 422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422275">
                <a:moveTo>
                  <a:pt x="0" y="422148"/>
                </a:moveTo>
                <a:lnTo>
                  <a:pt x="12192000" y="422148"/>
                </a:lnTo>
                <a:lnTo>
                  <a:pt x="12192000" y="0"/>
                </a:lnTo>
                <a:lnTo>
                  <a:pt x="0" y="0"/>
                </a:lnTo>
                <a:lnTo>
                  <a:pt x="0" y="422148"/>
                </a:lnTo>
                <a:close/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7"/>
          <p:cNvSpPr txBox="1"/>
          <p:nvPr/>
        </p:nvSpPr>
        <p:spPr>
          <a:xfrm>
            <a:off x="3673475" y="6510338"/>
            <a:ext cx="3832225" cy="2571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письмо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от </a:t>
            </a:r>
            <a:r>
              <a:rPr sz="1600" b="1" spc="-11" dirty="0">
                <a:solidFill>
                  <a:srgbClr val="FFFFFF"/>
                </a:solidFill>
                <a:latin typeface="Arial"/>
                <a:cs typeface="Arial"/>
              </a:rPr>
              <a:t>20.07.2015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16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Д28и-2023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343" name="object 8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344" name="object 9"/>
          <p:cNvSpPr>
            <a:spLocks/>
          </p:cNvSpPr>
          <p:nvPr/>
        </p:nvSpPr>
        <p:spPr bwMode="auto">
          <a:xfrm>
            <a:off x="469900" y="1651000"/>
            <a:ext cx="131763" cy="842963"/>
          </a:xfrm>
          <a:custGeom>
            <a:avLst/>
            <a:gdLst>
              <a:gd name="T0" fmla="*/ 0 w 155575"/>
              <a:gd name="T1" fmla="*/ 842455 h 843280"/>
              <a:gd name="T2" fmla="*/ 131655 w 155575"/>
              <a:gd name="T3" fmla="*/ 842455 h 843280"/>
              <a:gd name="T4" fmla="*/ 131655 w 155575"/>
              <a:gd name="T5" fmla="*/ 0 h 843280"/>
              <a:gd name="T6" fmla="*/ 0 w 155575"/>
              <a:gd name="T7" fmla="*/ 0 h 843280"/>
              <a:gd name="T8" fmla="*/ 0 w 155575"/>
              <a:gd name="T9" fmla="*/ 842455 h 843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5575"/>
              <a:gd name="T16" fmla="*/ 0 h 843280"/>
              <a:gd name="T17" fmla="*/ 155575 w 155575"/>
              <a:gd name="T18" fmla="*/ 843280 h 843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5575" h="843280">
                <a:moveTo>
                  <a:pt x="0" y="842772"/>
                </a:moveTo>
                <a:lnTo>
                  <a:pt x="155448" y="842772"/>
                </a:lnTo>
                <a:lnTo>
                  <a:pt x="155448" y="0"/>
                </a:lnTo>
                <a:lnTo>
                  <a:pt x="0" y="0"/>
                </a:lnTo>
                <a:lnTo>
                  <a:pt x="0" y="842772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object 10"/>
          <p:cNvSpPr txBox="1"/>
          <p:nvPr/>
        </p:nvSpPr>
        <p:spPr>
          <a:xfrm>
            <a:off x="1301750" y="3822700"/>
            <a:ext cx="1831975" cy="7429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b="1" spc="-65" dirty="0">
                <a:latin typeface="Arial"/>
                <a:cs typeface="Arial"/>
              </a:rPr>
              <a:t>Нет, </a:t>
            </a:r>
            <a:r>
              <a:rPr sz="2400" b="1" dirty="0">
                <a:latin typeface="Arial"/>
                <a:cs typeface="Arial"/>
              </a:rPr>
              <a:t>не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нужно.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4346" name="object 11"/>
          <p:cNvSpPr txBox="1">
            <a:spLocks noChangeArrowheads="1"/>
          </p:cNvSpPr>
          <p:nvPr/>
        </p:nvSpPr>
        <p:spPr bwMode="auto">
          <a:xfrm>
            <a:off x="1301750" y="4554538"/>
            <a:ext cx="8713788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371600" algn="l"/>
                <a:tab pos="3049588" algn="l"/>
                <a:tab pos="3522663" algn="l"/>
                <a:tab pos="4613275" algn="l"/>
                <a:tab pos="7134225" algn="l"/>
                <a:tab pos="8585200" algn="l"/>
                <a:tab pos="9059863" algn="l"/>
                <a:tab pos="10148888" algn="l"/>
              </a:tabLst>
            </a:pPr>
            <a:r>
              <a:rPr lang="ru-RU" sz="2400"/>
              <a:t>Расходы	заказчиков	на	уплату	государственной	пошлины не входят в предмет регулирования Закона № 44-ФЗ</a:t>
            </a:r>
          </a:p>
        </p:txBody>
      </p:sp>
      <p:sp>
        <p:nvSpPr>
          <p:cNvPr id="14347" name="object 12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362" name="object 3"/>
          <p:cNvSpPr>
            <a:spLocks noGrp="1"/>
          </p:cNvSpPr>
          <p:nvPr>
            <p:ph type="title"/>
          </p:nvPr>
        </p:nvSpPr>
        <p:spPr>
          <a:xfrm>
            <a:off x="774700" y="569913"/>
            <a:ext cx="2519363" cy="682625"/>
          </a:xfrm>
        </p:spPr>
        <p:txBody>
          <a:bodyPr tIns="13335"/>
          <a:lstStyle/>
          <a:p>
            <a:pPr marL="12700" eaLnBrk="1" hangingPunct="1">
              <a:spcBef>
                <a:spcPts val="100"/>
              </a:spcBef>
            </a:pPr>
            <a:r>
              <a:rPr lang="ru-RU" sz="4400" b="0" smtClean="0">
                <a:latin typeface="Arial Black" pitchFamily="34" charset="0"/>
                <a:cs typeface="Arial" charset="0"/>
              </a:rPr>
              <a:t>Ситуация</a:t>
            </a:r>
            <a:endParaRPr lang="ru-RU" sz="4400" smtClean="0">
              <a:latin typeface="Arial Black" pitchFamily="34" charset="0"/>
              <a:cs typeface="Arial" charset="0"/>
            </a:endParaRPr>
          </a:p>
        </p:txBody>
      </p:sp>
      <p:sp>
        <p:nvSpPr>
          <p:cNvPr id="15363" name="object 4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w 12172315"/>
              <a:gd name="T7" fmla="*/ 544381 h 544195"/>
              <a:gd name="T8" fmla="*/ 10271017 w 12172315"/>
              <a:gd name="T9" fmla="*/ 544381 h 544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72315"/>
              <a:gd name="T16" fmla="*/ 0 h 544195"/>
              <a:gd name="T17" fmla="*/ 12172315 w 12172315"/>
              <a:gd name="T18" fmla="*/ 544195 h 544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  <a:lnTo>
                  <a:pt x="0" y="544064"/>
                </a:lnTo>
                <a:lnTo>
                  <a:pt x="12172188" y="544064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364" name="object 5"/>
          <p:cNvSpPr>
            <a:spLocks/>
          </p:cNvSpPr>
          <p:nvPr/>
        </p:nvSpPr>
        <p:spPr bwMode="auto">
          <a:xfrm>
            <a:off x="0" y="6313488"/>
            <a:ext cx="10271125" cy="544512"/>
          </a:xfrm>
          <a:custGeom>
            <a:avLst/>
            <a:gdLst>
              <a:gd name="T0" fmla="*/ 10271017 w 12172315"/>
              <a:gd name="T1" fmla="*/ 544381 h 544195"/>
              <a:gd name="T2" fmla="*/ 10271017 w 12172315"/>
              <a:gd name="T3" fmla="*/ 0 h 544195"/>
              <a:gd name="T4" fmla="*/ 0 w 12172315"/>
              <a:gd name="T5" fmla="*/ 0 h 544195"/>
              <a:gd name="T6" fmla="*/ 0 60000 65536"/>
              <a:gd name="T7" fmla="*/ 0 60000 65536"/>
              <a:gd name="T8" fmla="*/ 0 60000 65536"/>
              <a:gd name="T9" fmla="*/ 0 w 12172315"/>
              <a:gd name="T10" fmla="*/ 0 h 544195"/>
              <a:gd name="T11" fmla="*/ 12172315 w 12172315"/>
              <a:gd name="T12" fmla="*/ 544195 h 544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72315" h="544195">
                <a:moveTo>
                  <a:pt x="12172188" y="544064"/>
                </a:moveTo>
                <a:lnTo>
                  <a:pt x="12172188" y="0"/>
                </a:lnTo>
                <a:lnTo>
                  <a:pt x="0" y="0"/>
                </a:lnTo>
              </a:path>
            </a:pathLst>
          </a:custGeom>
          <a:noFill/>
          <a:ln w="12192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365" name="object 6"/>
          <p:cNvSpPr txBox="1">
            <a:spLocks noChangeArrowheads="1"/>
          </p:cNvSpPr>
          <p:nvPr/>
        </p:nvSpPr>
        <p:spPr bwMode="auto">
          <a:xfrm>
            <a:off x="412750" y="6326188"/>
            <a:ext cx="9423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3729038" indent="-3716338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Вывод следует из пункта 12 Правил из постановления № 552 и пункта 9 Требований,</a:t>
            </a:r>
          </a:p>
          <a:p>
            <a:pPr marL="3729038" indent="-371633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 которые Правительство  утвердило в постановлении № 1043.</a:t>
            </a:r>
            <a:endParaRPr lang="ru-RU" sz="1600"/>
          </a:p>
        </p:txBody>
      </p:sp>
      <p:sp>
        <p:nvSpPr>
          <p:cNvPr id="15366" name="object 7"/>
          <p:cNvSpPr>
            <a:spLocks/>
          </p:cNvSpPr>
          <p:nvPr/>
        </p:nvSpPr>
        <p:spPr bwMode="auto">
          <a:xfrm>
            <a:off x="460375" y="1527175"/>
            <a:ext cx="150813" cy="1152525"/>
          </a:xfrm>
          <a:custGeom>
            <a:avLst/>
            <a:gdLst>
              <a:gd name="T0" fmla="*/ 0 w 178434"/>
              <a:gd name="T1" fmla="*/ 1152143 h 1152525"/>
              <a:gd name="T2" fmla="*/ 150707 w 178434"/>
              <a:gd name="T3" fmla="*/ 1152143 h 1152525"/>
              <a:gd name="T4" fmla="*/ 150707 w 178434"/>
              <a:gd name="T5" fmla="*/ 0 h 1152525"/>
              <a:gd name="T6" fmla="*/ 0 w 178434"/>
              <a:gd name="T7" fmla="*/ 0 h 1152525"/>
              <a:gd name="T8" fmla="*/ 0 w 178434"/>
              <a:gd name="T9" fmla="*/ 1152143 h 11525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434"/>
              <a:gd name="T16" fmla="*/ 0 h 1152525"/>
              <a:gd name="T17" fmla="*/ 178434 w 178434"/>
              <a:gd name="T18" fmla="*/ 1152525 h 11525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434" h="1152525">
                <a:moveTo>
                  <a:pt x="0" y="1152143"/>
                </a:moveTo>
                <a:lnTo>
                  <a:pt x="178308" y="1152143"/>
                </a:lnTo>
                <a:lnTo>
                  <a:pt x="178308" y="0"/>
                </a:lnTo>
                <a:lnTo>
                  <a:pt x="0" y="0"/>
                </a:lnTo>
                <a:lnTo>
                  <a:pt x="0" y="1152143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367" name="object 8"/>
          <p:cNvSpPr>
            <a:spLocks/>
          </p:cNvSpPr>
          <p:nvPr/>
        </p:nvSpPr>
        <p:spPr bwMode="auto">
          <a:xfrm>
            <a:off x="460375" y="1527175"/>
            <a:ext cx="150813" cy="1152525"/>
          </a:xfrm>
          <a:custGeom>
            <a:avLst/>
            <a:gdLst>
              <a:gd name="T0" fmla="*/ 0 w 178434"/>
              <a:gd name="T1" fmla="*/ 1152143 h 1152525"/>
              <a:gd name="T2" fmla="*/ 150707 w 178434"/>
              <a:gd name="T3" fmla="*/ 1152143 h 1152525"/>
              <a:gd name="T4" fmla="*/ 150707 w 178434"/>
              <a:gd name="T5" fmla="*/ 0 h 1152525"/>
              <a:gd name="T6" fmla="*/ 0 w 178434"/>
              <a:gd name="T7" fmla="*/ 0 h 1152525"/>
              <a:gd name="T8" fmla="*/ 0 w 178434"/>
              <a:gd name="T9" fmla="*/ 1152143 h 11525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434"/>
              <a:gd name="T16" fmla="*/ 0 h 1152525"/>
              <a:gd name="T17" fmla="*/ 178434 w 178434"/>
              <a:gd name="T18" fmla="*/ 1152525 h 11525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434" h="1152525">
                <a:moveTo>
                  <a:pt x="0" y="1152143"/>
                </a:moveTo>
                <a:lnTo>
                  <a:pt x="178308" y="1152143"/>
                </a:lnTo>
                <a:lnTo>
                  <a:pt x="178308" y="0"/>
                </a:lnTo>
                <a:lnTo>
                  <a:pt x="0" y="0"/>
                </a:lnTo>
                <a:lnTo>
                  <a:pt x="0" y="1152143"/>
                </a:lnTo>
                <a:close/>
              </a:path>
            </a:pathLst>
          </a:custGeom>
          <a:noFill/>
          <a:ln w="12191">
            <a:solidFill>
              <a:srgbClr val="6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368" name="object 9"/>
          <p:cNvSpPr txBox="1">
            <a:spLocks noChangeArrowheads="1"/>
          </p:cNvSpPr>
          <p:nvPr/>
        </p:nvSpPr>
        <p:spPr bwMode="auto">
          <a:xfrm>
            <a:off x="774700" y="1611313"/>
            <a:ext cx="8737600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</a:pPr>
            <a:r>
              <a:rPr lang="ru-RU" sz="2800"/>
              <a:t>Включать ли в план закупок на 2018–2020 годы закупку 2017  года, которую заказчик исполнит в 2018 году?</a:t>
            </a:r>
          </a:p>
          <a:p>
            <a:pPr marL="12700">
              <a:spcBef>
                <a:spcPts val="13"/>
              </a:spcBef>
            </a:pPr>
            <a:endParaRPr lang="ru-RU" sz="3100">
              <a:latin typeface="Times New Roman" pitchFamily="18" charset="0"/>
              <a:cs typeface="Times New Roman" pitchFamily="18" charset="0"/>
            </a:endParaRPr>
          </a:p>
          <a:p>
            <a:pPr marL="12700"/>
            <a:r>
              <a:rPr lang="ru-RU" sz="2400" b="1"/>
              <a:t>Нет, не включайте.</a:t>
            </a:r>
            <a:endParaRPr lang="ru-RU" sz="2400"/>
          </a:p>
        </p:txBody>
      </p:sp>
      <p:sp>
        <p:nvSpPr>
          <p:cNvPr id="15369" name="object 10"/>
          <p:cNvSpPr txBox="1">
            <a:spLocks noChangeArrowheads="1"/>
          </p:cNvSpPr>
          <p:nvPr/>
        </p:nvSpPr>
        <p:spPr bwMode="auto">
          <a:xfrm>
            <a:off x="1311275" y="3810000"/>
            <a:ext cx="89757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344488" algn="l"/>
                <a:tab pos="1154113" algn="l"/>
                <a:tab pos="2789238" algn="l"/>
                <a:tab pos="3986213" algn="l"/>
                <a:tab pos="4454525" algn="l"/>
                <a:tab pos="6096000" algn="l"/>
                <a:tab pos="8031163" algn="l"/>
                <a:tab pos="8605838" algn="l"/>
                <a:tab pos="8907463" algn="l"/>
              </a:tabLst>
            </a:pPr>
            <a:r>
              <a:rPr lang="ru-RU" sz="2200"/>
              <a:t>В	план	включайте	закупки	на	очередной	финансовый	год и	плановый  период. Закупку, которую начнете в 2017 году, включите только в план на 2017–  2019 годы. Сумму закупки укажите в графе № 9 «Планируемые платежи на плановый период. </a:t>
            </a:r>
          </a:p>
        </p:txBody>
      </p:sp>
      <p:sp>
        <p:nvSpPr>
          <p:cNvPr id="15370" name="object 11"/>
          <p:cNvSpPr txBox="1">
            <a:spLocks noChangeArrowheads="1"/>
          </p:cNvSpPr>
          <p:nvPr/>
        </p:nvSpPr>
        <p:spPr bwMode="auto">
          <a:xfrm>
            <a:off x="1311275" y="5181600"/>
            <a:ext cx="87137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200"/>
              <a:t>На первый год», графу № 8 «Планируемые  платежи. На текущий финансовый год» оставьте незаполненной либо  укажите нули</a:t>
            </a:r>
          </a:p>
        </p:txBody>
      </p:sp>
      <p:sp>
        <p:nvSpPr>
          <p:cNvPr id="15371" name="object 12"/>
          <p:cNvSpPr txBox="1">
            <a:spLocks noChangeArrowheads="1"/>
          </p:cNvSpPr>
          <p:nvPr/>
        </p:nvSpPr>
        <p:spPr bwMode="auto">
          <a:xfrm>
            <a:off x="255588" y="4203700"/>
            <a:ext cx="903287" cy="336550"/>
          </a:xfrm>
          <a:prstGeom prst="rect">
            <a:avLst/>
          </a:prstGeom>
          <a:solidFill>
            <a:srgbClr val="6F0000"/>
          </a:solidFill>
          <a:ln w="9525">
            <a:noFill/>
            <a:miter lim="800000"/>
            <a:headEnd/>
            <a:tailEnd/>
          </a:ln>
        </p:spPr>
        <p:txBody>
          <a:bodyPr lIns="0" tIns="31115" rIns="0" bIns="0">
            <a:spAutoFit/>
          </a:bodyPr>
          <a:lstStyle/>
          <a:p>
            <a:pPr marL="88900">
              <a:spcBef>
                <a:spcPts val="250"/>
              </a:spcBef>
            </a:pPr>
            <a:r>
              <a:rPr lang="ru-RU" sz="2000">
                <a:solidFill>
                  <a:srgbClr val="F1F1F1"/>
                </a:solidFill>
                <a:latin typeface="Arial Black" pitchFamily="34" charset="0"/>
              </a:rPr>
              <a:t>Ответ: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2765</Words>
  <Application>Microsoft Office PowerPoint</Application>
  <PresentationFormat>Слайд 35 мм</PresentationFormat>
  <Paragraphs>279</Paragraphs>
  <Slides>52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52</vt:i4>
      </vt:variant>
    </vt:vector>
  </HeadingPairs>
  <TitlesOfParts>
    <vt:vector size="61" baseType="lpstr">
      <vt:lpstr>Arial</vt:lpstr>
      <vt:lpstr>Calibri</vt:lpstr>
      <vt:lpstr>Arial Black</vt:lpstr>
      <vt:lpstr>Times New Roman</vt:lpstr>
      <vt:lpstr>Wingdings</vt:lpstr>
      <vt:lpstr>Trebuchet MS</vt:lpstr>
      <vt:lpstr>Office Theme</vt:lpstr>
      <vt:lpstr>Office Theme</vt:lpstr>
      <vt:lpstr>Office Theme</vt:lpstr>
      <vt:lpstr>ПРАКТИЧЕСКИЕ  СИТУАЦИИ</vt:lpstr>
      <vt:lpstr>ИДЕНТИФИКАЦИОННЫЙ КОД ЗАКУПКИ</vt:lpstr>
      <vt:lpstr>Ситуация</vt:lpstr>
      <vt:lpstr>Ситуация</vt:lpstr>
      <vt:lpstr>ПЛАНИРОВАНИЕ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НМЦК</vt:lpstr>
      <vt:lpstr>Ситуация</vt:lpstr>
      <vt:lpstr>Ситуация</vt:lpstr>
      <vt:lpstr>Ситуация</vt:lpstr>
      <vt:lpstr>Ситуация</vt:lpstr>
      <vt:lpstr>ЕДИНСТВЕННЫЙ  ПОСТАВЩИК</vt:lpstr>
      <vt:lpstr>Закупки у монополистов</vt:lpstr>
      <vt:lpstr>Ситуация</vt:lpstr>
      <vt:lpstr>Ситуация</vt:lpstr>
      <vt:lpstr>Закупка в результате аварии, ЧС,  срочного медицинского вмешательства</vt:lpstr>
      <vt:lpstr>Ситуация</vt:lpstr>
      <vt:lpstr>ОТЧЕТЫ  ОБ ИСПОЛНЕНИИ  КОНТРАКТОВ</vt:lpstr>
      <vt:lpstr>Требование о подготовке и размещении отчета об  исполнении контракта распространяется на все контракты.</vt:lpstr>
      <vt:lpstr>Ситуация</vt:lpstr>
      <vt:lpstr>Ситуация</vt:lpstr>
      <vt:lpstr>ИЗМЕНЕНИЕ УСЛОВИЙ  КОНТРАКТА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Ситуация</vt:lpstr>
      <vt:lpstr>Три случая, когда скриншоты  помогли оправдаться. Обзор решений ФАС</vt:lpstr>
      <vt:lpstr>Скриншот о неисправной работе  ЕИС спас управляющего от штрафа</vt:lpstr>
      <vt:lpstr>Слайд 47</vt:lpstr>
      <vt:lpstr>Скриншот обращения в службу техподдержки сыграл в пользу заказчика</vt:lpstr>
      <vt:lpstr>Слайд 49</vt:lpstr>
      <vt:lpstr>Снимок экрана с площадки доказал  вину оператора</vt:lpstr>
      <vt:lpstr>Слайд 51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СИТУАЦИИ</dc:title>
  <dc:creator>Система закупок</dc:creator>
  <cp:lastModifiedBy>й</cp:lastModifiedBy>
  <cp:revision>23</cp:revision>
  <dcterms:created xsi:type="dcterms:W3CDTF">2018-06-24T22:04:54Z</dcterms:created>
  <dcterms:modified xsi:type="dcterms:W3CDTF">2018-06-26T07:40:37Z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2018-06-24T00:00:00Z</vt:filetime>
  </property>
</Properties>
</file>