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2" r:id="rId4"/>
    <p:sldId id="283" r:id="rId5"/>
    <p:sldId id="271" r:id="rId6"/>
    <p:sldId id="284" r:id="rId7"/>
    <p:sldId id="285" r:id="rId8"/>
    <p:sldId id="258" r:id="rId9"/>
    <p:sldId id="286" r:id="rId10"/>
    <p:sldId id="287" r:id="rId11"/>
    <p:sldId id="288" r:id="rId12"/>
    <p:sldId id="292" r:id="rId13"/>
    <p:sldId id="274" r:id="rId14"/>
    <p:sldId id="275" r:id="rId15"/>
    <p:sldId id="291" r:id="rId1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598" autoAdjust="0"/>
  </p:normalViewPr>
  <p:slideViewPr>
    <p:cSldViewPr snapToGrid="0">
      <p:cViewPr>
        <p:scale>
          <a:sx n="69" d="100"/>
          <a:sy n="69" d="100"/>
        </p:scale>
        <p:origin x="-1626" y="-10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73486-F288-4C10-A8E5-4C0A37DBF451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F5C33-C9FC-4EEE-810B-D1222F9C1A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A10CF-B825-4D3B-85B5-2FBB3160F57A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DC6DF-10E9-4B85-8BCD-B1E2EC684A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24206-7968-4778-968F-650D3ABF61BD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652E3-7204-44F4-BF74-CB4C1EFF10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B12ED-BAA0-4EB5-930E-DCD303ACBDA8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B958D-2E52-46D0-9789-10AF7FCC4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58145-A64E-4306-BF90-514CEB4A5EB0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5B469-4ED2-4C59-9031-3A135651A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2B93A-A3FE-4C52-99A7-A45A313E769F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38A49-6418-4A76-9A5D-63D34DBCD5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27EC2-7722-4DF6-84DE-CC1761C704D8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EDB64-2B1C-4986-875A-F716BB3A35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92B09-541E-4D1C-A514-BD7E5186AFFD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29C2C-F94C-4AEC-87AE-2453AD974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1DB71-2EDF-4886-9199-67D850E4294D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511B5-3609-4B23-B9D6-D5AFA729E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3EE4-7CED-4A68-B7E6-B094618AA5EF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AEA2-3680-4D87-8F80-5D90FB091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016F3-24F7-402A-B0D9-EB8473151D82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3AFFA-C809-4372-81C7-A8A76123A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2146D2-F66E-493B-B374-1C3ECEA25E1E}" type="datetimeFigureOut">
              <a:rPr lang="ru-RU"/>
              <a:pPr>
                <a:defRPr/>
              </a:pPr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465A86-452A-4F39-890A-8ED4130EB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975850" cy="4806950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0988" y="1214438"/>
            <a:ext cx="9823450" cy="46180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i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i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i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/>
              <a:t>ИМУЩЕСТВЕННАЯ ПОДДЕРЖКА СУБЪЕКТОВ МАЛОГО И СРЕДНЕГО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/>
              <a:t>ПРЕДПРИНИМАТЕЛЬСТВА И САМОЗАНЯТЫХ ГРАЖДАН В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/>
              <a:t>МУНИЦИПАЛЬНОМ ОБРАЗОВАНИИ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/>
              <a:t>«ПРИМОРСКИЙ МУНИЦИПАЛЬНЫЙ РАЙОН»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7088"/>
          </a:xfrm>
        </p:spPr>
        <p:txBody>
          <a:bodyPr/>
          <a:lstStyle/>
          <a:p>
            <a:pPr algn="ctr"/>
            <a:r>
              <a:rPr lang="ru-RU" b="1" smtClean="0">
                <a:latin typeface="Times New Roman" pitchFamily="18" charset="0"/>
              </a:rPr>
              <a:t>Невостребованными остаются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838200" y="1216025"/>
            <a:ext cx="10515600" cy="496093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i="1" smtClean="0">
                <a:latin typeface="Times New Roman" pitchFamily="18" charset="0"/>
              </a:rPr>
              <a:t>МО «Боброво-Лявленское»:</a:t>
            </a:r>
          </a:p>
          <a:p>
            <a:pPr>
              <a:buFontTx/>
              <a:buChar char="-"/>
            </a:pPr>
            <a:r>
              <a:rPr lang="ru-RU" smtClean="0">
                <a:latin typeface="Times New Roman" pitchFamily="18" charset="0"/>
              </a:rPr>
              <a:t>Здание котельной </a:t>
            </a:r>
          </a:p>
          <a:p>
            <a:pPr>
              <a:buFontTx/>
              <a:buNone/>
            </a:pPr>
            <a:r>
              <a:rPr lang="ru-RU" smtClean="0">
                <a:latin typeface="Times New Roman" pitchFamily="18" charset="0"/>
              </a:rPr>
              <a:t>(бывшей)</a:t>
            </a:r>
          </a:p>
          <a:p>
            <a:pPr>
              <a:buFontTx/>
              <a:buChar char="-"/>
            </a:pPr>
            <a:endParaRPr lang="ru-RU" smtClean="0">
              <a:latin typeface="Times New Roman" pitchFamily="18" charset="0"/>
            </a:endParaRPr>
          </a:p>
          <a:p>
            <a:pPr>
              <a:buFontTx/>
              <a:buChar char="-"/>
            </a:pPr>
            <a:endParaRPr lang="ru-RU" smtClean="0">
              <a:latin typeface="Times New Roman" pitchFamily="18" charset="0"/>
            </a:endParaRPr>
          </a:p>
          <a:p>
            <a:pPr>
              <a:buFontTx/>
              <a:buChar char="-"/>
            </a:pPr>
            <a:endParaRPr lang="ru-RU" smtClean="0">
              <a:latin typeface="Times New Roman" pitchFamily="18" charset="0"/>
            </a:endParaRPr>
          </a:p>
          <a:p>
            <a:pPr>
              <a:buFontTx/>
              <a:buNone/>
            </a:pPr>
            <a:endParaRPr lang="ru-RU" smtClean="0"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ru-RU" smtClean="0">
                <a:latin typeface="Times New Roman" pitchFamily="18" charset="0"/>
              </a:rPr>
              <a:t>Здание бани</a:t>
            </a:r>
          </a:p>
          <a:p>
            <a:pPr>
              <a:buFontTx/>
              <a:buNone/>
            </a:pPr>
            <a:r>
              <a:rPr lang="ru-RU" smtClean="0">
                <a:latin typeface="Times New Roman" pitchFamily="18" charset="0"/>
              </a:rPr>
              <a:t>(бывшей)</a:t>
            </a:r>
          </a:p>
          <a:p>
            <a:pPr>
              <a:buFontTx/>
              <a:buNone/>
            </a:pPr>
            <a:endParaRPr lang="ru-RU" smtClean="0">
              <a:latin typeface="Times New Roman" pitchFamily="18" charset="0"/>
            </a:endParaRPr>
          </a:p>
        </p:txBody>
      </p:sp>
      <p:pic>
        <p:nvPicPr>
          <p:cNvPr id="22531" name="Picture 4" descr="20210726_1504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1279525"/>
            <a:ext cx="455136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IMG_20210726_1147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7788" y="3709988"/>
            <a:ext cx="4551362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/>
          </p:cNvSpPr>
          <p:nvPr>
            <p:ph type="body" idx="1"/>
          </p:nvPr>
        </p:nvSpPr>
        <p:spPr>
          <a:xfrm>
            <a:off x="838200" y="633413"/>
            <a:ext cx="10515600" cy="55435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smtClean="0">
                <a:latin typeface="Times New Roman" pitchFamily="18" charset="0"/>
              </a:rPr>
              <a:t>МО «Уемское»:</a:t>
            </a:r>
          </a:p>
          <a:p>
            <a:pPr>
              <a:buFontTx/>
              <a:buChar char="-"/>
            </a:pPr>
            <a:r>
              <a:rPr lang="ru-RU" b="1" smtClean="0">
                <a:latin typeface="Times New Roman" pitchFamily="18" charset="0"/>
              </a:rPr>
              <a:t>Здание бани (бывшее)</a:t>
            </a:r>
          </a:p>
        </p:txBody>
      </p:sp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1213" y="284163"/>
            <a:ext cx="4302125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395288" y="1279525"/>
            <a:ext cx="10515600" cy="1325563"/>
          </a:xfrm>
        </p:spPr>
        <p:txBody>
          <a:bodyPr/>
          <a:lstStyle/>
          <a:p>
            <a:r>
              <a:rPr lang="ru-RU" sz="2800" b="1" smtClean="0">
                <a:latin typeface="Times New Roman" pitchFamily="18" charset="0"/>
              </a:rPr>
              <a:t>МО «Талажское»:</a:t>
            </a:r>
            <a:br>
              <a:rPr lang="ru-RU" sz="2800" b="1" smtClean="0">
                <a:latin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</a:rPr>
              <a:t>-Нежилое здание </a:t>
            </a:r>
            <a:br>
              <a:rPr lang="ru-RU" sz="2800" b="1" smtClean="0">
                <a:latin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</a:rPr>
              <a:t>спортивного клуба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92500" y="3341688"/>
            <a:ext cx="3736975" cy="2801937"/>
          </a:xfrm>
          <a:noFill/>
          <a:ln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0463" y="554038"/>
            <a:ext cx="3665537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4900" y="3397250"/>
            <a:ext cx="363855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4"/>
          <p:cNvSpPr>
            <a:spLocks noChangeArrowheads="1"/>
          </p:cNvSpPr>
          <p:nvPr/>
        </p:nvSpPr>
        <p:spPr bwMode="auto">
          <a:xfrm>
            <a:off x="166688" y="263525"/>
            <a:ext cx="11817350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Calibri" pitchFamily="34" charset="0"/>
              </a:rPr>
              <a:t>Распоряжением администрации муниципального образования «Приморский муниципальный район» от 8 апреля 2019 года № 727р создана рабочая группа по формированию перечня объектов муниципального имущества, предназначенного для передачи во владение и (или) пользование субъектам малого и среднего предпринимательства»</a:t>
            </a:r>
          </a:p>
          <a:p>
            <a:pPr algn="ctr"/>
            <a:endParaRPr lang="ru-RU" sz="2800" b="1" i="1">
              <a:latin typeface="Calibri" pitchFamily="34" charset="0"/>
            </a:endParaRPr>
          </a:p>
          <a:p>
            <a:pPr algn="ctr"/>
            <a:r>
              <a:rPr lang="ru-RU" sz="2800" b="1" i="1">
                <a:latin typeface="Calibri" pitchFamily="34" charset="0"/>
              </a:rPr>
              <a:t>Задачи рабочей группы: рассмотрение и принятие решений по исключению и включению объектов муниципального имущества в Перечень, в том числе рассмотрение предложений, поступивших от представителей общественности, субъектов МСП, самозанятых граждан по дополнению Перечня, выдвижение и поддержка инициатив, направленных на совершенствование оказания имущественной поддержки субъектам МСП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3"/>
          <p:cNvSpPr>
            <a:spLocks noChangeArrowheads="1"/>
          </p:cNvSpPr>
          <p:nvPr/>
        </p:nvSpPr>
        <p:spPr bwMode="auto">
          <a:xfrm>
            <a:off x="706438" y="2106613"/>
            <a:ext cx="105981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latin typeface="Calibri" pitchFamily="34" charset="0"/>
              </a:rPr>
              <a:t>Заседания рабочей группы по формированию Перечня проводятся не реже 1 раза в квартал .</a:t>
            </a:r>
          </a:p>
          <a:p>
            <a:pPr algn="ctr"/>
            <a:endParaRPr lang="ru-RU" sz="3600" b="1" i="1">
              <a:latin typeface="Calibri" pitchFamily="34" charset="0"/>
            </a:endParaRPr>
          </a:p>
          <a:p>
            <a:pPr algn="ctr"/>
            <a:r>
              <a:rPr lang="ru-RU" sz="3600" b="1" i="1">
                <a:latin typeface="Calibri" pitchFamily="34" charset="0"/>
              </a:rPr>
              <a:t>Протоколы заседаний размещаются во вкладке «Коллегиальный орган»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Номер слайда 1"/>
          <p:cNvSpPr txBox="1">
            <a:spLocks/>
          </p:cNvSpPr>
          <p:nvPr/>
        </p:nvSpPr>
        <p:spPr bwMode="auto">
          <a:xfrm>
            <a:off x="11279188" y="6356350"/>
            <a:ext cx="7683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b="1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26626" name="Прямоугольник 6"/>
          <p:cNvSpPr>
            <a:spLocks noChangeArrowheads="1"/>
          </p:cNvSpPr>
          <p:nvPr/>
        </p:nvSpPr>
        <p:spPr bwMode="auto">
          <a:xfrm>
            <a:off x="671513" y="277813"/>
            <a:ext cx="11520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70C0"/>
                </a:solidFill>
                <a:latin typeface="Constantia" pitchFamily="18" charset="0"/>
              </a:rPr>
              <a:t>КОНТАКТНЫЕ ДАННЫЕ ОТВЕТСТВЕННЫХ ЛИЦ</a:t>
            </a:r>
          </a:p>
        </p:txBody>
      </p:sp>
      <p:sp>
        <p:nvSpPr>
          <p:cNvPr id="26627" name="TextBox 17"/>
          <p:cNvSpPr txBox="1">
            <a:spLocks noChangeArrowheads="1"/>
          </p:cNvSpPr>
          <p:nvPr/>
        </p:nvSpPr>
        <p:spPr bwMode="auto">
          <a:xfrm>
            <a:off x="623888" y="2133600"/>
            <a:ext cx="107537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>
              <a:solidFill>
                <a:srgbClr val="0070C0"/>
              </a:solidFill>
              <a:latin typeface="Constantia" pitchFamily="18" charset="0"/>
            </a:endParaRPr>
          </a:p>
          <a:p>
            <a:endParaRPr lang="ru-RU" sz="2400" b="1">
              <a:solidFill>
                <a:srgbClr val="0070C0"/>
              </a:solidFill>
              <a:latin typeface="Constantia" pitchFamily="18" charset="0"/>
            </a:endParaRPr>
          </a:p>
        </p:txBody>
      </p:sp>
      <p:graphicFrame>
        <p:nvGraphicFramePr>
          <p:cNvPr id="27695" name="Group 47"/>
          <p:cNvGraphicFramePr>
            <a:graphicFrameLocks noGrp="1"/>
          </p:cNvGraphicFramePr>
          <p:nvPr/>
        </p:nvGraphicFramePr>
        <p:xfrm>
          <a:off x="446088" y="835025"/>
          <a:ext cx="11425237" cy="2676525"/>
        </p:xfrm>
        <a:graphic>
          <a:graphicData uri="http://schemas.openxmlformats.org/drawingml/2006/table">
            <a:tbl>
              <a:tblPr/>
              <a:tblGrid>
                <a:gridCol w="1163637"/>
                <a:gridCol w="3914775"/>
                <a:gridCol w="6346825"/>
              </a:tblGrid>
              <a:tr h="360363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  <a:sym typeface="Wingdings" pitchFamily="2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ФИО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Чепурная Ольга Александровна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Должность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Главный специалист отдела имущественных отношений комитета по управлению муниципальным имуществом и земельным отношениям администрации муниципального образования «Приморский муниципальный район»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  <a:sym typeface="Wingdings" pitchFamily="2" charset="2"/>
                        </a:rPr>
                        <a:t>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Контактный телефон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(818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683664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  <a:sym typeface="Wingdings" pitchFamily="2" charset="2"/>
                        </a:rPr>
                        <a:t>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E-mail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Arial" charset="0"/>
                          <a:cs typeface="Arial" charset="0"/>
                        </a:rPr>
                        <a:t>kumizo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@primadm.ru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696" name="Group 48"/>
          <p:cNvGraphicFramePr>
            <a:graphicFrameLocks noGrp="1"/>
          </p:cNvGraphicFramePr>
          <p:nvPr/>
        </p:nvGraphicFramePr>
        <p:xfrm>
          <a:off x="415925" y="3643313"/>
          <a:ext cx="11415713" cy="2835275"/>
        </p:xfrm>
        <a:graphic>
          <a:graphicData uri="http://schemas.openxmlformats.org/drawingml/2006/table">
            <a:tbl>
              <a:tblPr/>
              <a:tblGrid>
                <a:gridCol w="1219200"/>
                <a:gridCol w="3862388"/>
                <a:gridCol w="6334125"/>
              </a:tblGrid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  <a:sym typeface="Wingdings" pitchFamily="2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ФИО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Котова Елена Сергеевна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1412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Должность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Начальник отдела земельных отношений комитета по управлению муниципальным имуществом и земельным отношениям администрации муниципального образования «Приморский муниципальный район»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  <a:sym typeface="Wingdings" pitchFamily="2" charset="2"/>
                        </a:rPr>
                        <a:t>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Контактный телефон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(818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681407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  <a:sym typeface="Wingdings" pitchFamily="2" charset="2"/>
                        </a:rPr>
                        <a:t>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E-mail</a:t>
                      </a:r>
                      <a:endParaRPr kumimoji="0" 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Arial" charset="0"/>
                          <a:cs typeface="Arial" charset="0"/>
                        </a:rPr>
                        <a:t>kumizo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B5395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@primadm.ru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B5395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smtClean="0">
                <a:latin typeface="Times New Roman" pitchFamily="18" charset="0"/>
              </a:rPr>
              <a:t>ПОНЯТИЕ ИМУЩЕСТВЕННОЙ ПОДДЕРЖКИ</a:t>
            </a:r>
            <a:r>
              <a:rPr lang="ru-RU" smtClean="0"/>
              <a:t> </a:t>
            </a:r>
          </a:p>
        </p:txBody>
      </p:sp>
      <p:sp>
        <p:nvSpPr>
          <p:cNvPr id="14338" name="Rectangle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700" smtClean="0"/>
              <a:t>Имущественная поддержка оказывается органами государственной власти, органами местного самоуправления в виде передачи во владение и (или) в пользование государственного или муниципального имущества, на возмездной основе, безвозмездной основе или на льготных условиях, в том числе:</a:t>
            </a:r>
            <a:r>
              <a:rPr lang="ru-RU" sz="3000" smtClean="0"/>
              <a:t> </a:t>
            </a:r>
          </a:p>
        </p:txBody>
      </p:sp>
      <p:sp>
        <p:nvSpPr>
          <p:cNvPr id="14339" name="Rectangle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 i="1" smtClean="0"/>
              <a:t>земельных участков </a:t>
            </a:r>
          </a:p>
          <a:p>
            <a:pPr>
              <a:lnSpc>
                <a:spcPct val="80000"/>
              </a:lnSpc>
            </a:pPr>
            <a:r>
              <a:rPr lang="ru-RU" sz="2000" b="1" i="1" smtClean="0"/>
              <a:t>зданий </a:t>
            </a:r>
          </a:p>
          <a:p>
            <a:pPr>
              <a:lnSpc>
                <a:spcPct val="80000"/>
              </a:lnSpc>
            </a:pPr>
            <a:r>
              <a:rPr lang="ru-RU" sz="2000" b="1" i="1" smtClean="0"/>
              <a:t>строений </a:t>
            </a:r>
          </a:p>
          <a:p>
            <a:pPr>
              <a:lnSpc>
                <a:spcPct val="80000"/>
              </a:lnSpc>
            </a:pPr>
            <a:r>
              <a:rPr lang="ru-RU" sz="2000" b="1" i="1" smtClean="0"/>
              <a:t>сооружений </a:t>
            </a:r>
          </a:p>
          <a:p>
            <a:pPr>
              <a:lnSpc>
                <a:spcPct val="80000"/>
              </a:lnSpc>
            </a:pPr>
            <a:r>
              <a:rPr lang="ru-RU" sz="2000" b="1" i="1" smtClean="0"/>
              <a:t>установок </a:t>
            </a:r>
          </a:p>
          <a:p>
            <a:pPr>
              <a:lnSpc>
                <a:spcPct val="80000"/>
              </a:lnSpc>
            </a:pPr>
            <a:r>
              <a:rPr lang="ru-RU" sz="2000" b="1" i="1" smtClean="0"/>
              <a:t>транспортных средств </a:t>
            </a:r>
          </a:p>
          <a:p>
            <a:pPr>
              <a:lnSpc>
                <a:spcPct val="80000"/>
              </a:lnSpc>
            </a:pPr>
            <a:r>
              <a:rPr lang="ru-RU" sz="2000" b="1" i="1" smtClean="0"/>
              <a:t>инвентаря </a:t>
            </a:r>
          </a:p>
          <a:p>
            <a:pPr>
              <a:lnSpc>
                <a:spcPct val="80000"/>
              </a:lnSpc>
            </a:pPr>
            <a:r>
              <a:rPr lang="ru-RU" sz="2000" b="1" i="1" smtClean="0"/>
              <a:t>инструментов </a:t>
            </a:r>
          </a:p>
          <a:p>
            <a:pPr>
              <a:lnSpc>
                <a:spcPct val="80000"/>
              </a:lnSpc>
            </a:pPr>
            <a:r>
              <a:rPr lang="ru-RU" sz="2000" b="1" i="1" smtClean="0"/>
              <a:t>нежилых помещений </a:t>
            </a:r>
          </a:p>
          <a:p>
            <a:pPr>
              <a:lnSpc>
                <a:spcPct val="80000"/>
              </a:lnSpc>
            </a:pPr>
            <a:r>
              <a:rPr lang="ru-RU" sz="2000" b="1" i="1" smtClean="0"/>
              <a:t>оборудования </a:t>
            </a:r>
          </a:p>
          <a:p>
            <a:pPr>
              <a:lnSpc>
                <a:spcPct val="80000"/>
              </a:lnSpc>
            </a:pPr>
            <a:r>
              <a:rPr lang="ru-RU" sz="2000" b="1" i="1" smtClean="0"/>
              <a:t>машин </a:t>
            </a:r>
          </a:p>
          <a:p>
            <a:pPr>
              <a:lnSpc>
                <a:spcPct val="80000"/>
              </a:lnSpc>
            </a:pPr>
            <a:r>
              <a:rPr lang="ru-RU" sz="2000" b="1" i="1" smtClean="0"/>
              <a:t>механизмов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500" b="1" i="1" smtClean="0">
                <a:latin typeface="Times New Roman" pitchFamily="18" charset="0"/>
              </a:rPr>
              <a:t>НОРМАТИВНАЯ (ПРАВОВАЯ) БАЗА ДЛЯ ОКАЗАНИЯ ИМУЩЕСТВЕННОЙ ПОДДЕРЖКИ</a:t>
            </a:r>
            <a:r>
              <a:rPr lang="ru-RU" smtClean="0"/>
              <a:t> 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2400" i="1" smtClean="0">
                <a:latin typeface="Times New Roman" pitchFamily="18" charset="0"/>
              </a:rPr>
              <a:t>1. </a:t>
            </a:r>
            <a:r>
              <a:rPr lang="ru-RU" sz="2700" i="1" smtClean="0">
                <a:latin typeface="Times New Roman" pitchFamily="18" charset="0"/>
              </a:rPr>
              <a:t>Федеральный закон от 24.07.2007 № 209-ФЗ «О развитии малого и среднего предпринимательства в Российской Федерации» 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2700" i="1" smtClean="0">
                <a:latin typeface="Times New Roman" pitchFamily="18" charset="0"/>
              </a:rPr>
              <a:t>2. Федеральный закон от 22.07.2008 N 159-ФЗ «Об особенностях отчуждения недвижимого имущества, находящегося в государственной или в муниципальной собственности и арендуемого субъектами малого и среднего предпринимательства, и о внесении изменений в отдельные законодательные акты Российской Федерации» 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2700" i="1" smtClean="0">
                <a:latin typeface="Times New Roman" pitchFamily="18" charset="0"/>
              </a:rPr>
              <a:t>3. Федеральный закон от 26.07.2006 N 135-ФЗ «О защите конкуренции» 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2700" i="1" smtClean="0">
                <a:latin typeface="Times New Roman" pitchFamily="18" charset="0"/>
              </a:rPr>
              <a:t>4. Указ Президента Российской Федерации от 05.06.2015 № 287 «О мерах по дальнейшему развитию малого и среднего предпринимательства»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i="1" smtClean="0"/>
              <a:t>НОРМАТИВНАЯ БАЗА </a:t>
            </a:r>
            <a:br>
              <a:rPr lang="ru-RU" sz="3600" b="1" i="1" smtClean="0"/>
            </a:br>
            <a:r>
              <a:rPr lang="ru-RU" sz="3600" b="1" i="1" smtClean="0"/>
              <a:t>МО «ПРИМОРСКИЙ МУНИЦИПАЛЬНЫЙ РАЙОН»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ru-RU" sz="2000" i="1" smtClean="0">
                <a:latin typeface="Times New Roman" pitchFamily="18" charset="0"/>
              </a:rPr>
              <a:t>Порядок формирования, ведения и обязательного опубликования перечня муниципального  имущества, свободного от прав третьих лиц (за исключением права хозяйственного ведения, права оперативного управления, а также имущественных прав субъектов малого и среднего предпринимательства), предназначенного для передачи во владение и (или) пользование субъектам малого и среднего предпринимательства», утвержден постановлением администрации муниципального образования «Приморский муниципальный район» от 26 октября 2018 года № 1040 (далее – Перечень). </a:t>
            </a:r>
          </a:p>
          <a:p>
            <a:pPr marL="533400" indent="-533400" eaLnBrk="1" hangingPunct="1">
              <a:lnSpc>
                <a:spcPct val="80000"/>
              </a:lnSpc>
              <a:buFont typeface="Arial" charset="0"/>
              <a:buAutoNum type="arabicPeriod"/>
            </a:pPr>
            <a:r>
              <a:rPr lang="ru-RU" sz="2100" i="1" smtClean="0">
                <a:latin typeface="Times New Roman" pitchFamily="18" charset="0"/>
              </a:rPr>
              <a:t>Порядок предоставления имущества, включенного в перечень муниципального имущества муниципального образования «Приморский муниципальный район», предназначенного для предоставления во владение и  (или) в пользование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предпринимательства», утвержден постановлением администрации муниципального образования «Приморский муниципальный район» от 30 ноября 2018 года № 1176 </a:t>
            </a:r>
          </a:p>
          <a:p>
            <a:pPr marL="533400" indent="-53340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latin typeface="Times New Roman" pitchFamily="18" charset="0"/>
              </a:rPr>
              <a:t>Распространяют действие на физических лиц, применяющих специальный налоговый режим «Налог на профессиональный доход» (самозанятые).</a:t>
            </a:r>
          </a:p>
          <a:p>
            <a:pPr marL="533400" indent="-533400" eaLnBrk="1" hangingPunct="1">
              <a:lnSpc>
                <a:spcPct val="80000"/>
              </a:lnSpc>
              <a:buFont typeface="Arial" charset="0"/>
              <a:buAutoNum type="arabicPeriod"/>
            </a:pPr>
            <a:endParaRPr lang="ru-RU" sz="2100" i="1" smtClean="0">
              <a:latin typeface="Times New Roman" pitchFamily="18" charset="0"/>
            </a:endParaRPr>
          </a:p>
          <a:p>
            <a:pPr marL="533400" indent="-533400" eaLnBrk="1" hangingPunct="1">
              <a:lnSpc>
                <a:spcPct val="80000"/>
              </a:lnSpc>
              <a:buFont typeface="Arial" charset="0"/>
              <a:buAutoNum type="arabicPeriod"/>
            </a:pPr>
            <a:endParaRPr lang="ru-RU" sz="2000" i="1" smtClean="0">
              <a:latin typeface="Times New Roman" pitchFamily="18" charset="0"/>
            </a:endParaRPr>
          </a:p>
          <a:p>
            <a:pPr marL="533400" indent="-533400" eaLnBrk="1" hangingPunct="1">
              <a:lnSpc>
                <a:spcPct val="80000"/>
              </a:lnSpc>
              <a:buFont typeface="Arial" charset="0"/>
              <a:buAutoNum type="arabicPeriod"/>
            </a:pPr>
            <a:endParaRPr lang="ru-RU" sz="2000" i="1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ъект 2"/>
          <p:cNvSpPr>
            <a:spLocks noGrp="1"/>
          </p:cNvSpPr>
          <p:nvPr>
            <p:ph idx="1"/>
          </p:nvPr>
        </p:nvSpPr>
        <p:spPr>
          <a:xfrm>
            <a:off x="795338" y="484188"/>
            <a:ext cx="10515600" cy="55181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3000" b="1" i="1" smtClean="0">
                <a:latin typeface="Times New Roman" pitchFamily="18" charset="0"/>
              </a:rPr>
              <a:t>Предоставление имущества, включенного в перечни, осуществляется:</a:t>
            </a:r>
            <a:r>
              <a:rPr lang="ru-RU" smtClean="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>
                <a:latin typeface="Times New Roman" pitchFamily="18" charset="0"/>
              </a:rPr>
              <a:t>субъектам МСП и самозанятым гражданам  на срок не менее 5 лет;</a:t>
            </a:r>
          </a:p>
          <a:p>
            <a:r>
              <a:rPr lang="ru-RU" sz="2000" smtClean="0"/>
              <a:t>для субъектов малого и среднего предпринимательства, которые осуществляют виды деятельности в сфере сельского хозяйства, туризма и бытовых услуг,  арендная плата за аренду имущества составляет:</a:t>
            </a:r>
          </a:p>
          <a:p>
            <a:pPr>
              <a:buFont typeface="Arial" charset="0"/>
              <a:buNone/>
            </a:pPr>
            <a:r>
              <a:rPr lang="ru-RU" sz="2000" smtClean="0"/>
              <a:t> 	- в первый год аренды - 40 процентов от платы, установленной при заключении договора аренды;</a:t>
            </a:r>
          </a:p>
          <a:p>
            <a:pPr>
              <a:buFont typeface="Arial" charset="0"/>
              <a:buNone/>
            </a:pPr>
            <a:r>
              <a:rPr lang="ru-RU" sz="2000" smtClean="0"/>
              <a:t>    -  во второй год аренды - 60 процентов от платы, установленной при заключении договора аренды;</a:t>
            </a:r>
          </a:p>
          <a:p>
            <a:pPr>
              <a:buFont typeface="Arial" charset="0"/>
              <a:buNone/>
            </a:pPr>
            <a:r>
              <a:rPr lang="ru-RU" sz="2000" smtClean="0"/>
              <a:t>    -  в третий год аренды - 100 процентов от платы, установленной при заключении договора аренды;</a:t>
            </a:r>
          </a:p>
          <a:p>
            <a:pPr>
              <a:buFont typeface="Arial" charset="0"/>
              <a:buNone/>
            </a:pPr>
            <a:r>
              <a:rPr lang="ru-RU" sz="2000" smtClean="0"/>
              <a:t>    - в четвертый и пятый год аренды -  100 процентов от платы, установленной при заключении договора аренды.</a:t>
            </a:r>
            <a:endParaRPr lang="ru-RU" sz="2000" smtClean="0">
              <a:latin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2000" smtClean="0">
                <a:latin typeface="Times New Roman" pitchFamily="18" charset="0"/>
              </a:rPr>
              <a:t>	- субъект МСП, арендующий недвижимое имущество, обладает преимущественным правом его приобретения.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b="1" i="1" smtClean="0">
                <a:latin typeface="Times New Roman" pitchFamily="18" charset="0"/>
              </a:rPr>
              <a:t>Как узнать, какие объекты предоставляются субъектам МСП и самозанятым гражданам в порядке оказания имущественной поддержки?</a:t>
            </a:r>
            <a:r>
              <a:rPr lang="ru-RU" sz="4000" smtClean="0"/>
              <a:t> </a:t>
            </a: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70000"/>
              </a:lnSpc>
              <a:buFont typeface="Arial" charset="0"/>
              <a:buNone/>
            </a:pPr>
            <a:r>
              <a:rPr lang="ru-RU" sz="2500" i="1" smtClean="0">
                <a:latin typeface="Times New Roman" pitchFamily="18" charset="0"/>
              </a:rPr>
              <a:t>1. На сайте Бизнес-навигатора МСП Для использования данного сервиса необходимо зарегистрировать на портале https://navigator.smbn.ru/, который содержит информацию о государственном и муниципальном имуществе, включённом в перечни имущества для субъектов МСП, в крупных городах России, а также иную полезную информацию для предпринимателей </a:t>
            </a:r>
          </a:p>
          <a:p>
            <a:pPr marL="457200" indent="-457200">
              <a:lnSpc>
                <a:spcPct val="70000"/>
              </a:lnSpc>
              <a:buFont typeface="Arial" charset="0"/>
              <a:buNone/>
            </a:pPr>
            <a:r>
              <a:rPr lang="ru-RU" sz="2500" i="1" smtClean="0">
                <a:latin typeface="Times New Roman" pitchFamily="18" charset="0"/>
              </a:rPr>
              <a:t>2. На Едином портале государственных услуг (ЕПГУ) Для использования данного сервиса необходимо зарегистрироваться или войти (при наличии регистрации) на портал https://www.gosuslugi.ru/, который содержит информацию о государственном и муниципальном имуществе, включённом в перечни имущества для субъектов МСП, во всех субъектах РФ и муниципальных образованиях, в которых такие перечни утверждены </a:t>
            </a:r>
          </a:p>
          <a:p>
            <a:pPr marL="457200" indent="-457200">
              <a:lnSpc>
                <a:spcPct val="70000"/>
              </a:lnSpc>
              <a:buFont typeface="Arial" charset="0"/>
              <a:buNone/>
            </a:pPr>
            <a:r>
              <a:rPr lang="ru-RU" sz="2500" i="1" smtClean="0">
                <a:latin typeface="Times New Roman" pitchFamily="18" charset="0"/>
              </a:rPr>
              <a:t>3. В сетевом издании «Официальный интернет-портал «Вестник Приморского района» https://www.primadm.ru/economy/imushch-podderzhka-MSP/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500" b="1" i="1" smtClean="0">
                <a:latin typeface="Times New Roman" pitchFamily="18" charset="0"/>
              </a:rPr>
              <a:t>Общий Перечень и нормативно-правовые акты размещены в сетевом издании «Официальный интернет-портал «Вестник Приморского района»: Экономика – Имущественная поддержка – Перечень муниципального имущества</a:t>
            </a:r>
            <a:br>
              <a:rPr lang="ru-RU" sz="2500" b="1" i="1" smtClean="0">
                <a:latin typeface="Times New Roman" pitchFamily="18" charset="0"/>
              </a:rPr>
            </a:br>
            <a:endParaRPr lang="ru-RU" sz="2500" b="1" i="1" smtClean="0">
              <a:latin typeface="Times New Roman" pitchFamily="18" charset="0"/>
            </a:endParaRPr>
          </a:p>
        </p:txBody>
      </p:sp>
      <p:pic>
        <p:nvPicPr>
          <p:cNvPr id="19458" name="Picture 6" descr="Безымянный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3225" y="1603375"/>
            <a:ext cx="8416925" cy="50530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endParaRPr lang="ru-RU" sz="3500" b="1" i="1" smtClean="0">
              <a:latin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3500" b="1" i="1" smtClean="0">
                <a:latin typeface="Times New Roman" pitchFamily="18" charset="0"/>
              </a:rPr>
              <a:t>Перечни муниципального  имущества, свободного от прав третьих лиц (за исключением права хозяйственного ведения, права оперативного управления, а также имущественных прав субъектов малого и среднего предпринимательства), предназначенного для передачи во владение и (или) пользование субъектам малого и среднего предпринимательства, утверждены в муниципальных образованиях: </a:t>
            </a:r>
          </a:p>
          <a:p>
            <a:pPr algn="ctr" eaLnBrk="1" hangingPunct="1">
              <a:buFont typeface="Arial" charset="0"/>
              <a:buNone/>
            </a:pPr>
            <a:r>
              <a:rPr lang="ru-RU" sz="3500" b="1" i="1" smtClean="0">
                <a:latin typeface="Times New Roman" pitchFamily="18" charset="0"/>
              </a:rPr>
              <a:t>«Приморский муниципальный район», «Боброво-Лявленское», «Катунинское», «Талажское», «Уемское» и содержат 9 объектов, </a:t>
            </a:r>
            <a:r>
              <a:rPr lang="ru-RU" sz="3500" b="1" i="1" smtClean="0">
                <a:latin typeface="Times New Roman" pitchFamily="18" charset="0"/>
                <a:cs typeface="Times New Roman" pitchFamily="18" charset="0"/>
              </a:rPr>
              <a:t>в том числе: 3 земельных участка и 4 здания, 2 помещения.</a:t>
            </a:r>
          </a:p>
          <a:p>
            <a:pPr algn="ctr" eaLnBrk="1" hangingPunct="1">
              <a:buFont typeface="Arial" charset="0"/>
              <a:buNone/>
            </a:pPr>
            <a:endParaRPr lang="ru-RU" sz="3600" b="1" i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1"/>
          </p:nvPr>
        </p:nvSpPr>
        <p:spPr>
          <a:xfrm>
            <a:off x="852488" y="274638"/>
            <a:ext cx="10515600" cy="5902325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ru-RU" sz="4000" b="1" smtClean="0">
              <a:latin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4000" b="1" smtClean="0">
              <a:latin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4000" b="1" smtClean="0">
                <a:latin typeface="Times New Roman" pitchFamily="18" charset="0"/>
              </a:rPr>
              <a:t>За 2020, 2021 года в аренду предоставлены</a:t>
            </a:r>
            <a:r>
              <a:rPr lang="ru-RU" sz="4000" smtClean="0">
                <a:latin typeface="Times New Roman" pitchFamily="18" charset="0"/>
              </a:rPr>
              <a:t>:</a:t>
            </a:r>
          </a:p>
          <a:p>
            <a:pPr algn="ctr">
              <a:buFont typeface="Arial" charset="0"/>
              <a:buNone/>
            </a:pPr>
            <a:endParaRPr lang="ru-RU" sz="4000" smtClean="0">
              <a:latin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4000" smtClean="0">
                <a:latin typeface="Times New Roman" pitchFamily="18" charset="0"/>
              </a:rPr>
              <a:t>3 земельных участка: д. Верхние Валдушки, д. Большое Анисимово, д. Часовенское;</a:t>
            </a:r>
          </a:p>
          <a:p>
            <a:pPr>
              <a:buFontTx/>
              <a:buChar char="-"/>
            </a:pPr>
            <a:r>
              <a:rPr lang="ru-RU" sz="4000" smtClean="0">
                <a:latin typeface="Times New Roman" pitchFamily="18" charset="0"/>
              </a:rPr>
              <a:t> 1 нежилое помещение: пос. Беломорье.</a:t>
            </a:r>
          </a:p>
          <a:p>
            <a:pPr algn="ctr">
              <a:buFontTx/>
              <a:buNone/>
            </a:pPr>
            <a:endParaRPr lang="ru-RU" sz="400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797</Words>
  <Application>Microsoft Office PowerPoint</Application>
  <PresentationFormat>Произвольный</PresentationFormat>
  <Paragraphs>94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 Light</vt:lpstr>
      <vt:lpstr>Calibri</vt:lpstr>
      <vt:lpstr>Times New Roman</vt:lpstr>
      <vt:lpstr>Georgia</vt:lpstr>
      <vt:lpstr>Constantia</vt:lpstr>
      <vt:lpstr>Wingdings</vt:lpstr>
      <vt:lpstr>Тема Office</vt:lpstr>
      <vt:lpstr>Слайд 1</vt:lpstr>
      <vt:lpstr>ПОНЯТИЕ ИМУЩЕСТВЕННОЙ ПОДДЕРЖКИ </vt:lpstr>
      <vt:lpstr>НОРМАТИВНАЯ (ПРАВОВАЯ) БАЗА ДЛЯ ОКАЗАНИЯ ИМУЩЕСТВЕННОЙ ПОДДЕРЖКИ </vt:lpstr>
      <vt:lpstr>НОРМАТИВНАЯ БАЗА  МО «ПРИМОРСКИЙ МУНИЦИПАЛЬНЫЙ РАЙОН»</vt:lpstr>
      <vt:lpstr>Слайд 5</vt:lpstr>
      <vt:lpstr>Как узнать, какие объекты предоставляются субъектам МСП и самозанятым гражданам в порядке оказания имущественной поддержки? </vt:lpstr>
      <vt:lpstr>Общий Перечень и нормативно-правовые акты размещены в сетевом издании «Официальный интернет-портал «Вестник Приморского района»: Экономика – Имущественная поддержка – Перечень муниципального имущества </vt:lpstr>
      <vt:lpstr>   </vt:lpstr>
      <vt:lpstr>Слайд 9</vt:lpstr>
      <vt:lpstr>Невостребованными остаются</vt:lpstr>
      <vt:lpstr>Слайд 11</vt:lpstr>
      <vt:lpstr>МО «Талажское»:  -Нежилое здание  спортивного клуба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>Гурьева</cp:lastModifiedBy>
  <cp:revision>110</cp:revision>
  <dcterms:created xsi:type="dcterms:W3CDTF">2018-01-26T10:27:51Z</dcterms:created>
  <dcterms:modified xsi:type="dcterms:W3CDTF">2022-04-26T12:26:29Z</dcterms:modified>
</cp:coreProperties>
</file>