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aveSubsetFonts="1">
  <p:sldMasterIdLst>
    <p:sldMasterId id="2147483660" r:id="rId1"/>
  </p:sldMasterIdLst>
  <p:notesMasterIdLst>
    <p:notesMasterId r:id="rId22"/>
  </p:notesMasterIdLst>
  <p:sldIdLst>
    <p:sldId id="564" r:id="rId2"/>
    <p:sldId id="747" r:id="rId3"/>
    <p:sldId id="748" r:id="rId4"/>
    <p:sldId id="749" r:id="rId5"/>
    <p:sldId id="756" r:id="rId6"/>
    <p:sldId id="750" r:id="rId7"/>
    <p:sldId id="764" r:id="rId8"/>
    <p:sldId id="760" r:id="rId9"/>
    <p:sldId id="761" r:id="rId10"/>
    <p:sldId id="762" r:id="rId11"/>
    <p:sldId id="763" r:id="rId12"/>
    <p:sldId id="752" r:id="rId13"/>
    <p:sldId id="751" r:id="rId14"/>
    <p:sldId id="757" r:id="rId15"/>
    <p:sldId id="758" r:id="rId16"/>
    <p:sldId id="759" r:id="rId17"/>
    <p:sldId id="696" r:id="rId18"/>
    <p:sldId id="765" r:id="rId19"/>
    <p:sldId id="725" r:id="rId20"/>
    <p:sldId id="591" r:id="rId21"/>
  </p:sldIdLst>
  <p:sldSz cx="9906000" cy="6858000" type="A4"/>
  <p:notesSz cx="6819900" cy="99187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7894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5788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43682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91576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394704" algn="l" defTabSz="957882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873644" algn="l" defTabSz="957882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352585" algn="l" defTabSz="957882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831526" algn="l" defTabSz="957882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1C1"/>
    <a:srgbClr val="0391BD"/>
    <a:srgbClr val="FFDF8F"/>
    <a:srgbClr val="E4C230"/>
    <a:srgbClr val="DD69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41" autoAdjust="0"/>
    <p:restoredTop sz="92899" autoAdjust="0"/>
  </p:normalViewPr>
  <p:slideViewPr>
    <p:cSldViewPr>
      <p:cViewPr>
        <p:scale>
          <a:sx n="110" d="100"/>
          <a:sy n="110" d="100"/>
        </p:scale>
        <p:origin x="-1320" y="-24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205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title>
    <c:autoTitleDeleted val="0"/>
    <c:view3D>
      <c:rotX val="15"/>
      <c:rotY val="19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325025471292528"/>
          <c:y val="4.8884713154041685E-2"/>
          <c:w val="0.88207481846870295"/>
          <c:h val="0.78929863016134838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explosion val="45"/>
          <c:dPt>
            <c:idx val="0"/>
            <c:bubble3D val="0"/>
            <c:explosion val="28"/>
          </c:dPt>
          <c:dPt>
            <c:idx val="1"/>
            <c:bubble3D val="0"/>
          </c:dPt>
          <c:dPt>
            <c:idx val="2"/>
            <c:bubble3D val="0"/>
            <c:explosion val="26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Lbls>
            <c:dLbl>
              <c:idx val="0"/>
              <c:layout>
                <c:manualLayout>
                  <c:x val="-0.11889834451321857"/>
                  <c:y val="0.12740853789399886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СКЛ вредников; </a:t>
                    </a:r>
                    <a:r>
                      <a: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27%, </a:t>
                    </a:r>
                    <a:r>
                      <a:rPr lang="ru-RU" sz="14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148,2 </a:t>
                    </a:r>
                    <a:r>
                      <a:rPr lang="ru-RU" sz="1400" i="1" dirty="0" err="1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млн.руб</a:t>
                    </a:r>
                    <a:endParaRPr lang="ru-RU" i="1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7.7829975843293889E-2"/>
                  <c:y val="-4.9721619443238885E-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СКЛ предпенсионеров и пенсионеров; </a:t>
                    </a:r>
                    <a:r>
                      <a: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32%, </a:t>
                    </a:r>
                    <a:r>
                      <a:rPr lang="ru-RU" sz="14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173,2 </a:t>
                    </a:r>
                    <a:r>
                      <a:rPr lang="ru-RU" sz="1400" i="1" dirty="0" err="1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млн.руб</a:t>
                    </a:r>
                    <a:r>
                      <a:rPr lang="ru-RU" sz="14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.</a:t>
                    </a:r>
                    <a:endParaRPr lang="ru-RU" sz="14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6242910735633386E-3"/>
                  <c:y val="-0.24825288419807609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Приобретение </a:t>
                    </a:r>
                    <a:r>
                      <a: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СИЗ; </a:t>
                    </a:r>
                    <a:r>
                      <a: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26%, </a:t>
                    </a:r>
                    <a:r>
                      <a:rPr lang="ru-RU" sz="14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142,1 </a:t>
                    </a:r>
                    <a:r>
                      <a:rPr lang="ru-RU" sz="1400" i="1" dirty="0" err="1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млн.руб</a:t>
                    </a:r>
                    <a:r>
                      <a:rPr lang="ru-RU" sz="14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.</a:t>
                    </a:r>
                    <a:endParaRPr lang="ru-RU" i="1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177863238299401E-7"/>
                  <c:y val="8.7736280087944873E-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Специальная оценка условий труда; </a:t>
                    </a:r>
                    <a:r>
                      <a: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1,6%, </a:t>
                    </a:r>
                    <a:r>
                      <a:rPr lang="ru-RU" sz="14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8,5</a:t>
                    </a:r>
                    <a:r>
                      <a:rPr lang="ru-RU" sz="1400" i="1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ru-RU" sz="1400" i="1" baseline="0" dirty="0" err="1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млн.руб</a:t>
                    </a:r>
                    <a:endParaRPr lang="ru-RU" i="1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5.8410780557994035E-2"/>
                  <c:y val="0.21258411747592726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Периодические мед.осмотры; </a:t>
                    </a:r>
                    <a:r>
                      <a: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6,9% , </a:t>
                    </a:r>
                    <a:r>
                      <a:rPr lang="ru-RU" sz="14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37,9 </a:t>
                    </a:r>
                    <a:r>
                      <a:rPr lang="ru-RU" sz="1400" i="1" dirty="0" err="1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млн.руб</a:t>
                    </a:r>
                    <a:r>
                      <a:rPr lang="ru-RU" sz="14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.</a:t>
                    </a:r>
                    <a:endParaRPr lang="ru-RU" i="1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5.6782902137232846E-2"/>
                  <c:y val="0.1660353782246026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Обеспечение молоком; </a:t>
                    </a:r>
                    <a:r>
                      <a: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6,5%, </a:t>
                    </a:r>
                  </a:p>
                  <a:p>
                    <a:r>
                      <a:rPr lang="ru-RU" sz="14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35,4 </a:t>
                    </a:r>
                    <a:r>
                      <a:rPr lang="ru-RU" sz="1400" i="1" baseline="0" dirty="0" err="1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млн.руб</a:t>
                    </a:r>
                    <a:endParaRPr lang="ru-RU" i="1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9279167532388407E-2"/>
                  <c:y val="4.7867508868028777E-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Приобретение алкотестеров, </a:t>
                    </a:r>
                    <a:r>
                      <a:rPr lang="ru-RU" sz="1400" dirty="0" err="1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тахографов</a:t>
                    </a:r>
                    <a:r>
                      <a: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, аптечек</a:t>
                    </a:r>
                    <a:r>
                      <a: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, обеспечение лечебно-профилактическим питанием , обучение по от; </a:t>
                    </a:r>
                    <a:r>
                      <a: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0,3%, </a:t>
                    </a:r>
                  </a:p>
                  <a:p>
                    <a:r>
                      <a:rPr lang="ru-RU" sz="14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1,9 </a:t>
                    </a:r>
                    <a:r>
                      <a:rPr lang="ru-RU" sz="1400" i="1" dirty="0" err="1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млн.</a:t>
                    </a:r>
                    <a:r>
                      <a:rPr lang="ru-RU" sz="1400" i="1" baseline="0" dirty="0" err="1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руб</a:t>
                    </a:r>
                    <a:r>
                      <a:rPr lang="ru-RU" sz="1400" i="1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.</a:t>
                    </a:r>
                    <a:endParaRPr lang="ru-RU" i="1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6.5981023315881904E-2"/>
                  <c:y val="3.7310310830435535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numFmt formatCode="0.0%" sourceLinked="0"/>
            <c:txPr>
              <a:bodyPr/>
              <a:lstStyle/>
              <a:p>
                <a:pPr>
                  <a:defRPr sz="1400" b="0" i="0" u="none" strike="noStrike" baseline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Sheet1!$B$1:$H$1</c:f>
              <c:strCache>
                <c:ptCount val="7"/>
                <c:pt idx="0">
                  <c:v>СКЛ вредников</c:v>
                </c:pt>
                <c:pt idx="1">
                  <c:v>СКЛ предпенсионеров и пенсионеров</c:v>
                </c:pt>
                <c:pt idx="2">
                  <c:v>Приобретение СИЗ</c:v>
                </c:pt>
                <c:pt idx="3">
                  <c:v>Специальная оценка условий труда</c:v>
                </c:pt>
                <c:pt idx="4">
                  <c:v>Периодические мед.осмотры</c:v>
                </c:pt>
                <c:pt idx="5">
                  <c:v>Обеспечение молоком</c:v>
                </c:pt>
                <c:pt idx="6">
                  <c:v>Приобретение алкотестеров, тахографов, аптечек, обеспечение лечебно-профилактическим питанием , обучение по от</c:v>
                </c:pt>
              </c:strCache>
            </c:strRef>
          </c:cat>
          <c:val>
            <c:numRef>
              <c:f>Sheet1!$B$2:$H$2</c:f>
              <c:numCache>
                <c:formatCode>0.00%</c:formatCode>
                <c:ptCount val="7"/>
                <c:pt idx="0">
                  <c:v>0.27</c:v>
                </c:pt>
                <c:pt idx="1">
                  <c:v>0.316</c:v>
                </c:pt>
                <c:pt idx="2">
                  <c:v>0.26</c:v>
                </c:pt>
                <c:pt idx="3">
                  <c:v>1.6E-2</c:v>
                </c:pt>
                <c:pt idx="4">
                  <c:v>6.9000000000000006E-2</c:v>
                </c:pt>
                <c:pt idx="5">
                  <c:v>6.5000000000000002E-2</c:v>
                </c:pt>
                <c:pt idx="6">
                  <c:v>3.0000000000000001E-3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explosion val="40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Lbls>
            <c:txPr>
              <a:bodyPr/>
              <a:lstStyle/>
              <a:p>
                <a:pPr>
                  <a:defRPr sz="1709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Sheet1!$B$1:$H$1</c:f>
              <c:strCache>
                <c:ptCount val="7"/>
                <c:pt idx="0">
                  <c:v>СКЛ вредников</c:v>
                </c:pt>
                <c:pt idx="1">
                  <c:v>СКЛ предпенсионеров и пенсионеров</c:v>
                </c:pt>
                <c:pt idx="2">
                  <c:v>Приобретение СИЗ</c:v>
                </c:pt>
                <c:pt idx="3">
                  <c:v>Специальная оценка условий труда</c:v>
                </c:pt>
                <c:pt idx="4">
                  <c:v>Периодические мед.осмотры</c:v>
                </c:pt>
                <c:pt idx="5">
                  <c:v>Обеспечение молоком</c:v>
                </c:pt>
                <c:pt idx="6">
                  <c:v>Приобретение алкотестеров, тахографов, аптечек, обеспечение лечебно-профилактическим питанием , обучение по от</c:v>
                </c:pt>
              </c:strCache>
            </c:strRef>
          </c:cat>
          <c:val>
            <c:numRef>
              <c:f>Sheet1!$B$3:$H$3</c:f>
              <c:numCache>
                <c:formatCode>General</c:formatCode>
                <c:ptCount val="7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explosion val="40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Lbls>
            <c:txPr>
              <a:bodyPr/>
              <a:lstStyle/>
              <a:p>
                <a:pPr>
                  <a:defRPr sz="1709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Sheet1!$B$1:$H$1</c:f>
              <c:strCache>
                <c:ptCount val="7"/>
                <c:pt idx="0">
                  <c:v>СКЛ вредников</c:v>
                </c:pt>
                <c:pt idx="1">
                  <c:v>СКЛ предпенсионеров и пенсионеров</c:v>
                </c:pt>
                <c:pt idx="2">
                  <c:v>Приобретение СИЗ</c:v>
                </c:pt>
                <c:pt idx="3">
                  <c:v>Специальная оценка условий труда</c:v>
                </c:pt>
                <c:pt idx="4">
                  <c:v>Периодические мед.осмотры</c:v>
                </c:pt>
                <c:pt idx="5">
                  <c:v>Обеспечение молоком</c:v>
                </c:pt>
                <c:pt idx="6">
                  <c:v>Приобретение алкотестеров, тахографов, аптечек, обеспечение лечебно-профилактическим питанием , обучение по от</c:v>
                </c:pt>
              </c:strCache>
            </c:strRef>
          </c:cat>
          <c:val>
            <c:numRef>
              <c:f>Sheet1!$B$4:$H$4</c:f>
              <c:numCache>
                <c:formatCode>General</c:formatCode>
                <c:ptCount val="7"/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explosion val="40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Lbls>
            <c:txPr>
              <a:bodyPr/>
              <a:lstStyle/>
              <a:p>
                <a:pPr>
                  <a:defRPr sz="1709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Sheet1!$B$1:$H$1</c:f>
              <c:strCache>
                <c:ptCount val="7"/>
                <c:pt idx="0">
                  <c:v>СКЛ вредников</c:v>
                </c:pt>
                <c:pt idx="1">
                  <c:v>СКЛ предпенсионеров и пенсионеров</c:v>
                </c:pt>
                <c:pt idx="2">
                  <c:v>Приобретение СИЗ</c:v>
                </c:pt>
                <c:pt idx="3">
                  <c:v>Специальная оценка условий труда</c:v>
                </c:pt>
                <c:pt idx="4">
                  <c:v>Периодические мед.осмотры</c:v>
                </c:pt>
                <c:pt idx="5">
                  <c:v>Обеспечение молоком</c:v>
                </c:pt>
                <c:pt idx="6">
                  <c:v>Приобретение алкотестеров, тахографов, аптечек, обеспечение лечебно-профилактическим питанием , обучение по от</c:v>
                </c:pt>
              </c:strCache>
            </c:strRef>
          </c:cat>
          <c:val>
            <c:numRef>
              <c:f>Sheet1!$B$5:$H$5</c:f>
              <c:numCache>
                <c:formatCode>General</c:formatCode>
                <c:ptCount val="7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4111">
          <a:noFill/>
        </a:ln>
      </c:spPr>
    </c:plotArea>
    <c:plotVisOnly val="1"/>
    <c:dispBlanksAs val="zero"/>
    <c:showDLblsOverMax val="0"/>
  </c:chart>
  <c:spPr>
    <a:solidFill>
      <a:srgbClr val="FFFF00">
        <a:alpha val="0"/>
      </a:srgbClr>
    </a:solidFill>
  </c:spPr>
  <c:txPr>
    <a:bodyPr/>
    <a:lstStyle/>
    <a:p>
      <a:pPr>
        <a:defRPr sz="1709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2298826758021145E-2"/>
          <c:y val="2.1873580256070911E-2"/>
          <c:w val="0.93495934959349591"/>
          <c:h val="0.79754789185537123"/>
        </c:manualLayout>
      </c:layout>
      <c:barChart>
        <c:barDir val="col"/>
        <c:grouping val="clustered"/>
        <c:varyColors val="0"/>
        <c:ser>
          <c:idx val="0"/>
          <c:order val="1"/>
          <c:tx>
            <c:strRef>
              <c:f>Sheet1!$A$3</c:f>
              <c:strCache>
                <c:ptCount val="1"/>
                <c:pt idx="0">
                  <c:v>Финансовое обеспечение предупредительных мер (тыс. руб.)</c:v>
                </c:pt>
              </c:strCache>
            </c:strRef>
          </c:tx>
          <c:invertIfNegative val="0"/>
          <c:dLbls>
            <c:dLbl>
              <c:idx val="5"/>
              <c:layout>
                <c:manualLayout>
                  <c:x val="-4.9268795815376621E-3"/>
                  <c:y val="-1.477849449950480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Sheet1!$B$1:$G$1</c:f>
              <c:strCache>
                <c:ptCount val="6"/>
                <c:pt idx="0">
                  <c:v>2019г.</c:v>
                </c:pt>
                <c:pt idx="1">
                  <c:v>2020г.</c:v>
                </c:pt>
                <c:pt idx="2">
                  <c:v>2021г.</c:v>
                </c:pt>
                <c:pt idx="3">
                  <c:v>2022г.</c:v>
                </c:pt>
                <c:pt idx="4">
                  <c:v>2023г.</c:v>
                </c:pt>
                <c:pt idx="5">
                  <c:v>2024г.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  <c:pt idx="0">
                  <c:v>3034.5</c:v>
                </c:pt>
                <c:pt idx="1">
                  <c:v>2720.7</c:v>
                </c:pt>
                <c:pt idx="2">
                  <c:v>2936.8</c:v>
                </c:pt>
                <c:pt idx="3">
                  <c:v>3524.7</c:v>
                </c:pt>
                <c:pt idx="4">
                  <c:v>3699.6</c:v>
                </c:pt>
                <c:pt idx="5">
                  <c:v>5071.6000000000004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4126208"/>
        <c:axId val="134132096"/>
      </c:barChart>
      <c:lineChart>
        <c:grouping val="standar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Количество страхователей, принявших участие в фин. обеспечении предупредительных мер</c:v>
                </c:pt>
              </c:strCache>
            </c:strRef>
          </c:tx>
          <c:dLbls>
            <c:dLbl>
              <c:idx val="5"/>
              <c:layout>
                <c:manualLayout>
                  <c:x val="-2.2467261575864629E-2"/>
                  <c:y val="-3.49717376945633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Sheet1!$B$1:$G$1</c:f>
              <c:strCache>
                <c:ptCount val="6"/>
                <c:pt idx="0">
                  <c:v>2019г.</c:v>
                </c:pt>
                <c:pt idx="1">
                  <c:v>2020г.</c:v>
                </c:pt>
                <c:pt idx="2">
                  <c:v>2021г.</c:v>
                </c:pt>
                <c:pt idx="3">
                  <c:v>2022г.</c:v>
                </c:pt>
                <c:pt idx="4">
                  <c:v>2023г.</c:v>
                </c:pt>
                <c:pt idx="5">
                  <c:v>2024г.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19</c:v>
                </c:pt>
                <c:pt idx="1">
                  <c:v>23</c:v>
                </c:pt>
                <c:pt idx="2">
                  <c:v>20</c:v>
                </c:pt>
                <c:pt idx="3">
                  <c:v>16</c:v>
                </c:pt>
                <c:pt idx="4">
                  <c:v>14</c:v>
                </c:pt>
                <c:pt idx="5">
                  <c:v>22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4114688"/>
        <c:axId val="134124672"/>
      </c:lineChart>
      <c:catAx>
        <c:axId val="134114688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txPr>
          <a:bodyPr rot="0" vert="horz"/>
          <a:lstStyle/>
          <a:p>
            <a:pPr>
              <a:defRPr sz="1400"/>
            </a:pPr>
            <a:endParaRPr lang="ru-RU"/>
          </a:p>
        </c:txPr>
        <c:crossAx val="134124672"/>
        <c:crossesAt val="0"/>
        <c:auto val="0"/>
        <c:lblAlgn val="ctr"/>
        <c:lblOffset val="100"/>
        <c:tickLblSkip val="1"/>
        <c:tickMarkSkip val="1"/>
        <c:noMultiLvlLbl val="0"/>
      </c:catAx>
      <c:valAx>
        <c:axId val="134124672"/>
        <c:scaling>
          <c:orientation val="minMax"/>
          <c:max val="140"/>
          <c:min val="0"/>
        </c:scaling>
        <c:delete val="0"/>
        <c:axPos val="l"/>
        <c:numFmt formatCode="General" sourceLinked="1"/>
        <c:majorTickMark val="cross"/>
        <c:minorTickMark val="none"/>
        <c:tickLblPos val="nextTo"/>
        <c:txPr>
          <a:bodyPr rot="0" vert="horz"/>
          <a:lstStyle/>
          <a:p>
            <a:pPr>
              <a:defRPr sz="800"/>
            </a:pPr>
            <a:endParaRPr lang="ru-RU"/>
          </a:p>
        </c:txPr>
        <c:crossAx val="134114688"/>
        <c:crosses val="autoZero"/>
        <c:crossBetween val="between"/>
        <c:majorUnit val="100"/>
        <c:minorUnit val="50"/>
      </c:valAx>
      <c:catAx>
        <c:axId val="134126208"/>
        <c:scaling>
          <c:orientation val="minMax"/>
        </c:scaling>
        <c:delete val="1"/>
        <c:axPos val="b"/>
        <c:majorTickMark val="out"/>
        <c:minorTickMark val="none"/>
        <c:tickLblPos val="nextTo"/>
        <c:crossAx val="134132096"/>
        <c:crossesAt val="250"/>
        <c:auto val="0"/>
        <c:lblAlgn val="ctr"/>
        <c:lblOffset val="100"/>
        <c:noMultiLvlLbl val="0"/>
      </c:catAx>
      <c:valAx>
        <c:axId val="134132096"/>
        <c:scaling>
          <c:orientation val="minMax"/>
          <c:max val="5500"/>
          <c:min val="0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800"/>
            </a:pPr>
            <a:endParaRPr lang="ru-RU"/>
          </a:p>
        </c:txPr>
        <c:crossAx val="134126208"/>
        <c:crosses val="max"/>
        <c:crossBetween val="between"/>
        <c:majorUnit val="1000"/>
        <c:minorUnit val="500"/>
      </c:valAx>
    </c:plotArea>
    <c:legend>
      <c:legendPos val="b"/>
      <c:layout>
        <c:manualLayout>
          <c:xMode val="edge"/>
          <c:yMode val="edge"/>
          <c:x val="7.178440527498435E-2"/>
          <c:y val="0.88048754334061241"/>
          <c:w val="0.90175145964563297"/>
          <c:h val="0.11951245188446498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205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title>
    <c:autoTitleDeleted val="0"/>
    <c:view3D>
      <c:rotX val="15"/>
      <c:rotY val="19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781442152527994"/>
          <c:y val="0.21377797069031773"/>
          <c:w val="0.64043170245305059"/>
          <c:h val="0.57173103559831451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explosion val="45"/>
          <c:dPt>
            <c:idx val="0"/>
            <c:bubble3D val="0"/>
            <c:explosion val="28"/>
          </c:dPt>
          <c:dPt>
            <c:idx val="1"/>
            <c:bubble3D val="0"/>
          </c:dPt>
          <c:dPt>
            <c:idx val="2"/>
            <c:bubble3D val="0"/>
            <c:explosion val="26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Lbls>
            <c:dLbl>
              <c:idx val="0"/>
              <c:layout>
                <c:manualLayout>
                  <c:x val="7.3276972759611744E-2"/>
                  <c:y val="0.23145026610329311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СКЛ вредников; </a:t>
                    </a:r>
                    <a:r>
                      <a:rPr lang="ru-RU" dirty="0" smtClean="0"/>
                      <a:t>28%,</a:t>
                    </a:r>
                  </a:p>
                  <a:p>
                    <a:r>
                      <a:rPr lang="ru-RU" i="1" dirty="0" smtClean="0"/>
                      <a:t>1,4 млн. руб.</a:t>
                    </a:r>
                    <a:endParaRPr lang="ru-RU" i="1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0754565995821015E-2"/>
                  <c:y val="-5.1395903958648272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СКЛ </a:t>
                    </a:r>
                    <a:r>
                      <a:rPr lang="ru-RU" dirty="0" err="1"/>
                      <a:t>предпенсионеров</a:t>
                    </a:r>
                    <a:r>
                      <a:rPr lang="ru-RU" dirty="0"/>
                      <a:t> и пенсионеров; </a:t>
                    </a:r>
                    <a:r>
                      <a:rPr lang="ru-RU" dirty="0" smtClean="0"/>
                      <a:t>31%</a:t>
                    </a:r>
                  </a:p>
                  <a:p>
                    <a:r>
                      <a:rPr lang="ru-RU" i="1" dirty="0" smtClean="0"/>
                      <a:t>1,6 млн. руб.</a:t>
                    </a:r>
                    <a:endParaRPr lang="ru-RU" i="1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2092981029733689E-2"/>
                  <c:y val="-0.10485658120789418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Приобретение СИЗ; </a:t>
                    </a:r>
                    <a:r>
                      <a:rPr lang="ru-RU" dirty="0" smtClean="0"/>
                      <a:t>24%,</a:t>
                    </a:r>
                  </a:p>
                  <a:p>
                    <a:r>
                      <a:rPr lang="ru-RU" i="1" dirty="0" smtClean="0"/>
                      <a:t>1,2 млн. руб.</a:t>
                    </a:r>
                    <a:endParaRPr lang="ru-RU" i="1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871553907465181E-2"/>
                  <c:y val="-1.5567669292926051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СОУТ; </a:t>
                    </a:r>
                    <a:r>
                      <a:rPr lang="ru-RU" dirty="0" smtClean="0"/>
                      <a:t>2,7%,</a:t>
                    </a:r>
                  </a:p>
                  <a:p>
                    <a:r>
                      <a:rPr lang="ru-RU" i="1" dirty="0" smtClean="0"/>
                      <a:t>138 тыс. руб.</a:t>
                    </a:r>
                    <a:endParaRPr lang="ru-RU" i="1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3437652148215931E-2"/>
                  <c:y val="0.12194965812223206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ПМО; </a:t>
                    </a:r>
                    <a:r>
                      <a:rPr lang="ru-RU" dirty="0" smtClean="0"/>
                      <a:t>13,4%,</a:t>
                    </a:r>
                  </a:p>
                  <a:p>
                    <a:r>
                      <a:rPr lang="ru-RU" i="1" dirty="0" smtClean="0"/>
                      <a:t>680 тыс. руб.</a:t>
                    </a:r>
                    <a:endParaRPr lang="ru-RU" i="1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9.7312775742309329E-2"/>
                  <c:y val="0.2261801351497808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Приобретение аптечек; </a:t>
                    </a:r>
                    <a:r>
                      <a:rPr lang="ru-RU" dirty="0" smtClean="0"/>
                      <a:t>0,2%, </a:t>
                    </a:r>
                  </a:p>
                  <a:p>
                    <a:r>
                      <a:rPr lang="ru-RU" i="1" dirty="0" smtClean="0"/>
                      <a:t>11,9 тыс. руб.</a:t>
                    </a:r>
                    <a:endParaRPr lang="ru-RU" i="1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Sheet1!$B$1:$G$1</c:f>
              <c:strCache>
                <c:ptCount val="6"/>
                <c:pt idx="0">
                  <c:v>СКЛ вредников</c:v>
                </c:pt>
                <c:pt idx="1">
                  <c:v>СКЛ предпенсионеров и пенсионеров</c:v>
                </c:pt>
                <c:pt idx="2">
                  <c:v>Приобретение СИЗ</c:v>
                </c:pt>
                <c:pt idx="3">
                  <c:v>СОУТ</c:v>
                </c:pt>
                <c:pt idx="4">
                  <c:v>ПМО</c:v>
                </c:pt>
                <c:pt idx="5">
                  <c:v>Приобретение аптечек</c:v>
                </c:pt>
              </c:strCache>
            </c:strRef>
          </c:cat>
          <c:val>
            <c:numRef>
              <c:f>Sheet1!$B$2:$G$2</c:f>
              <c:numCache>
                <c:formatCode>0.00%</c:formatCode>
                <c:ptCount val="6"/>
                <c:pt idx="0">
                  <c:v>0.28499999999999998</c:v>
                </c:pt>
                <c:pt idx="1">
                  <c:v>0.309</c:v>
                </c:pt>
                <c:pt idx="2">
                  <c:v>0.24299999999999999</c:v>
                </c:pt>
                <c:pt idx="3">
                  <c:v>2.7E-2</c:v>
                </c:pt>
                <c:pt idx="4">
                  <c:v>0.13400000000000001</c:v>
                </c:pt>
                <c:pt idx="5">
                  <c:v>2E-3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explosion val="40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Lbls>
            <c:txPr>
              <a:bodyPr/>
              <a:lstStyle/>
              <a:p>
                <a:pPr>
                  <a:defRPr sz="1709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Sheet1!$B$1:$G$1</c:f>
              <c:strCache>
                <c:ptCount val="6"/>
                <c:pt idx="0">
                  <c:v>СКЛ вредников</c:v>
                </c:pt>
                <c:pt idx="1">
                  <c:v>СКЛ предпенсионеров и пенсионеров</c:v>
                </c:pt>
                <c:pt idx="2">
                  <c:v>Приобретение СИЗ</c:v>
                </c:pt>
                <c:pt idx="3">
                  <c:v>СОУТ</c:v>
                </c:pt>
                <c:pt idx="4">
                  <c:v>ПМО</c:v>
                </c:pt>
                <c:pt idx="5">
                  <c:v>Приобретение аптечек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explosion val="40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Lbls>
            <c:txPr>
              <a:bodyPr/>
              <a:lstStyle/>
              <a:p>
                <a:pPr>
                  <a:defRPr sz="1709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Sheet1!$B$1:$G$1</c:f>
              <c:strCache>
                <c:ptCount val="6"/>
                <c:pt idx="0">
                  <c:v>СКЛ вредников</c:v>
                </c:pt>
                <c:pt idx="1">
                  <c:v>СКЛ предпенсионеров и пенсионеров</c:v>
                </c:pt>
                <c:pt idx="2">
                  <c:v>Приобретение СИЗ</c:v>
                </c:pt>
                <c:pt idx="3">
                  <c:v>СОУТ</c:v>
                </c:pt>
                <c:pt idx="4">
                  <c:v>ПМО</c:v>
                </c:pt>
                <c:pt idx="5">
                  <c:v>Приобретение аптечек</c:v>
                </c:pt>
              </c:strCache>
            </c:strRef>
          </c:cat>
          <c:val>
            <c:numRef>
              <c:f>Sheet1!$B$4:$G$4</c:f>
              <c:numCache>
                <c:formatCode>General</c:formatCode>
                <c:ptCount val="6"/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explosion val="40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Lbls>
            <c:txPr>
              <a:bodyPr/>
              <a:lstStyle/>
              <a:p>
                <a:pPr>
                  <a:defRPr sz="1709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Sheet1!$B$1:$G$1</c:f>
              <c:strCache>
                <c:ptCount val="6"/>
                <c:pt idx="0">
                  <c:v>СКЛ вредников</c:v>
                </c:pt>
                <c:pt idx="1">
                  <c:v>СКЛ предпенсионеров и пенсионеров</c:v>
                </c:pt>
                <c:pt idx="2">
                  <c:v>Приобретение СИЗ</c:v>
                </c:pt>
                <c:pt idx="3">
                  <c:v>СОУТ</c:v>
                </c:pt>
                <c:pt idx="4">
                  <c:v>ПМО</c:v>
                </c:pt>
                <c:pt idx="5">
                  <c:v>Приобретение аптечек</c:v>
                </c:pt>
              </c:strCache>
            </c:strRef>
          </c:cat>
          <c:val>
            <c:numRef>
              <c:f>Sheet1!$B$5:$G$5</c:f>
              <c:numCache>
                <c:formatCode>General</c:formatCode>
                <c:ptCount val="6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4111">
          <a:noFill/>
        </a:ln>
      </c:spPr>
    </c:plotArea>
    <c:plotVisOnly val="1"/>
    <c:dispBlanksAs val="zero"/>
    <c:showDLblsOverMax val="0"/>
  </c:chart>
  <c:spPr>
    <a:solidFill>
      <a:srgbClr val="FFFF00">
        <a:alpha val="0"/>
      </a:srgbClr>
    </a:solidFill>
  </c:spPr>
  <c:txPr>
    <a:bodyPr/>
    <a:lstStyle/>
    <a:p>
      <a:pPr>
        <a:defRPr sz="1709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0.55124</cdr:x>
      <cdr:y>0</cdr:y>
    </cdr:from>
    <cdr:to>
      <cdr:x>0.65895</cdr:x>
      <cdr:y>0.17444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680022" y="-128073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0.06008</cdr:x>
      <cdr:y>0.1822</cdr:y>
    </cdr:from>
    <cdr:to>
      <cdr:x>0.16779</cdr:x>
      <cdr:y>0.35664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10107" y="95505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0.39211</cdr:x>
      <cdr:y>0</cdr:y>
    </cdr:from>
    <cdr:to>
      <cdr:x>0.672</cdr:x>
      <cdr:y>0.12135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606401" y="-1280735"/>
          <a:ext cx="2574273" cy="636108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ВСЕГО 547,2 </a:t>
          </a:r>
          <a:r>
            <a:rPr lang="ru-RU" sz="1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млн.руб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</a:p>
        <a:p xmlns:a="http://schemas.openxmlformats.org/drawingml/2006/main">
          <a:pPr algn="ctr"/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(698 страхователей)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0.55124</cdr:x>
      <cdr:y>0</cdr:y>
    </cdr:from>
    <cdr:to>
      <cdr:x>0.65895</cdr:x>
      <cdr:y>0.17444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680022" y="-128073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0.06008</cdr:x>
      <cdr:y>0.1822</cdr:y>
    </cdr:from>
    <cdr:to>
      <cdr:x>0.16779</cdr:x>
      <cdr:y>0.35664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10107" y="95505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0.37645</cdr:x>
      <cdr:y>0.00684</cdr:y>
    </cdr:from>
    <cdr:to>
      <cdr:x>0.65634</cdr:x>
      <cdr:y>0.12819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462385" y="37931"/>
          <a:ext cx="2574273" cy="672935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ВСЕГО 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5071,6 </a:t>
          </a:r>
          <a:r>
            <a:rPr lang="ru-RU" sz="1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тыс.руб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</a:p>
        <a:p xmlns:a="http://schemas.openxmlformats.org/drawingml/2006/main">
          <a:pPr algn="ctr"/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(22 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страхователя)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955925" cy="495300"/>
          </a:xfrm>
          <a:prstGeom prst="rect">
            <a:avLst/>
          </a:prstGeom>
        </p:spPr>
        <p:txBody>
          <a:bodyPr vert="horz" lIns="91410" tIns="45702" rIns="91410" bIns="4570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62391" y="3"/>
            <a:ext cx="2955925" cy="495300"/>
          </a:xfrm>
          <a:prstGeom prst="rect">
            <a:avLst/>
          </a:prstGeom>
        </p:spPr>
        <p:txBody>
          <a:bodyPr vert="horz" lIns="91410" tIns="45702" rIns="91410" bIns="4570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11BB152-D394-4670-8B91-AAA62835C8C8}" type="datetimeFigureOut">
              <a:rPr lang="ru-RU"/>
              <a:pPr>
                <a:defRPr/>
              </a:pPr>
              <a:t>28.05.2025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23900" y="744538"/>
            <a:ext cx="5372100" cy="371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0" tIns="45702" rIns="91410" bIns="45702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2628" y="4711703"/>
            <a:ext cx="5454650" cy="4462463"/>
          </a:xfrm>
          <a:prstGeom prst="rect">
            <a:avLst/>
          </a:prstGeom>
        </p:spPr>
        <p:txBody>
          <a:bodyPr vert="horz" lIns="91410" tIns="45702" rIns="91410" bIns="45702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421813"/>
            <a:ext cx="2955925" cy="495300"/>
          </a:xfrm>
          <a:prstGeom prst="rect">
            <a:avLst/>
          </a:prstGeom>
        </p:spPr>
        <p:txBody>
          <a:bodyPr vert="horz" lIns="91410" tIns="45702" rIns="91410" bIns="4570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62391" y="9421813"/>
            <a:ext cx="2955925" cy="495300"/>
          </a:xfrm>
          <a:prstGeom prst="rect">
            <a:avLst/>
          </a:prstGeom>
        </p:spPr>
        <p:txBody>
          <a:bodyPr vert="horz" lIns="91410" tIns="45702" rIns="91410" bIns="4570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5630606-8DC8-4A83-83A4-0235650693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9939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78941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57882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436823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915764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94704" algn="l" defTabSz="9578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73644" algn="l" defTabSz="9578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352585" algn="l" defTabSz="9578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831526" algn="l" defTabSz="9578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1103" y="744219"/>
            <a:ext cx="5397695" cy="37195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92347D-3A64-4874-9C20-064D1B3152CD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92347D-3A64-4874-9C20-064D1B3152CD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92347D-3A64-4874-9C20-064D1B3152CD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92347D-3A64-4874-9C20-064D1B3152CD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23900" y="744538"/>
            <a:ext cx="5372100" cy="37195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92347D-3A64-4874-9C20-064D1B3152CD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630606-8DC8-4A83-83A4-02356506935D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3100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630606-8DC8-4A83-83A4-02356506935D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310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8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7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6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57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94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73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52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315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8D7C0-0BB3-4A4A-8932-3478A34C3D21}" type="datetimeFigureOut">
              <a:rPr lang="ru-RU"/>
              <a:pPr>
                <a:defRPr/>
              </a:pPr>
              <a:t>28.05.2025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F12CC-6744-4F7F-BB0A-EB74919DF7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8AEDD-FDF1-4EE7-A0B0-11E98DD49CD6}" type="datetimeFigureOut">
              <a:rPr lang="ru-RU"/>
              <a:pPr>
                <a:defRPr/>
              </a:pPr>
              <a:t>28.05.2025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EF43E-6695-4BA6-912D-B4C16537FF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1" y="274638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5F4E1-1263-45F1-8172-69B045B69020}" type="datetimeFigureOut">
              <a:rPr lang="ru-RU"/>
              <a:pPr>
                <a:defRPr/>
              </a:pPr>
              <a:t>28.05.2025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3F794-E86F-4453-AC75-6DE711555D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DA3C4-D4FE-4B9D-802F-C08DB7C975F9}" type="datetimeFigureOut">
              <a:rPr lang="ru-RU"/>
              <a:pPr>
                <a:defRPr/>
              </a:pPr>
              <a:t>28.05.2025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582D3-40BF-4704-8D04-78FC536931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0"/>
            <a:ext cx="8420100" cy="1362075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4"/>
            <a:ext cx="84201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894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5788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3682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1576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39470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7364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525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3152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85C48-5D4B-45B3-A8E5-074E59A8E37F}" type="datetimeFigureOut">
              <a:rPr lang="ru-RU"/>
              <a:pPr>
                <a:defRPr/>
              </a:pPr>
              <a:t>28.05.2025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0C4B2-5E90-45E3-A324-205432641E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1" y="1600201"/>
            <a:ext cx="4375150" cy="4525963"/>
          </a:xfrm>
        </p:spPr>
        <p:txBody>
          <a:bodyPr/>
          <a:lstStyle>
            <a:lvl1pPr>
              <a:defRPr sz="2900"/>
            </a:lvl1pPr>
            <a:lvl2pPr>
              <a:defRPr sz="26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900"/>
            </a:lvl1pPr>
            <a:lvl2pPr>
              <a:defRPr sz="26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C8B8D-4469-4548-9802-46C0B1DAC5EA}" type="datetimeFigureOut">
              <a:rPr lang="ru-RU"/>
              <a:pPr>
                <a:defRPr/>
              </a:pPr>
              <a:t>28.05.2025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153FC-C4C0-49E4-9AFD-6E6FACF937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78941" indent="0">
              <a:buNone/>
              <a:defRPr sz="2100" b="1"/>
            </a:lvl2pPr>
            <a:lvl3pPr marL="957882" indent="0">
              <a:buNone/>
              <a:defRPr sz="1800" b="1"/>
            </a:lvl3pPr>
            <a:lvl4pPr marL="1436823" indent="0">
              <a:buNone/>
              <a:defRPr sz="1700" b="1"/>
            </a:lvl4pPr>
            <a:lvl5pPr marL="1915764" indent="0">
              <a:buNone/>
              <a:defRPr sz="1700" b="1"/>
            </a:lvl5pPr>
            <a:lvl6pPr marL="2394704" indent="0">
              <a:buNone/>
              <a:defRPr sz="1700" b="1"/>
            </a:lvl6pPr>
            <a:lvl7pPr marL="2873644" indent="0">
              <a:buNone/>
              <a:defRPr sz="1700" b="1"/>
            </a:lvl7pPr>
            <a:lvl8pPr marL="3352585" indent="0">
              <a:buNone/>
              <a:defRPr sz="1700" b="1"/>
            </a:lvl8pPr>
            <a:lvl9pPr marL="3831526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6"/>
            <a:ext cx="4376870" cy="3951288"/>
          </a:xfrm>
        </p:spPr>
        <p:txBody>
          <a:bodyPr/>
          <a:lstStyle>
            <a:lvl1pPr>
              <a:defRPr sz="2600"/>
            </a:lvl1pPr>
            <a:lvl2pPr>
              <a:defRPr sz="21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78941" indent="0">
              <a:buNone/>
              <a:defRPr sz="2100" b="1"/>
            </a:lvl2pPr>
            <a:lvl3pPr marL="957882" indent="0">
              <a:buNone/>
              <a:defRPr sz="1800" b="1"/>
            </a:lvl3pPr>
            <a:lvl4pPr marL="1436823" indent="0">
              <a:buNone/>
              <a:defRPr sz="1700" b="1"/>
            </a:lvl4pPr>
            <a:lvl5pPr marL="1915764" indent="0">
              <a:buNone/>
              <a:defRPr sz="1700" b="1"/>
            </a:lvl5pPr>
            <a:lvl6pPr marL="2394704" indent="0">
              <a:buNone/>
              <a:defRPr sz="1700" b="1"/>
            </a:lvl6pPr>
            <a:lvl7pPr marL="2873644" indent="0">
              <a:buNone/>
              <a:defRPr sz="1700" b="1"/>
            </a:lvl7pPr>
            <a:lvl8pPr marL="3352585" indent="0">
              <a:buNone/>
              <a:defRPr sz="1700" b="1"/>
            </a:lvl8pPr>
            <a:lvl9pPr marL="3831526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1" y="2174876"/>
            <a:ext cx="4378590" cy="3951288"/>
          </a:xfrm>
        </p:spPr>
        <p:txBody>
          <a:bodyPr/>
          <a:lstStyle>
            <a:lvl1pPr>
              <a:defRPr sz="2600"/>
            </a:lvl1pPr>
            <a:lvl2pPr>
              <a:defRPr sz="21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0634F-88E1-40BE-8BCB-AE6FEE927F55}" type="datetimeFigureOut">
              <a:rPr lang="ru-RU"/>
              <a:pPr>
                <a:defRPr/>
              </a:pPr>
              <a:t>28.05.2025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FB843-447A-419F-AFDD-84A0143CF0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35808-A9E5-4B1D-A0EB-E6AABD085D0B}" type="datetimeFigureOut">
              <a:rPr lang="ru-RU"/>
              <a:pPr>
                <a:defRPr/>
              </a:pPr>
              <a:t>28.05.2025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086E0-8F16-4CCD-B6AB-01AD8F6939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98817-9166-49B2-BA61-308A06B59708}" type="datetimeFigureOut">
              <a:rPr lang="ru-RU"/>
              <a:pPr>
                <a:defRPr/>
              </a:pPr>
              <a:t>28.05.2025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D963C-A3DD-4C90-B637-4E0E2E42A3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6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78941" indent="0">
              <a:buNone/>
              <a:defRPr sz="1200"/>
            </a:lvl2pPr>
            <a:lvl3pPr marL="957882" indent="0">
              <a:buNone/>
              <a:defRPr sz="1100"/>
            </a:lvl3pPr>
            <a:lvl4pPr marL="1436823" indent="0">
              <a:buNone/>
              <a:defRPr sz="1000"/>
            </a:lvl4pPr>
            <a:lvl5pPr marL="1915764" indent="0">
              <a:buNone/>
              <a:defRPr sz="1000"/>
            </a:lvl5pPr>
            <a:lvl6pPr marL="2394704" indent="0">
              <a:buNone/>
              <a:defRPr sz="1000"/>
            </a:lvl6pPr>
            <a:lvl7pPr marL="2873644" indent="0">
              <a:buNone/>
              <a:defRPr sz="1000"/>
            </a:lvl7pPr>
            <a:lvl8pPr marL="3352585" indent="0">
              <a:buNone/>
              <a:defRPr sz="1000"/>
            </a:lvl8pPr>
            <a:lvl9pPr marL="383152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373F0-AC83-4C14-AA77-B98DD767E431}" type="datetimeFigureOut">
              <a:rPr lang="ru-RU"/>
              <a:pPr>
                <a:defRPr/>
              </a:pPr>
              <a:t>28.05.2025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E4AC8-88AD-4392-ACE6-298FDE4FA5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1"/>
            <a:ext cx="5943600" cy="566738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6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300"/>
            </a:lvl1pPr>
            <a:lvl2pPr marL="478941" indent="0">
              <a:buNone/>
              <a:defRPr sz="2900"/>
            </a:lvl2pPr>
            <a:lvl3pPr marL="957882" indent="0">
              <a:buNone/>
              <a:defRPr sz="2600"/>
            </a:lvl3pPr>
            <a:lvl4pPr marL="1436823" indent="0">
              <a:buNone/>
              <a:defRPr sz="2100"/>
            </a:lvl4pPr>
            <a:lvl5pPr marL="1915764" indent="0">
              <a:buNone/>
              <a:defRPr sz="2100"/>
            </a:lvl5pPr>
            <a:lvl6pPr marL="2394704" indent="0">
              <a:buNone/>
              <a:defRPr sz="2100"/>
            </a:lvl6pPr>
            <a:lvl7pPr marL="2873644" indent="0">
              <a:buNone/>
              <a:defRPr sz="2100"/>
            </a:lvl7pPr>
            <a:lvl8pPr marL="3352585" indent="0">
              <a:buNone/>
              <a:defRPr sz="2100"/>
            </a:lvl8pPr>
            <a:lvl9pPr marL="3831526" indent="0">
              <a:buNone/>
              <a:defRPr sz="21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500"/>
            </a:lvl1pPr>
            <a:lvl2pPr marL="478941" indent="0">
              <a:buNone/>
              <a:defRPr sz="1200"/>
            </a:lvl2pPr>
            <a:lvl3pPr marL="957882" indent="0">
              <a:buNone/>
              <a:defRPr sz="1100"/>
            </a:lvl3pPr>
            <a:lvl4pPr marL="1436823" indent="0">
              <a:buNone/>
              <a:defRPr sz="1000"/>
            </a:lvl4pPr>
            <a:lvl5pPr marL="1915764" indent="0">
              <a:buNone/>
              <a:defRPr sz="1000"/>
            </a:lvl5pPr>
            <a:lvl6pPr marL="2394704" indent="0">
              <a:buNone/>
              <a:defRPr sz="1000"/>
            </a:lvl6pPr>
            <a:lvl7pPr marL="2873644" indent="0">
              <a:buNone/>
              <a:defRPr sz="1000"/>
            </a:lvl7pPr>
            <a:lvl8pPr marL="3352585" indent="0">
              <a:buNone/>
              <a:defRPr sz="1000"/>
            </a:lvl8pPr>
            <a:lvl9pPr marL="383152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64A8E-4870-447C-B41E-FC7547BD9000}" type="datetimeFigureOut">
              <a:rPr lang="ru-RU"/>
              <a:pPr>
                <a:defRPr/>
              </a:pPr>
              <a:t>28.05.2025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2DD71-8450-4429-A6B6-4A1338F713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99000">
              <a:schemeClr val="bg1"/>
            </a:gs>
            <a:gs pos="100000">
              <a:srgbClr val="D1C39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77" tIns="47889" rIns="95777" bIns="4788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600201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77" tIns="47889" rIns="95777" bIns="478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5777" tIns="47889" rIns="95777" bIns="47889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8DF0FA7-26BA-4D41-AF57-16A81E10CBC3}" type="datetimeFigureOut">
              <a:rPr lang="ru-RU"/>
              <a:pPr>
                <a:defRPr/>
              </a:pPr>
              <a:t>28.05.2025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5777" tIns="47889" rIns="95777" bIns="47889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5777" tIns="47889" rIns="95777" bIns="47889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CC16A3B-3262-4F26-B04A-130F22AD58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5pPr>
      <a:lvl6pPr marL="478941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6pPr>
      <a:lvl7pPr marL="957882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7pPr>
      <a:lvl8pPr marL="1436823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8pPr>
      <a:lvl9pPr marL="1915764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9pPr>
    </p:titleStyle>
    <p:bodyStyle>
      <a:lvl1pPr marL="359205" indent="-359205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78279" indent="-299338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97352" indent="-23947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676293" indent="-23947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55234" indent="-23947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34174" indent="-239470" algn="l" defTabSz="95788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13115" indent="-239470" algn="l" defTabSz="95788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92056" indent="-239470" algn="l" defTabSz="95788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70996" indent="-239470" algn="l" defTabSz="95788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578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41" algn="l" defTabSz="9578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57882" algn="l" defTabSz="9578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823" algn="l" defTabSz="9578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764" algn="l" defTabSz="9578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704" algn="l" defTabSz="9578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644" algn="l" defTabSz="9578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585" algn="l" defTabSz="9578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526" algn="l" defTabSz="9578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3.png"/><Relationship Id="rId7" Type="http://schemas.openxmlformats.org/officeDocument/2006/relationships/image" Target="../media/image14.png"/><Relationship Id="rId12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3.png"/><Relationship Id="rId7" Type="http://schemas.openxmlformats.org/officeDocument/2006/relationships/image" Target="../media/image14.png"/><Relationship Id="rId12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hyperlink" Target="https://www.gosuslugi.ru/642141/1/form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3.png"/><Relationship Id="rId7" Type="http://schemas.openxmlformats.org/officeDocument/2006/relationships/image" Target="../media/image14.png"/><Relationship Id="rId12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21.jp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2.jp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chart" Target="../charts/chart1.xml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12" Type="http://schemas.openxmlformats.org/officeDocument/2006/relationships/chart" Target="../charts/chart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chart" Target="../charts/chart3.xml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hyperlink" Target="http://www.gosuslugi.ru/" TargetMode="External"/><Relationship Id="rId3" Type="http://schemas.openxmlformats.org/officeDocument/2006/relationships/image" Target="../media/image13.png"/><Relationship Id="rId7" Type="http://schemas.openxmlformats.org/officeDocument/2006/relationships/image" Target="../media/image14.png"/><Relationship Id="rId12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F70FF60C-7341-964B-8440-4C1F2C70E6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4" y="221878"/>
            <a:ext cx="9730509" cy="6578974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7285809" y="5489010"/>
            <a:ext cx="347872" cy="206693"/>
          </a:xfrm>
          <a:custGeom>
            <a:avLst/>
            <a:gdLst/>
            <a:ahLst/>
            <a:cxnLst/>
            <a:rect l="l" t="t" r="r" b="b"/>
            <a:pathLst>
              <a:path w="570865" h="275590">
                <a:moveTo>
                  <a:pt x="244627" y="41859"/>
                </a:moveTo>
                <a:lnTo>
                  <a:pt x="224129" y="23660"/>
                </a:lnTo>
                <a:lnTo>
                  <a:pt x="199872" y="10566"/>
                </a:lnTo>
                <a:lnTo>
                  <a:pt x="172466" y="2654"/>
                </a:lnTo>
                <a:lnTo>
                  <a:pt x="142443" y="0"/>
                </a:lnTo>
                <a:lnTo>
                  <a:pt x="96227" y="6680"/>
                </a:lnTo>
                <a:lnTo>
                  <a:pt x="56984" y="25514"/>
                </a:lnTo>
                <a:lnTo>
                  <a:pt x="26593" y="54775"/>
                </a:lnTo>
                <a:lnTo>
                  <a:pt x="6972" y="92684"/>
                </a:lnTo>
                <a:lnTo>
                  <a:pt x="0" y="137490"/>
                </a:lnTo>
                <a:lnTo>
                  <a:pt x="6959" y="182333"/>
                </a:lnTo>
                <a:lnTo>
                  <a:pt x="26568" y="220256"/>
                </a:lnTo>
                <a:lnTo>
                  <a:pt x="56908" y="249516"/>
                </a:lnTo>
                <a:lnTo>
                  <a:pt x="96050" y="268351"/>
                </a:lnTo>
                <a:lnTo>
                  <a:pt x="142100" y="275018"/>
                </a:lnTo>
                <a:lnTo>
                  <a:pt x="172313" y="272300"/>
                </a:lnTo>
                <a:lnTo>
                  <a:pt x="199834" y="264248"/>
                </a:lnTo>
                <a:lnTo>
                  <a:pt x="224116" y="251015"/>
                </a:lnTo>
                <a:lnTo>
                  <a:pt x="244627" y="232740"/>
                </a:lnTo>
                <a:lnTo>
                  <a:pt x="219684" y="208546"/>
                </a:lnTo>
                <a:lnTo>
                  <a:pt x="203250" y="222821"/>
                </a:lnTo>
                <a:lnTo>
                  <a:pt x="185140" y="232867"/>
                </a:lnTo>
                <a:lnTo>
                  <a:pt x="165379" y="238810"/>
                </a:lnTo>
                <a:lnTo>
                  <a:pt x="143992" y="240753"/>
                </a:lnTo>
                <a:lnTo>
                  <a:pt x="101917" y="232994"/>
                </a:lnTo>
                <a:lnTo>
                  <a:pt x="68465" y="211455"/>
                </a:lnTo>
                <a:lnTo>
                  <a:pt x="46393" y="178752"/>
                </a:lnTo>
                <a:lnTo>
                  <a:pt x="38417" y="137490"/>
                </a:lnTo>
                <a:lnTo>
                  <a:pt x="46393" y="96266"/>
                </a:lnTo>
                <a:lnTo>
                  <a:pt x="68465" y="63563"/>
                </a:lnTo>
                <a:lnTo>
                  <a:pt x="101917" y="41998"/>
                </a:lnTo>
                <a:lnTo>
                  <a:pt x="143992" y="34226"/>
                </a:lnTo>
                <a:lnTo>
                  <a:pt x="165379" y="36118"/>
                </a:lnTo>
                <a:lnTo>
                  <a:pt x="185140" y="41935"/>
                </a:lnTo>
                <a:lnTo>
                  <a:pt x="203250" y="51854"/>
                </a:lnTo>
                <a:lnTo>
                  <a:pt x="219684" y="66090"/>
                </a:lnTo>
                <a:lnTo>
                  <a:pt x="244627" y="41859"/>
                </a:lnTo>
                <a:close/>
              </a:path>
              <a:path w="570865" h="275590">
                <a:moveTo>
                  <a:pt x="570649" y="137490"/>
                </a:moveTo>
                <a:lnTo>
                  <a:pt x="563689" y="92824"/>
                </a:lnTo>
                <a:lnTo>
                  <a:pt x="544055" y="54927"/>
                </a:lnTo>
                <a:lnTo>
                  <a:pt x="532257" y="43548"/>
                </a:lnTo>
                <a:lnTo>
                  <a:pt x="532257" y="137490"/>
                </a:lnTo>
                <a:lnTo>
                  <a:pt x="524370" y="178752"/>
                </a:lnTo>
                <a:lnTo>
                  <a:pt x="502539" y="211455"/>
                </a:lnTo>
                <a:lnTo>
                  <a:pt x="469531" y="232994"/>
                </a:lnTo>
                <a:lnTo>
                  <a:pt x="428117" y="240753"/>
                </a:lnTo>
                <a:lnTo>
                  <a:pt x="386321" y="232994"/>
                </a:lnTo>
                <a:lnTo>
                  <a:pt x="353110" y="211455"/>
                </a:lnTo>
                <a:lnTo>
                  <a:pt x="331203" y="178752"/>
                </a:lnTo>
                <a:lnTo>
                  <a:pt x="323291" y="137490"/>
                </a:lnTo>
                <a:lnTo>
                  <a:pt x="331203" y="96266"/>
                </a:lnTo>
                <a:lnTo>
                  <a:pt x="353110" y="63563"/>
                </a:lnTo>
                <a:lnTo>
                  <a:pt x="386321" y="41998"/>
                </a:lnTo>
                <a:lnTo>
                  <a:pt x="428117" y="34226"/>
                </a:lnTo>
                <a:lnTo>
                  <a:pt x="469531" y="41998"/>
                </a:lnTo>
                <a:lnTo>
                  <a:pt x="502539" y="63563"/>
                </a:lnTo>
                <a:lnTo>
                  <a:pt x="524370" y="96266"/>
                </a:lnTo>
                <a:lnTo>
                  <a:pt x="532257" y="137490"/>
                </a:lnTo>
                <a:lnTo>
                  <a:pt x="532257" y="43548"/>
                </a:lnTo>
                <a:lnTo>
                  <a:pt x="522592" y="34226"/>
                </a:lnTo>
                <a:lnTo>
                  <a:pt x="513664" y="25615"/>
                </a:lnTo>
                <a:lnTo>
                  <a:pt x="474383" y="6705"/>
                </a:lnTo>
                <a:lnTo>
                  <a:pt x="428117" y="0"/>
                </a:lnTo>
                <a:lnTo>
                  <a:pt x="381546" y="6743"/>
                </a:lnTo>
                <a:lnTo>
                  <a:pt x="342074" y="25717"/>
                </a:lnTo>
                <a:lnTo>
                  <a:pt x="311569" y="55067"/>
                </a:lnTo>
                <a:lnTo>
                  <a:pt x="291909" y="92951"/>
                </a:lnTo>
                <a:lnTo>
                  <a:pt x="284937" y="137490"/>
                </a:lnTo>
                <a:lnTo>
                  <a:pt x="291909" y="182029"/>
                </a:lnTo>
                <a:lnTo>
                  <a:pt x="311569" y="219925"/>
                </a:lnTo>
                <a:lnTo>
                  <a:pt x="342074" y="249288"/>
                </a:lnTo>
                <a:lnTo>
                  <a:pt x="381546" y="268274"/>
                </a:lnTo>
                <a:lnTo>
                  <a:pt x="428117" y="275018"/>
                </a:lnTo>
                <a:lnTo>
                  <a:pt x="474383" y="268312"/>
                </a:lnTo>
                <a:lnTo>
                  <a:pt x="513664" y="249402"/>
                </a:lnTo>
                <a:lnTo>
                  <a:pt x="522617" y="240753"/>
                </a:lnTo>
                <a:lnTo>
                  <a:pt x="544055" y="220091"/>
                </a:lnTo>
                <a:lnTo>
                  <a:pt x="563689" y="182181"/>
                </a:lnTo>
                <a:lnTo>
                  <a:pt x="570649" y="137490"/>
                </a:lnTo>
                <a:close/>
              </a:path>
            </a:pathLst>
          </a:custGeom>
          <a:solidFill>
            <a:srgbClr val="6160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80773" y="5491686"/>
            <a:ext cx="163294" cy="235268"/>
          </a:xfrm>
          <a:custGeom>
            <a:avLst/>
            <a:gdLst/>
            <a:ahLst/>
            <a:cxnLst/>
            <a:rect l="l" t="t" r="r" b="b"/>
            <a:pathLst>
              <a:path w="267970" h="313690">
                <a:moveTo>
                  <a:pt x="267360" y="234950"/>
                </a:moveTo>
                <a:lnTo>
                  <a:pt x="225856" y="234950"/>
                </a:lnTo>
                <a:lnTo>
                  <a:pt x="225856" y="0"/>
                </a:lnTo>
                <a:lnTo>
                  <a:pt x="187845" y="0"/>
                </a:lnTo>
                <a:lnTo>
                  <a:pt x="187845" y="234950"/>
                </a:lnTo>
                <a:lnTo>
                  <a:pt x="38074" y="234950"/>
                </a:lnTo>
                <a:lnTo>
                  <a:pt x="38074" y="0"/>
                </a:lnTo>
                <a:lnTo>
                  <a:pt x="0" y="0"/>
                </a:lnTo>
                <a:lnTo>
                  <a:pt x="0" y="234950"/>
                </a:lnTo>
                <a:lnTo>
                  <a:pt x="0" y="267970"/>
                </a:lnTo>
                <a:lnTo>
                  <a:pt x="231597" y="267970"/>
                </a:lnTo>
                <a:lnTo>
                  <a:pt x="231597" y="313690"/>
                </a:lnTo>
                <a:lnTo>
                  <a:pt x="267360" y="313690"/>
                </a:lnTo>
                <a:lnTo>
                  <a:pt x="267360" y="267970"/>
                </a:lnTo>
                <a:lnTo>
                  <a:pt x="267360" y="234950"/>
                </a:lnTo>
                <a:close/>
              </a:path>
            </a:pathLst>
          </a:custGeom>
          <a:solidFill>
            <a:srgbClr val="6160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884119" y="5491331"/>
            <a:ext cx="141625" cy="201930"/>
          </a:xfrm>
          <a:custGeom>
            <a:avLst/>
            <a:gdLst/>
            <a:ahLst/>
            <a:cxnLst/>
            <a:rect l="l" t="t" r="r" b="b"/>
            <a:pathLst>
              <a:path w="232409" h="269240">
                <a:moveTo>
                  <a:pt x="232359" y="0"/>
                </a:moveTo>
                <a:lnTo>
                  <a:pt x="197053" y="0"/>
                </a:lnTo>
                <a:lnTo>
                  <a:pt x="38074" y="207378"/>
                </a:lnTo>
                <a:lnTo>
                  <a:pt x="38074" y="0"/>
                </a:lnTo>
                <a:lnTo>
                  <a:pt x="0" y="0"/>
                </a:lnTo>
                <a:lnTo>
                  <a:pt x="0" y="268859"/>
                </a:lnTo>
                <a:lnTo>
                  <a:pt x="35344" y="268859"/>
                </a:lnTo>
                <a:lnTo>
                  <a:pt x="194678" y="61836"/>
                </a:lnTo>
                <a:lnTo>
                  <a:pt x="194678" y="268859"/>
                </a:lnTo>
                <a:lnTo>
                  <a:pt x="232359" y="268859"/>
                </a:lnTo>
                <a:lnTo>
                  <a:pt x="232359" y="0"/>
                </a:lnTo>
                <a:close/>
              </a:path>
            </a:pathLst>
          </a:custGeom>
          <a:solidFill>
            <a:srgbClr val="6160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063368" y="5491334"/>
            <a:ext cx="344002" cy="204311"/>
          </a:xfrm>
          <a:custGeom>
            <a:avLst/>
            <a:gdLst/>
            <a:ahLst/>
            <a:cxnLst/>
            <a:rect l="l" t="t" r="r" b="b"/>
            <a:pathLst>
              <a:path w="564515" h="272415">
                <a:moveTo>
                  <a:pt x="281876" y="268859"/>
                </a:moveTo>
                <a:lnTo>
                  <a:pt x="251307" y="201587"/>
                </a:lnTo>
                <a:lnTo>
                  <a:pt x="237363" y="170891"/>
                </a:lnTo>
                <a:lnTo>
                  <a:pt x="198564" y="85496"/>
                </a:lnTo>
                <a:lnTo>
                  <a:pt x="198564" y="170891"/>
                </a:lnTo>
                <a:lnTo>
                  <a:pt x="82537" y="170891"/>
                </a:lnTo>
                <a:lnTo>
                  <a:pt x="140512" y="39166"/>
                </a:lnTo>
                <a:lnTo>
                  <a:pt x="198564" y="170891"/>
                </a:lnTo>
                <a:lnTo>
                  <a:pt x="198564" y="85496"/>
                </a:lnTo>
                <a:lnTo>
                  <a:pt x="177520" y="39166"/>
                </a:lnTo>
                <a:lnTo>
                  <a:pt x="159727" y="0"/>
                </a:lnTo>
                <a:lnTo>
                  <a:pt x="121754" y="0"/>
                </a:lnTo>
                <a:lnTo>
                  <a:pt x="0" y="268859"/>
                </a:lnTo>
                <a:lnTo>
                  <a:pt x="39522" y="268859"/>
                </a:lnTo>
                <a:lnTo>
                  <a:pt x="69088" y="201587"/>
                </a:lnTo>
                <a:lnTo>
                  <a:pt x="211950" y="201587"/>
                </a:lnTo>
                <a:lnTo>
                  <a:pt x="241503" y="268859"/>
                </a:lnTo>
                <a:lnTo>
                  <a:pt x="281876" y="268859"/>
                </a:lnTo>
                <a:close/>
              </a:path>
              <a:path w="564515" h="272415">
                <a:moveTo>
                  <a:pt x="564489" y="0"/>
                </a:moveTo>
                <a:lnTo>
                  <a:pt x="375094" y="0"/>
                </a:lnTo>
                <a:lnTo>
                  <a:pt x="370941" y="113322"/>
                </a:lnTo>
                <a:lnTo>
                  <a:pt x="366814" y="167665"/>
                </a:lnTo>
                <a:lnTo>
                  <a:pt x="358279" y="205981"/>
                </a:lnTo>
                <a:lnTo>
                  <a:pt x="344068" y="228688"/>
                </a:lnTo>
                <a:lnTo>
                  <a:pt x="322948" y="236169"/>
                </a:lnTo>
                <a:lnTo>
                  <a:pt x="318630" y="236169"/>
                </a:lnTo>
                <a:lnTo>
                  <a:pt x="315252" y="235826"/>
                </a:lnTo>
                <a:lnTo>
                  <a:pt x="310616" y="234657"/>
                </a:lnTo>
                <a:lnTo>
                  <a:pt x="307924" y="268859"/>
                </a:lnTo>
                <a:lnTo>
                  <a:pt x="317169" y="271106"/>
                </a:lnTo>
                <a:lnTo>
                  <a:pt x="324446" y="271894"/>
                </a:lnTo>
                <a:lnTo>
                  <a:pt x="332117" y="271894"/>
                </a:lnTo>
                <a:lnTo>
                  <a:pt x="387197" y="232041"/>
                </a:lnTo>
                <a:lnTo>
                  <a:pt x="399719" y="182143"/>
                </a:lnTo>
                <a:lnTo>
                  <a:pt x="405168" y="112153"/>
                </a:lnTo>
                <a:lnTo>
                  <a:pt x="407835" y="33401"/>
                </a:lnTo>
                <a:lnTo>
                  <a:pt x="526834" y="33401"/>
                </a:lnTo>
                <a:lnTo>
                  <a:pt x="526834" y="268859"/>
                </a:lnTo>
                <a:lnTo>
                  <a:pt x="564489" y="268859"/>
                </a:lnTo>
                <a:lnTo>
                  <a:pt x="564489" y="0"/>
                </a:lnTo>
                <a:close/>
              </a:path>
            </a:pathLst>
          </a:custGeom>
          <a:solidFill>
            <a:srgbClr val="6160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467709" y="5491334"/>
            <a:ext cx="132338" cy="201930"/>
          </a:xfrm>
          <a:custGeom>
            <a:avLst/>
            <a:gdLst/>
            <a:ahLst/>
            <a:cxnLst/>
            <a:rect l="l" t="t" r="r" b="b"/>
            <a:pathLst>
              <a:path w="217169" h="269240">
                <a:moveTo>
                  <a:pt x="38049" y="0"/>
                </a:moveTo>
                <a:lnTo>
                  <a:pt x="0" y="0"/>
                </a:lnTo>
                <a:lnTo>
                  <a:pt x="0" y="268846"/>
                </a:lnTo>
                <a:lnTo>
                  <a:pt x="110972" y="268846"/>
                </a:lnTo>
                <a:lnTo>
                  <a:pt x="155897" y="263117"/>
                </a:lnTo>
                <a:lnTo>
                  <a:pt x="189190" y="246046"/>
                </a:lnTo>
                <a:lnTo>
                  <a:pt x="194705" y="238518"/>
                </a:lnTo>
                <a:lnTo>
                  <a:pt x="38049" y="238518"/>
                </a:lnTo>
                <a:lnTo>
                  <a:pt x="38049" y="124015"/>
                </a:lnTo>
                <a:lnTo>
                  <a:pt x="197747" y="124015"/>
                </a:lnTo>
                <a:lnTo>
                  <a:pt x="191338" y="115123"/>
                </a:lnTo>
                <a:lnTo>
                  <a:pt x="160263" y="99098"/>
                </a:lnTo>
                <a:lnTo>
                  <a:pt x="117906" y="93725"/>
                </a:lnTo>
                <a:lnTo>
                  <a:pt x="38049" y="93725"/>
                </a:lnTo>
                <a:lnTo>
                  <a:pt x="38049" y="0"/>
                </a:lnTo>
                <a:close/>
              </a:path>
              <a:path w="217169" h="269240">
                <a:moveTo>
                  <a:pt x="197747" y="124015"/>
                </a:moveTo>
                <a:lnTo>
                  <a:pt x="109410" y="124015"/>
                </a:lnTo>
                <a:lnTo>
                  <a:pt x="139192" y="127311"/>
                </a:lnTo>
                <a:lnTo>
                  <a:pt x="160855" y="137417"/>
                </a:lnTo>
                <a:lnTo>
                  <a:pt x="174082" y="154662"/>
                </a:lnTo>
                <a:lnTo>
                  <a:pt x="178562" y="179374"/>
                </a:lnTo>
                <a:lnTo>
                  <a:pt x="174025" y="204962"/>
                </a:lnTo>
                <a:lnTo>
                  <a:pt x="160702" y="223477"/>
                </a:lnTo>
                <a:lnTo>
                  <a:pt x="139021" y="234726"/>
                </a:lnTo>
                <a:lnTo>
                  <a:pt x="109410" y="238518"/>
                </a:lnTo>
                <a:lnTo>
                  <a:pt x="194705" y="238518"/>
                </a:lnTo>
                <a:lnTo>
                  <a:pt x="209879" y="217807"/>
                </a:lnTo>
                <a:lnTo>
                  <a:pt x="216992" y="178574"/>
                </a:lnTo>
                <a:lnTo>
                  <a:pt x="210468" y="141662"/>
                </a:lnTo>
                <a:lnTo>
                  <a:pt x="197747" y="124015"/>
                </a:lnTo>
                <a:close/>
              </a:path>
            </a:pathLst>
          </a:custGeom>
          <a:solidFill>
            <a:srgbClr val="6160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643863" y="5602773"/>
            <a:ext cx="23604" cy="90488"/>
          </a:xfrm>
          <a:custGeom>
            <a:avLst/>
            <a:gdLst/>
            <a:ahLst/>
            <a:cxnLst/>
            <a:rect l="l" t="t" r="r" b="b"/>
            <a:pathLst>
              <a:path w="38734" h="120650">
                <a:moveTo>
                  <a:pt x="0" y="120650"/>
                </a:moveTo>
                <a:lnTo>
                  <a:pt x="38455" y="120650"/>
                </a:lnTo>
                <a:lnTo>
                  <a:pt x="38455" y="0"/>
                </a:lnTo>
                <a:lnTo>
                  <a:pt x="0" y="0"/>
                </a:lnTo>
                <a:lnTo>
                  <a:pt x="0" y="120650"/>
                </a:lnTo>
                <a:close/>
              </a:path>
            </a:pathLst>
          </a:custGeom>
          <a:solidFill>
            <a:srgbClr val="6160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643861" y="5491334"/>
            <a:ext cx="141237" cy="201930"/>
          </a:xfrm>
          <a:custGeom>
            <a:avLst/>
            <a:gdLst/>
            <a:ahLst/>
            <a:cxnLst/>
            <a:rect l="l" t="t" r="r" b="b"/>
            <a:pathLst>
              <a:path w="231775" h="269240">
                <a:moveTo>
                  <a:pt x="231241" y="0"/>
                </a:moveTo>
                <a:lnTo>
                  <a:pt x="192824" y="0"/>
                </a:lnTo>
                <a:lnTo>
                  <a:pt x="192824" y="115570"/>
                </a:lnTo>
                <a:lnTo>
                  <a:pt x="38455" y="115570"/>
                </a:lnTo>
                <a:lnTo>
                  <a:pt x="38455" y="0"/>
                </a:lnTo>
                <a:lnTo>
                  <a:pt x="0" y="0"/>
                </a:lnTo>
                <a:lnTo>
                  <a:pt x="0" y="115570"/>
                </a:lnTo>
                <a:lnTo>
                  <a:pt x="0" y="148590"/>
                </a:lnTo>
                <a:lnTo>
                  <a:pt x="192824" y="148590"/>
                </a:lnTo>
                <a:lnTo>
                  <a:pt x="192824" y="269240"/>
                </a:lnTo>
                <a:lnTo>
                  <a:pt x="231241" y="269240"/>
                </a:lnTo>
                <a:lnTo>
                  <a:pt x="231241" y="148590"/>
                </a:lnTo>
                <a:lnTo>
                  <a:pt x="231241" y="115570"/>
                </a:lnTo>
                <a:lnTo>
                  <a:pt x="231241" y="0"/>
                </a:lnTo>
                <a:close/>
              </a:path>
            </a:pathLst>
          </a:custGeom>
          <a:solidFill>
            <a:srgbClr val="6160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845098" y="5491334"/>
            <a:ext cx="181481" cy="201930"/>
          </a:xfrm>
          <a:custGeom>
            <a:avLst/>
            <a:gdLst/>
            <a:ahLst/>
            <a:cxnLst/>
            <a:rect l="l" t="t" r="r" b="b"/>
            <a:pathLst>
              <a:path w="297815" h="269240">
                <a:moveTo>
                  <a:pt x="38049" y="0"/>
                </a:moveTo>
                <a:lnTo>
                  <a:pt x="0" y="0"/>
                </a:lnTo>
                <a:lnTo>
                  <a:pt x="0" y="268846"/>
                </a:lnTo>
                <a:lnTo>
                  <a:pt x="111048" y="268846"/>
                </a:lnTo>
                <a:lnTo>
                  <a:pt x="155967" y="263117"/>
                </a:lnTo>
                <a:lnTo>
                  <a:pt x="189247" y="246046"/>
                </a:lnTo>
                <a:lnTo>
                  <a:pt x="194759" y="238518"/>
                </a:lnTo>
                <a:lnTo>
                  <a:pt x="38049" y="238518"/>
                </a:lnTo>
                <a:lnTo>
                  <a:pt x="38049" y="124015"/>
                </a:lnTo>
                <a:lnTo>
                  <a:pt x="197809" y="124015"/>
                </a:lnTo>
                <a:lnTo>
                  <a:pt x="191406" y="115123"/>
                </a:lnTo>
                <a:lnTo>
                  <a:pt x="160339" y="99098"/>
                </a:lnTo>
                <a:lnTo>
                  <a:pt x="117957" y="93725"/>
                </a:lnTo>
                <a:lnTo>
                  <a:pt x="38049" y="93725"/>
                </a:lnTo>
                <a:lnTo>
                  <a:pt x="38049" y="0"/>
                </a:lnTo>
                <a:close/>
              </a:path>
              <a:path w="297815" h="269240">
                <a:moveTo>
                  <a:pt x="197809" y="124015"/>
                </a:moveTo>
                <a:lnTo>
                  <a:pt x="109473" y="124015"/>
                </a:lnTo>
                <a:lnTo>
                  <a:pt x="139260" y="127311"/>
                </a:lnTo>
                <a:lnTo>
                  <a:pt x="160931" y="137417"/>
                </a:lnTo>
                <a:lnTo>
                  <a:pt x="174167" y="154662"/>
                </a:lnTo>
                <a:lnTo>
                  <a:pt x="178650" y="179374"/>
                </a:lnTo>
                <a:lnTo>
                  <a:pt x="174110" y="204962"/>
                </a:lnTo>
                <a:lnTo>
                  <a:pt x="160778" y="223477"/>
                </a:lnTo>
                <a:lnTo>
                  <a:pt x="139088" y="234726"/>
                </a:lnTo>
                <a:lnTo>
                  <a:pt x="109473" y="238518"/>
                </a:lnTo>
                <a:lnTo>
                  <a:pt x="194759" y="238518"/>
                </a:lnTo>
                <a:lnTo>
                  <a:pt x="209923" y="217807"/>
                </a:lnTo>
                <a:lnTo>
                  <a:pt x="217030" y="178574"/>
                </a:lnTo>
                <a:lnTo>
                  <a:pt x="210517" y="141662"/>
                </a:lnTo>
                <a:lnTo>
                  <a:pt x="197809" y="124015"/>
                </a:lnTo>
                <a:close/>
              </a:path>
              <a:path w="297815" h="269240">
                <a:moveTo>
                  <a:pt x="297662" y="0"/>
                </a:moveTo>
                <a:lnTo>
                  <a:pt x="259651" y="0"/>
                </a:lnTo>
                <a:lnTo>
                  <a:pt x="259651" y="268833"/>
                </a:lnTo>
                <a:lnTo>
                  <a:pt x="297662" y="268833"/>
                </a:lnTo>
                <a:lnTo>
                  <a:pt x="297662" y="0"/>
                </a:lnTo>
                <a:close/>
              </a:path>
            </a:pathLst>
          </a:custGeom>
          <a:solidFill>
            <a:srgbClr val="6160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086854" y="5491331"/>
            <a:ext cx="141625" cy="201930"/>
          </a:xfrm>
          <a:custGeom>
            <a:avLst/>
            <a:gdLst/>
            <a:ahLst/>
            <a:cxnLst/>
            <a:rect l="l" t="t" r="r" b="b"/>
            <a:pathLst>
              <a:path w="232409" h="269240">
                <a:moveTo>
                  <a:pt x="232359" y="0"/>
                </a:moveTo>
                <a:lnTo>
                  <a:pt x="196977" y="0"/>
                </a:lnTo>
                <a:lnTo>
                  <a:pt x="37998" y="207378"/>
                </a:lnTo>
                <a:lnTo>
                  <a:pt x="37998" y="0"/>
                </a:lnTo>
                <a:lnTo>
                  <a:pt x="0" y="0"/>
                </a:lnTo>
                <a:lnTo>
                  <a:pt x="0" y="268859"/>
                </a:lnTo>
                <a:lnTo>
                  <a:pt x="35306" y="268859"/>
                </a:lnTo>
                <a:lnTo>
                  <a:pt x="194678" y="61836"/>
                </a:lnTo>
                <a:lnTo>
                  <a:pt x="194678" y="268859"/>
                </a:lnTo>
                <a:lnTo>
                  <a:pt x="232359" y="268859"/>
                </a:lnTo>
                <a:lnTo>
                  <a:pt x="232359" y="0"/>
                </a:lnTo>
                <a:close/>
              </a:path>
            </a:pathLst>
          </a:custGeom>
          <a:solidFill>
            <a:srgbClr val="6160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281099" y="5782035"/>
            <a:ext cx="195798" cy="216694"/>
          </a:xfrm>
          <a:custGeom>
            <a:avLst/>
            <a:gdLst/>
            <a:ahLst/>
            <a:cxnLst/>
            <a:rect l="l" t="t" r="r" b="b"/>
            <a:pathLst>
              <a:path w="321309" h="288925">
                <a:moveTo>
                  <a:pt x="178600" y="0"/>
                </a:moveTo>
                <a:lnTo>
                  <a:pt x="142874" y="0"/>
                </a:lnTo>
                <a:lnTo>
                  <a:pt x="142874" y="27228"/>
                </a:lnTo>
                <a:lnTo>
                  <a:pt x="93220" y="33874"/>
                </a:lnTo>
                <a:lnTo>
                  <a:pt x="53437" y="49347"/>
                </a:lnTo>
                <a:lnTo>
                  <a:pt x="24195" y="73170"/>
                </a:lnTo>
                <a:lnTo>
                  <a:pt x="6160" y="104865"/>
                </a:lnTo>
                <a:lnTo>
                  <a:pt x="0" y="143954"/>
                </a:lnTo>
                <a:lnTo>
                  <a:pt x="9581" y="191472"/>
                </a:lnTo>
                <a:lnTo>
                  <a:pt x="37457" y="227364"/>
                </a:lnTo>
                <a:lnTo>
                  <a:pt x="82322" y="250660"/>
                </a:lnTo>
                <a:lnTo>
                  <a:pt x="142874" y="260388"/>
                </a:lnTo>
                <a:lnTo>
                  <a:pt x="142874" y="288785"/>
                </a:lnTo>
                <a:lnTo>
                  <a:pt x="178600" y="288785"/>
                </a:lnTo>
                <a:lnTo>
                  <a:pt x="178600" y="260388"/>
                </a:lnTo>
                <a:lnTo>
                  <a:pt x="228230" y="253903"/>
                </a:lnTo>
                <a:lnTo>
                  <a:pt x="267919" y="238525"/>
                </a:lnTo>
                <a:lnTo>
                  <a:pt x="277867" y="230403"/>
                </a:lnTo>
                <a:lnTo>
                  <a:pt x="142874" y="230403"/>
                </a:lnTo>
                <a:lnTo>
                  <a:pt x="98176" y="222589"/>
                </a:lnTo>
                <a:lnTo>
                  <a:pt x="64995" y="205495"/>
                </a:lnTo>
                <a:lnTo>
                  <a:pt x="44344" y="179243"/>
                </a:lnTo>
                <a:lnTo>
                  <a:pt x="37236" y="143954"/>
                </a:lnTo>
                <a:lnTo>
                  <a:pt x="44128" y="108709"/>
                </a:lnTo>
                <a:lnTo>
                  <a:pt x="64419" y="82484"/>
                </a:lnTo>
                <a:lnTo>
                  <a:pt x="97527" y="65392"/>
                </a:lnTo>
                <a:lnTo>
                  <a:pt x="142874" y="57543"/>
                </a:lnTo>
                <a:lnTo>
                  <a:pt x="278233" y="57543"/>
                </a:lnTo>
                <a:lnTo>
                  <a:pt x="238948" y="36992"/>
                </a:lnTo>
                <a:lnTo>
                  <a:pt x="178600" y="27228"/>
                </a:lnTo>
                <a:lnTo>
                  <a:pt x="178600" y="0"/>
                </a:lnTo>
                <a:close/>
              </a:path>
              <a:path w="321309" h="288925">
                <a:moveTo>
                  <a:pt x="178600" y="57543"/>
                </a:moveTo>
                <a:lnTo>
                  <a:pt x="142874" y="57543"/>
                </a:lnTo>
                <a:lnTo>
                  <a:pt x="142874" y="230403"/>
                </a:lnTo>
                <a:lnTo>
                  <a:pt x="178600" y="230403"/>
                </a:lnTo>
                <a:lnTo>
                  <a:pt x="178600" y="57543"/>
                </a:lnTo>
                <a:close/>
              </a:path>
              <a:path w="321309" h="288925">
                <a:moveTo>
                  <a:pt x="278233" y="57543"/>
                </a:moveTo>
                <a:lnTo>
                  <a:pt x="178600" y="57543"/>
                </a:lnTo>
                <a:lnTo>
                  <a:pt x="223452" y="65273"/>
                </a:lnTo>
                <a:lnTo>
                  <a:pt x="256611" y="82432"/>
                </a:lnTo>
                <a:lnTo>
                  <a:pt x="277171" y="108664"/>
                </a:lnTo>
                <a:lnTo>
                  <a:pt x="284225" y="143611"/>
                </a:lnTo>
                <a:lnTo>
                  <a:pt x="277335" y="178959"/>
                </a:lnTo>
                <a:lnTo>
                  <a:pt x="257049" y="205328"/>
                </a:lnTo>
                <a:lnTo>
                  <a:pt x="223945" y="222537"/>
                </a:lnTo>
                <a:lnTo>
                  <a:pt x="178600" y="230403"/>
                </a:lnTo>
                <a:lnTo>
                  <a:pt x="277867" y="230403"/>
                </a:lnTo>
                <a:lnTo>
                  <a:pt x="297044" y="214746"/>
                </a:lnTo>
                <a:lnTo>
                  <a:pt x="314977" y="183059"/>
                </a:lnTo>
                <a:lnTo>
                  <a:pt x="321094" y="143954"/>
                </a:lnTo>
                <a:lnTo>
                  <a:pt x="311523" y="96407"/>
                </a:lnTo>
                <a:lnTo>
                  <a:pt x="283698" y="60402"/>
                </a:lnTo>
                <a:lnTo>
                  <a:pt x="278233" y="57543"/>
                </a:lnTo>
                <a:close/>
              </a:path>
            </a:pathLst>
          </a:custGeom>
          <a:solidFill>
            <a:srgbClr val="6160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508549" y="5787205"/>
            <a:ext cx="174516" cy="206693"/>
          </a:xfrm>
          <a:custGeom>
            <a:avLst/>
            <a:gdLst/>
            <a:ahLst/>
            <a:cxnLst/>
            <a:rect l="l" t="t" r="r" b="b"/>
            <a:pathLst>
              <a:path w="286384" h="275590">
                <a:moveTo>
                  <a:pt x="143281" y="0"/>
                </a:moveTo>
                <a:lnTo>
                  <a:pt x="96676" y="6735"/>
                </a:lnTo>
                <a:lnTo>
                  <a:pt x="57179" y="25705"/>
                </a:lnTo>
                <a:lnTo>
                  <a:pt x="26656" y="55050"/>
                </a:lnTo>
                <a:lnTo>
                  <a:pt x="6975" y="92914"/>
                </a:lnTo>
                <a:lnTo>
                  <a:pt x="0" y="137439"/>
                </a:lnTo>
                <a:lnTo>
                  <a:pt x="6975" y="181973"/>
                </a:lnTo>
                <a:lnTo>
                  <a:pt x="26656" y="219859"/>
                </a:lnTo>
                <a:lnTo>
                  <a:pt x="57179" y="249231"/>
                </a:lnTo>
                <a:lnTo>
                  <a:pt x="96676" y="268222"/>
                </a:lnTo>
                <a:lnTo>
                  <a:pt x="143281" y="274967"/>
                </a:lnTo>
                <a:lnTo>
                  <a:pt x="189521" y="268266"/>
                </a:lnTo>
                <a:lnTo>
                  <a:pt x="228788" y="249362"/>
                </a:lnTo>
                <a:lnTo>
                  <a:pt x="237690" y="240779"/>
                </a:lnTo>
                <a:lnTo>
                  <a:pt x="143281" y="240779"/>
                </a:lnTo>
                <a:lnTo>
                  <a:pt x="101470" y="233003"/>
                </a:lnTo>
                <a:lnTo>
                  <a:pt x="68252" y="211431"/>
                </a:lnTo>
                <a:lnTo>
                  <a:pt x="46337" y="178698"/>
                </a:lnTo>
                <a:lnTo>
                  <a:pt x="38430" y="137439"/>
                </a:lnTo>
                <a:lnTo>
                  <a:pt x="46337" y="96208"/>
                </a:lnTo>
                <a:lnTo>
                  <a:pt x="68252" y="63499"/>
                </a:lnTo>
                <a:lnTo>
                  <a:pt x="101470" y="41945"/>
                </a:lnTo>
                <a:lnTo>
                  <a:pt x="143281" y="34175"/>
                </a:lnTo>
                <a:lnTo>
                  <a:pt x="237678" y="34175"/>
                </a:lnTo>
                <a:lnTo>
                  <a:pt x="228788" y="25606"/>
                </a:lnTo>
                <a:lnTo>
                  <a:pt x="189521" y="6702"/>
                </a:lnTo>
                <a:lnTo>
                  <a:pt x="143281" y="0"/>
                </a:lnTo>
                <a:close/>
              </a:path>
              <a:path w="286384" h="275590">
                <a:moveTo>
                  <a:pt x="237678" y="34175"/>
                </a:moveTo>
                <a:lnTo>
                  <a:pt x="143281" y="34175"/>
                </a:lnTo>
                <a:lnTo>
                  <a:pt x="184653" y="41945"/>
                </a:lnTo>
                <a:lnTo>
                  <a:pt x="217635" y="63499"/>
                </a:lnTo>
                <a:lnTo>
                  <a:pt x="239455" y="96208"/>
                </a:lnTo>
                <a:lnTo>
                  <a:pt x="247345" y="137439"/>
                </a:lnTo>
                <a:lnTo>
                  <a:pt x="239455" y="178698"/>
                </a:lnTo>
                <a:lnTo>
                  <a:pt x="217635" y="211431"/>
                </a:lnTo>
                <a:lnTo>
                  <a:pt x="184653" y="233003"/>
                </a:lnTo>
                <a:lnTo>
                  <a:pt x="143281" y="240779"/>
                </a:lnTo>
                <a:lnTo>
                  <a:pt x="237690" y="240779"/>
                </a:lnTo>
                <a:lnTo>
                  <a:pt x="259183" y="220057"/>
                </a:lnTo>
                <a:lnTo>
                  <a:pt x="278811" y="182149"/>
                </a:lnTo>
                <a:lnTo>
                  <a:pt x="285775" y="137439"/>
                </a:lnTo>
                <a:lnTo>
                  <a:pt x="278811" y="92782"/>
                </a:lnTo>
                <a:lnTo>
                  <a:pt x="259183" y="54902"/>
                </a:lnTo>
                <a:lnTo>
                  <a:pt x="237678" y="34175"/>
                </a:lnTo>
                <a:close/>
              </a:path>
            </a:pathLst>
          </a:custGeom>
          <a:solidFill>
            <a:srgbClr val="6160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729918" y="5900929"/>
            <a:ext cx="23604" cy="90488"/>
          </a:xfrm>
          <a:custGeom>
            <a:avLst/>
            <a:gdLst/>
            <a:ahLst/>
            <a:cxnLst/>
            <a:rect l="l" t="t" r="r" b="b"/>
            <a:pathLst>
              <a:path w="38734" h="120650">
                <a:moveTo>
                  <a:pt x="0" y="120649"/>
                </a:moveTo>
                <a:lnTo>
                  <a:pt x="38392" y="120649"/>
                </a:lnTo>
                <a:lnTo>
                  <a:pt x="38392" y="0"/>
                </a:lnTo>
                <a:lnTo>
                  <a:pt x="0" y="0"/>
                </a:lnTo>
                <a:lnTo>
                  <a:pt x="0" y="120649"/>
                </a:lnTo>
                <a:close/>
              </a:path>
            </a:pathLst>
          </a:custGeom>
          <a:solidFill>
            <a:srgbClr val="6160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729917" y="5789495"/>
            <a:ext cx="141237" cy="201930"/>
          </a:xfrm>
          <a:custGeom>
            <a:avLst/>
            <a:gdLst/>
            <a:ahLst/>
            <a:cxnLst/>
            <a:rect l="l" t="t" r="r" b="b"/>
            <a:pathLst>
              <a:path w="231775" h="269240">
                <a:moveTo>
                  <a:pt x="231178" y="0"/>
                </a:moveTo>
                <a:lnTo>
                  <a:pt x="192760" y="0"/>
                </a:lnTo>
                <a:lnTo>
                  <a:pt x="192760" y="115570"/>
                </a:lnTo>
                <a:lnTo>
                  <a:pt x="38392" y="115570"/>
                </a:lnTo>
                <a:lnTo>
                  <a:pt x="38392" y="0"/>
                </a:lnTo>
                <a:lnTo>
                  <a:pt x="0" y="0"/>
                </a:lnTo>
                <a:lnTo>
                  <a:pt x="0" y="115570"/>
                </a:lnTo>
                <a:lnTo>
                  <a:pt x="0" y="148590"/>
                </a:lnTo>
                <a:lnTo>
                  <a:pt x="192760" y="148590"/>
                </a:lnTo>
                <a:lnTo>
                  <a:pt x="192760" y="269240"/>
                </a:lnTo>
                <a:lnTo>
                  <a:pt x="231178" y="269240"/>
                </a:lnTo>
                <a:lnTo>
                  <a:pt x="231178" y="148590"/>
                </a:lnTo>
                <a:lnTo>
                  <a:pt x="231178" y="115570"/>
                </a:lnTo>
                <a:lnTo>
                  <a:pt x="231178" y="0"/>
                </a:lnTo>
                <a:close/>
              </a:path>
            </a:pathLst>
          </a:custGeom>
          <a:solidFill>
            <a:srgbClr val="6160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901253" y="5789490"/>
            <a:ext cx="178772" cy="231458"/>
          </a:xfrm>
          <a:custGeom>
            <a:avLst/>
            <a:gdLst/>
            <a:ahLst/>
            <a:cxnLst/>
            <a:rect l="l" t="t" r="r" b="b"/>
            <a:pathLst>
              <a:path w="293369" h="308609">
                <a:moveTo>
                  <a:pt x="293077" y="235394"/>
                </a:moveTo>
                <a:lnTo>
                  <a:pt x="380" y="235394"/>
                </a:lnTo>
                <a:lnTo>
                  <a:pt x="0" y="308355"/>
                </a:lnTo>
                <a:lnTo>
                  <a:pt x="35699" y="308355"/>
                </a:lnTo>
                <a:lnTo>
                  <a:pt x="36080" y="268820"/>
                </a:lnTo>
                <a:lnTo>
                  <a:pt x="293077" y="268820"/>
                </a:lnTo>
                <a:lnTo>
                  <a:pt x="293077" y="235394"/>
                </a:lnTo>
                <a:close/>
              </a:path>
              <a:path w="293369" h="308609">
                <a:moveTo>
                  <a:pt x="293077" y="268820"/>
                </a:moveTo>
                <a:lnTo>
                  <a:pt x="257327" y="268820"/>
                </a:lnTo>
                <a:lnTo>
                  <a:pt x="257327" y="308355"/>
                </a:lnTo>
                <a:lnTo>
                  <a:pt x="293077" y="308355"/>
                </a:lnTo>
                <a:lnTo>
                  <a:pt x="293077" y="268820"/>
                </a:lnTo>
                <a:close/>
              </a:path>
              <a:path w="293369" h="308609">
                <a:moveTo>
                  <a:pt x="253453" y="0"/>
                </a:moveTo>
                <a:lnTo>
                  <a:pt x="64528" y="0"/>
                </a:lnTo>
                <a:lnTo>
                  <a:pt x="61861" y="86385"/>
                </a:lnTo>
                <a:lnTo>
                  <a:pt x="58332" y="143884"/>
                </a:lnTo>
                <a:lnTo>
                  <a:pt x="50466" y="190727"/>
                </a:lnTo>
                <a:lnTo>
                  <a:pt x="36204" y="222650"/>
                </a:lnTo>
                <a:lnTo>
                  <a:pt x="13487" y="235394"/>
                </a:lnTo>
                <a:lnTo>
                  <a:pt x="63792" y="235394"/>
                </a:lnTo>
                <a:lnTo>
                  <a:pt x="87453" y="179524"/>
                </a:lnTo>
                <a:lnTo>
                  <a:pt x="92897" y="137428"/>
                </a:lnTo>
                <a:lnTo>
                  <a:pt x="95618" y="89915"/>
                </a:lnTo>
                <a:lnTo>
                  <a:pt x="97561" y="33413"/>
                </a:lnTo>
                <a:lnTo>
                  <a:pt x="253453" y="33413"/>
                </a:lnTo>
                <a:lnTo>
                  <a:pt x="253453" y="0"/>
                </a:lnTo>
                <a:close/>
              </a:path>
              <a:path w="293369" h="308609">
                <a:moveTo>
                  <a:pt x="253453" y="33413"/>
                </a:moveTo>
                <a:lnTo>
                  <a:pt x="215468" y="33413"/>
                </a:lnTo>
                <a:lnTo>
                  <a:pt x="215468" y="235394"/>
                </a:lnTo>
                <a:lnTo>
                  <a:pt x="253453" y="235394"/>
                </a:lnTo>
                <a:lnTo>
                  <a:pt x="253453" y="33413"/>
                </a:lnTo>
                <a:close/>
              </a:path>
            </a:pathLst>
          </a:custGeom>
          <a:solidFill>
            <a:srgbClr val="6160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181568" y="5789483"/>
            <a:ext cx="132338" cy="201930"/>
          </a:xfrm>
          <a:custGeom>
            <a:avLst/>
            <a:gdLst/>
            <a:ahLst/>
            <a:cxnLst/>
            <a:rect l="l" t="t" r="r" b="b"/>
            <a:pathLst>
              <a:path w="217169" h="269240">
                <a:moveTo>
                  <a:pt x="104851" y="0"/>
                </a:moveTo>
                <a:lnTo>
                  <a:pt x="0" y="0"/>
                </a:lnTo>
                <a:lnTo>
                  <a:pt x="0" y="268833"/>
                </a:lnTo>
                <a:lnTo>
                  <a:pt x="38379" y="268833"/>
                </a:lnTo>
                <a:lnTo>
                  <a:pt x="38379" y="187413"/>
                </a:lnTo>
                <a:lnTo>
                  <a:pt x="104851" y="187413"/>
                </a:lnTo>
                <a:lnTo>
                  <a:pt x="151832" y="180983"/>
                </a:lnTo>
                <a:lnTo>
                  <a:pt x="187075" y="162458"/>
                </a:lnTo>
                <a:lnTo>
                  <a:pt x="193450" y="153974"/>
                </a:lnTo>
                <a:lnTo>
                  <a:pt x="38379" y="153974"/>
                </a:lnTo>
                <a:lnTo>
                  <a:pt x="38379" y="33401"/>
                </a:lnTo>
                <a:lnTo>
                  <a:pt x="193397" y="33401"/>
                </a:lnTo>
                <a:lnTo>
                  <a:pt x="187075" y="24984"/>
                </a:lnTo>
                <a:lnTo>
                  <a:pt x="151832" y="6440"/>
                </a:lnTo>
                <a:lnTo>
                  <a:pt x="104851" y="0"/>
                </a:lnTo>
                <a:close/>
              </a:path>
              <a:path w="217169" h="269240">
                <a:moveTo>
                  <a:pt x="193397" y="33401"/>
                </a:moveTo>
                <a:lnTo>
                  <a:pt x="103657" y="33401"/>
                </a:lnTo>
                <a:lnTo>
                  <a:pt x="136116" y="37429"/>
                </a:lnTo>
                <a:lnTo>
                  <a:pt x="159567" y="49171"/>
                </a:lnTo>
                <a:lnTo>
                  <a:pt x="173796" y="68108"/>
                </a:lnTo>
                <a:lnTo>
                  <a:pt x="178587" y="93726"/>
                </a:lnTo>
                <a:lnTo>
                  <a:pt x="173796" y="119336"/>
                </a:lnTo>
                <a:lnTo>
                  <a:pt x="159567" y="138247"/>
                </a:lnTo>
                <a:lnTo>
                  <a:pt x="136116" y="149959"/>
                </a:lnTo>
                <a:lnTo>
                  <a:pt x="103657" y="153974"/>
                </a:lnTo>
                <a:lnTo>
                  <a:pt x="193450" y="153974"/>
                </a:lnTo>
                <a:lnTo>
                  <a:pt x="209219" y="132989"/>
                </a:lnTo>
                <a:lnTo>
                  <a:pt x="216903" y="93726"/>
                </a:lnTo>
                <a:lnTo>
                  <a:pt x="209219" y="54467"/>
                </a:lnTo>
                <a:lnTo>
                  <a:pt x="193397" y="33401"/>
                </a:lnTo>
                <a:close/>
              </a:path>
            </a:pathLst>
          </a:custGeom>
          <a:solidFill>
            <a:srgbClr val="6160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344408" y="5787205"/>
            <a:ext cx="174128" cy="206693"/>
          </a:xfrm>
          <a:custGeom>
            <a:avLst/>
            <a:gdLst/>
            <a:ahLst/>
            <a:cxnLst/>
            <a:rect l="l" t="t" r="r" b="b"/>
            <a:pathLst>
              <a:path w="285750" h="275590">
                <a:moveTo>
                  <a:pt x="143256" y="0"/>
                </a:moveTo>
                <a:lnTo>
                  <a:pt x="96648" y="6735"/>
                </a:lnTo>
                <a:lnTo>
                  <a:pt x="57157" y="25705"/>
                </a:lnTo>
                <a:lnTo>
                  <a:pt x="26644" y="55050"/>
                </a:lnTo>
                <a:lnTo>
                  <a:pt x="6971" y="92914"/>
                </a:lnTo>
                <a:lnTo>
                  <a:pt x="0" y="137439"/>
                </a:lnTo>
                <a:lnTo>
                  <a:pt x="6971" y="181973"/>
                </a:lnTo>
                <a:lnTo>
                  <a:pt x="26644" y="219859"/>
                </a:lnTo>
                <a:lnTo>
                  <a:pt x="57157" y="249231"/>
                </a:lnTo>
                <a:lnTo>
                  <a:pt x="96648" y="268222"/>
                </a:lnTo>
                <a:lnTo>
                  <a:pt x="143256" y="274967"/>
                </a:lnTo>
                <a:lnTo>
                  <a:pt x="189486" y="268266"/>
                </a:lnTo>
                <a:lnTo>
                  <a:pt x="228739" y="249362"/>
                </a:lnTo>
                <a:lnTo>
                  <a:pt x="237638" y="240779"/>
                </a:lnTo>
                <a:lnTo>
                  <a:pt x="143256" y="240779"/>
                </a:lnTo>
                <a:lnTo>
                  <a:pt x="101415" y="233003"/>
                </a:lnTo>
                <a:lnTo>
                  <a:pt x="68183" y="211431"/>
                </a:lnTo>
                <a:lnTo>
                  <a:pt x="46261" y="178698"/>
                </a:lnTo>
                <a:lnTo>
                  <a:pt x="38354" y="137439"/>
                </a:lnTo>
                <a:lnTo>
                  <a:pt x="46261" y="96208"/>
                </a:lnTo>
                <a:lnTo>
                  <a:pt x="68183" y="63499"/>
                </a:lnTo>
                <a:lnTo>
                  <a:pt x="101415" y="41945"/>
                </a:lnTo>
                <a:lnTo>
                  <a:pt x="143256" y="34175"/>
                </a:lnTo>
                <a:lnTo>
                  <a:pt x="237626" y="34175"/>
                </a:lnTo>
                <a:lnTo>
                  <a:pt x="228739" y="25606"/>
                </a:lnTo>
                <a:lnTo>
                  <a:pt x="189486" y="6702"/>
                </a:lnTo>
                <a:lnTo>
                  <a:pt x="143256" y="0"/>
                </a:lnTo>
                <a:close/>
              </a:path>
              <a:path w="285750" h="275590">
                <a:moveTo>
                  <a:pt x="237626" y="34175"/>
                </a:moveTo>
                <a:lnTo>
                  <a:pt x="143256" y="34175"/>
                </a:lnTo>
                <a:lnTo>
                  <a:pt x="184610" y="41945"/>
                </a:lnTo>
                <a:lnTo>
                  <a:pt x="217603" y="63499"/>
                </a:lnTo>
                <a:lnTo>
                  <a:pt x="239444" y="96208"/>
                </a:lnTo>
                <a:lnTo>
                  <a:pt x="247345" y="137439"/>
                </a:lnTo>
                <a:lnTo>
                  <a:pt x="239444" y="178698"/>
                </a:lnTo>
                <a:lnTo>
                  <a:pt x="217603" y="211431"/>
                </a:lnTo>
                <a:lnTo>
                  <a:pt x="184610" y="233003"/>
                </a:lnTo>
                <a:lnTo>
                  <a:pt x="143256" y="240779"/>
                </a:lnTo>
                <a:lnTo>
                  <a:pt x="237638" y="240779"/>
                </a:lnTo>
                <a:lnTo>
                  <a:pt x="259121" y="220057"/>
                </a:lnTo>
                <a:lnTo>
                  <a:pt x="278739" y="182149"/>
                </a:lnTo>
                <a:lnTo>
                  <a:pt x="285699" y="137439"/>
                </a:lnTo>
                <a:lnTo>
                  <a:pt x="278739" y="92782"/>
                </a:lnTo>
                <a:lnTo>
                  <a:pt x="259121" y="54902"/>
                </a:lnTo>
                <a:lnTo>
                  <a:pt x="237626" y="34175"/>
                </a:lnTo>
                <a:close/>
              </a:path>
            </a:pathLst>
          </a:custGeom>
          <a:solidFill>
            <a:srgbClr val="6160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547833" y="5787209"/>
            <a:ext cx="314205" cy="206693"/>
          </a:xfrm>
          <a:custGeom>
            <a:avLst/>
            <a:gdLst/>
            <a:ahLst/>
            <a:cxnLst/>
            <a:rect l="l" t="t" r="r" b="b"/>
            <a:pathLst>
              <a:path w="515619" h="275590">
                <a:moveTo>
                  <a:pt x="244551" y="41795"/>
                </a:moveTo>
                <a:lnTo>
                  <a:pt x="224078" y="23622"/>
                </a:lnTo>
                <a:lnTo>
                  <a:pt x="199859" y="10553"/>
                </a:lnTo>
                <a:lnTo>
                  <a:pt x="172453" y="2654"/>
                </a:lnTo>
                <a:lnTo>
                  <a:pt x="142417" y="0"/>
                </a:lnTo>
                <a:lnTo>
                  <a:pt x="96202" y="6667"/>
                </a:lnTo>
                <a:lnTo>
                  <a:pt x="56959" y="25488"/>
                </a:lnTo>
                <a:lnTo>
                  <a:pt x="26568" y="54724"/>
                </a:lnTo>
                <a:lnTo>
                  <a:pt x="6959" y="92621"/>
                </a:lnTo>
                <a:lnTo>
                  <a:pt x="0" y="137439"/>
                </a:lnTo>
                <a:lnTo>
                  <a:pt x="6946" y="182270"/>
                </a:lnTo>
                <a:lnTo>
                  <a:pt x="26555" y="220192"/>
                </a:lnTo>
                <a:lnTo>
                  <a:pt x="56883" y="249453"/>
                </a:lnTo>
                <a:lnTo>
                  <a:pt x="96012" y="268300"/>
                </a:lnTo>
                <a:lnTo>
                  <a:pt x="142062" y="274967"/>
                </a:lnTo>
                <a:lnTo>
                  <a:pt x="172300" y="272249"/>
                </a:lnTo>
                <a:lnTo>
                  <a:pt x="199821" y="264210"/>
                </a:lnTo>
                <a:lnTo>
                  <a:pt x="224078" y="250977"/>
                </a:lnTo>
                <a:lnTo>
                  <a:pt x="244551" y="232702"/>
                </a:lnTo>
                <a:lnTo>
                  <a:pt x="219646" y="208521"/>
                </a:lnTo>
                <a:lnTo>
                  <a:pt x="203225" y="222770"/>
                </a:lnTo>
                <a:lnTo>
                  <a:pt x="185102" y="232841"/>
                </a:lnTo>
                <a:lnTo>
                  <a:pt x="165341" y="238810"/>
                </a:lnTo>
                <a:lnTo>
                  <a:pt x="143979" y="240779"/>
                </a:lnTo>
                <a:lnTo>
                  <a:pt x="101866" y="233006"/>
                </a:lnTo>
                <a:lnTo>
                  <a:pt x="68402" y="211429"/>
                </a:lnTo>
                <a:lnTo>
                  <a:pt x="46316" y="178701"/>
                </a:lnTo>
                <a:lnTo>
                  <a:pt x="38354" y="137439"/>
                </a:lnTo>
                <a:lnTo>
                  <a:pt x="46316" y="96202"/>
                </a:lnTo>
                <a:lnTo>
                  <a:pt x="68402" y="63500"/>
                </a:lnTo>
                <a:lnTo>
                  <a:pt x="101866" y="41948"/>
                </a:lnTo>
                <a:lnTo>
                  <a:pt x="143979" y="34175"/>
                </a:lnTo>
                <a:lnTo>
                  <a:pt x="165341" y="36080"/>
                </a:lnTo>
                <a:lnTo>
                  <a:pt x="185102" y="41897"/>
                </a:lnTo>
                <a:lnTo>
                  <a:pt x="203225" y="51816"/>
                </a:lnTo>
                <a:lnTo>
                  <a:pt x="219646" y="66014"/>
                </a:lnTo>
                <a:lnTo>
                  <a:pt x="244551" y="41795"/>
                </a:lnTo>
                <a:close/>
              </a:path>
              <a:path w="515619" h="275590">
                <a:moveTo>
                  <a:pt x="515010" y="41795"/>
                </a:moveTo>
                <a:lnTo>
                  <a:pt x="494538" y="23622"/>
                </a:lnTo>
                <a:lnTo>
                  <a:pt x="470293" y="10553"/>
                </a:lnTo>
                <a:lnTo>
                  <a:pt x="442887" y="2654"/>
                </a:lnTo>
                <a:lnTo>
                  <a:pt x="412864" y="0"/>
                </a:lnTo>
                <a:lnTo>
                  <a:pt x="366649" y="6667"/>
                </a:lnTo>
                <a:lnTo>
                  <a:pt x="327393" y="25488"/>
                </a:lnTo>
                <a:lnTo>
                  <a:pt x="297014" y="54724"/>
                </a:lnTo>
                <a:lnTo>
                  <a:pt x="277393" y="92621"/>
                </a:lnTo>
                <a:lnTo>
                  <a:pt x="270433" y="137439"/>
                </a:lnTo>
                <a:lnTo>
                  <a:pt x="277393" y="182270"/>
                </a:lnTo>
                <a:lnTo>
                  <a:pt x="296989" y="220192"/>
                </a:lnTo>
                <a:lnTo>
                  <a:pt x="327329" y="249453"/>
                </a:lnTo>
                <a:lnTo>
                  <a:pt x="366483" y="268300"/>
                </a:lnTo>
                <a:lnTo>
                  <a:pt x="412546" y="274967"/>
                </a:lnTo>
                <a:lnTo>
                  <a:pt x="442747" y="272249"/>
                </a:lnTo>
                <a:lnTo>
                  <a:pt x="470255" y="264210"/>
                </a:lnTo>
                <a:lnTo>
                  <a:pt x="494525" y="250977"/>
                </a:lnTo>
                <a:lnTo>
                  <a:pt x="515010" y="232702"/>
                </a:lnTo>
                <a:lnTo>
                  <a:pt x="490118" y="208521"/>
                </a:lnTo>
                <a:lnTo>
                  <a:pt x="473684" y="222770"/>
                </a:lnTo>
                <a:lnTo>
                  <a:pt x="455561" y="232841"/>
                </a:lnTo>
                <a:lnTo>
                  <a:pt x="435800" y="238810"/>
                </a:lnTo>
                <a:lnTo>
                  <a:pt x="414413" y="240779"/>
                </a:lnTo>
                <a:lnTo>
                  <a:pt x="372287" y="233006"/>
                </a:lnTo>
                <a:lnTo>
                  <a:pt x="338823" y="211429"/>
                </a:lnTo>
                <a:lnTo>
                  <a:pt x="316750" y="178701"/>
                </a:lnTo>
                <a:lnTo>
                  <a:pt x="308787" y="137439"/>
                </a:lnTo>
                <a:lnTo>
                  <a:pt x="316750" y="96202"/>
                </a:lnTo>
                <a:lnTo>
                  <a:pt x="338823" y="63500"/>
                </a:lnTo>
                <a:lnTo>
                  <a:pt x="372287" y="41948"/>
                </a:lnTo>
                <a:lnTo>
                  <a:pt x="414413" y="34175"/>
                </a:lnTo>
                <a:lnTo>
                  <a:pt x="435800" y="36080"/>
                </a:lnTo>
                <a:lnTo>
                  <a:pt x="455561" y="41897"/>
                </a:lnTo>
                <a:lnTo>
                  <a:pt x="473684" y="51816"/>
                </a:lnTo>
                <a:lnTo>
                  <a:pt x="490118" y="66014"/>
                </a:lnTo>
                <a:lnTo>
                  <a:pt x="515010" y="41795"/>
                </a:lnTo>
                <a:close/>
              </a:path>
            </a:pathLst>
          </a:custGeom>
          <a:solidFill>
            <a:srgbClr val="6160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903317" y="5789487"/>
            <a:ext cx="141625" cy="201930"/>
          </a:xfrm>
          <a:custGeom>
            <a:avLst/>
            <a:gdLst/>
            <a:ahLst/>
            <a:cxnLst/>
            <a:rect l="l" t="t" r="r" b="b"/>
            <a:pathLst>
              <a:path w="232409" h="269240">
                <a:moveTo>
                  <a:pt x="232333" y="0"/>
                </a:moveTo>
                <a:lnTo>
                  <a:pt x="197040" y="0"/>
                </a:lnTo>
                <a:lnTo>
                  <a:pt x="38036" y="207352"/>
                </a:lnTo>
                <a:lnTo>
                  <a:pt x="38036" y="0"/>
                </a:lnTo>
                <a:lnTo>
                  <a:pt x="0" y="0"/>
                </a:lnTo>
                <a:lnTo>
                  <a:pt x="0" y="268833"/>
                </a:lnTo>
                <a:lnTo>
                  <a:pt x="35344" y="268833"/>
                </a:lnTo>
                <a:lnTo>
                  <a:pt x="194703" y="61899"/>
                </a:lnTo>
                <a:lnTo>
                  <a:pt x="194703" y="268833"/>
                </a:lnTo>
                <a:lnTo>
                  <a:pt x="232333" y="268833"/>
                </a:lnTo>
                <a:lnTo>
                  <a:pt x="232333" y="0"/>
                </a:lnTo>
                <a:close/>
              </a:path>
            </a:pathLst>
          </a:custGeom>
          <a:solidFill>
            <a:srgbClr val="6160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086854" y="5789487"/>
            <a:ext cx="141625" cy="201930"/>
          </a:xfrm>
          <a:custGeom>
            <a:avLst/>
            <a:gdLst/>
            <a:ahLst/>
            <a:cxnLst/>
            <a:rect l="l" t="t" r="r" b="b"/>
            <a:pathLst>
              <a:path w="232409" h="269240">
                <a:moveTo>
                  <a:pt x="232359" y="0"/>
                </a:moveTo>
                <a:lnTo>
                  <a:pt x="196977" y="0"/>
                </a:lnTo>
                <a:lnTo>
                  <a:pt x="37998" y="207352"/>
                </a:lnTo>
                <a:lnTo>
                  <a:pt x="37998" y="0"/>
                </a:lnTo>
                <a:lnTo>
                  <a:pt x="0" y="0"/>
                </a:lnTo>
                <a:lnTo>
                  <a:pt x="0" y="268833"/>
                </a:lnTo>
                <a:lnTo>
                  <a:pt x="35306" y="268833"/>
                </a:lnTo>
                <a:lnTo>
                  <a:pt x="194678" y="61899"/>
                </a:lnTo>
                <a:lnTo>
                  <a:pt x="194678" y="268833"/>
                </a:lnTo>
                <a:lnTo>
                  <a:pt x="232359" y="268833"/>
                </a:lnTo>
                <a:lnTo>
                  <a:pt x="232359" y="0"/>
                </a:lnTo>
                <a:close/>
              </a:path>
            </a:pathLst>
          </a:custGeom>
          <a:solidFill>
            <a:srgbClr val="6160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101039" y="5434376"/>
            <a:ext cx="116472" cy="21431"/>
          </a:xfrm>
          <a:custGeom>
            <a:avLst/>
            <a:gdLst/>
            <a:ahLst/>
            <a:cxnLst/>
            <a:rect l="l" t="t" r="r" b="b"/>
            <a:pathLst>
              <a:path w="191134" h="28575">
                <a:moveTo>
                  <a:pt x="190601" y="0"/>
                </a:moveTo>
                <a:lnTo>
                  <a:pt x="0" y="0"/>
                </a:lnTo>
                <a:lnTo>
                  <a:pt x="0" y="28359"/>
                </a:lnTo>
                <a:lnTo>
                  <a:pt x="190601" y="28359"/>
                </a:lnTo>
                <a:lnTo>
                  <a:pt x="190601" y="0"/>
                </a:lnTo>
                <a:close/>
              </a:path>
            </a:pathLst>
          </a:custGeom>
          <a:solidFill>
            <a:srgbClr val="6160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126172" y="116632"/>
            <a:ext cx="6777045" cy="1887727"/>
          </a:xfrm>
          <a:prstGeom prst="rect">
            <a:avLst/>
          </a:prstGeom>
        </p:spPr>
        <p:txBody>
          <a:bodyPr vert="horz" wrap="square" lIns="0" tIns="48607" rIns="0" bIns="0" rtlCol="0">
            <a:spAutoFit/>
          </a:bodyPr>
          <a:lstStyle/>
          <a:p>
            <a:pPr marL="8381" marR="3352" algn="ctr">
              <a:lnSpc>
                <a:spcPts val="2904"/>
              </a:lnSpc>
              <a:spcBef>
                <a:spcPts val="382"/>
              </a:spcBef>
              <a:tabLst>
                <a:tab pos="703624" algn="l"/>
                <a:tab pos="1931508" algn="l"/>
                <a:tab pos="2047172" algn="l"/>
                <a:tab pos="2941894" algn="l"/>
              </a:tabLst>
            </a:pP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финансовом обеспечении предупредительных мер по сокращению производственного травматизма и санаторно-курортного лечения работников, занятых на работах с вредными и (или) опасными производственными факторами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8B189839-F567-C141-85A7-3182C767F6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516" y="2875317"/>
            <a:ext cx="3578963" cy="3140251"/>
          </a:xfrm>
          <a:prstGeom prst="rect">
            <a:avLst/>
          </a:prstGeom>
        </p:spPr>
      </p:pic>
      <p:sp>
        <p:nvSpPr>
          <p:cNvPr id="26" name="object 24"/>
          <p:cNvSpPr txBox="1"/>
          <p:nvPr/>
        </p:nvSpPr>
        <p:spPr>
          <a:xfrm>
            <a:off x="272480" y="6093296"/>
            <a:ext cx="1256050" cy="608506"/>
          </a:xfrm>
          <a:prstGeom prst="rect">
            <a:avLst/>
          </a:prstGeom>
        </p:spPr>
        <p:txBody>
          <a:bodyPr vert="horz" wrap="square" lIns="0" tIns="10801" rIns="0" bIns="0" rtlCol="0">
            <a:spAutoFit/>
          </a:bodyPr>
          <a:lstStyle/>
          <a:p>
            <a:pPr marL="8001" algn="ctr">
              <a:spcBef>
                <a:spcPts val="85"/>
              </a:spcBef>
            </a:pPr>
            <a:r>
              <a:rPr lang="ru-RU" sz="1900" b="1" spc="13" dirty="0" smtClean="0">
                <a:solidFill>
                  <a:srgbClr val="616061"/>
                </a:solidFill>
                <a:latin typeface="Montserrat-SemiBold"/>
                <a:cs typeface="Montserrat-SemiBold"/>
              </a:rPr>
              <a:t>май,</a:t>
            </a:r>
            <a:endParaRPr lang="ru-RU" sz="1900" b="1" spc="13" dirty="0" smtClean="0">
              <a:solidFill>
                <a:srgbClr val="616061"/>
              </a:solidFill>
              <a:latin typeface="Montserrat-SemiBold"/>
              <a:cs typeface="Montserrat-SemiBold"/>
            </a:endParaRPr>
          </a:p>
          <a:p>
            <a:pPr marL="8001" algn="ctr">
              <a:spcBef>
                <a:spcPts val="85"/>
              </a:spcBef>
            </a:pPr>
            <a:r>
              <a:rPr sz="1900" b="1" spc="13" dirty="0" smtClean="0">
                <a:solidFill>
                  <a:srgbClr val="616061"/>
                </a:solidFill>
                <a:latin typeface="Montserrat-SemiBold"/>
                <a:cs typeface="Montserrat-SemiBold"/>
              </a:rPr>
              <a:t>202</a:t>
            </a:r>
            <a:r>
              <a:rPr lang="ru-RU" sz="1900" b="1" spc="13" dirty="0" smtClean="0">
                <a:solidFill>
                  <a:srgbClr val="616061"/>
                </a:solidFill>
                <a:latin typeface="Montserrat-SemiBold"/>
                <a:cs typeface="Montserrat-SemiBold"/>
              </a:rPr>
              <a:t>5</a:t>
            </a:r>
            <a:endParaRPr sz="1900" dirty="0">
              <a:latin typeface="Montserrat-SemiBold"/>
              <a:cs typeface="Montserrat-SemiBold"/>
            </a:endParaRPr>
          </a:p>
        </p:txBody>
      </p:sp>
    </p:spTree>
    <p:extLst>
      <p:ext uri="{BB962C8B-B14F-4D97-AF65-F5344CB8AC3E}">
        <p14:creationId xmlns:p14="http://schemas.microsoft.com/office/powerpoint/2010/main" val="3740780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object 3">
            <a:extLst>
              <a:ext uri="{FF2B5EF4-FFF2-40B4-BE49-F238E27FC236}">
                <a16:creationId xmlns="" xmlns:a16="http://schemas.microsoft.com/office/drawing/2014/main" id="{E29114B4-D23B-2A40-BF81-4F4A2A1644BC}"/>
              </a:ext>
            </a:extLst>
          </p:cNvPr>
          <p:cNvSpPr/>
          <p:nvPr/>
        </p:nvSpPr>
        <p:spPr>
          <a:xfrm>
            <a:off x="100980" y="107872"/>
            <a:ext cx="1849249" cy="6642259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0" tIns="0" rIns="0" bIns="0" rtlCol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/>
          </a:p>
        </p:txBody>
      </p:sp>
      <p:pic>
        <p:nvPicPr>
          <p:cNvPr id="73" name="object 4">
            <a:extLst>
              <a:ext uri="{FF2B5EF4-FFF2-40B4-BE49-F238E27FC236}">
                <a16:creationId xmlns="" xmlns:a16="http://schemas.microsoft.com/office/drawing/2014/main" id="{6588F54A-E23E-FF49-838F-55CC2FDE64DE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65616" y="106043"/>
            <a:ext cx="446182" cy="6643988"/>
          </a:xfrm>
          <a:prstGeom prst="rect">
            <a:avLst/>
          </a:prstGeom>
        </p:spPr>
      </p:pic>
      <p:grpSp>
        <p:nvGrpSpPr>
          <p:cNvPr id="74" name="Group 73">
            <a:extLst>
              <a:ext uri="{FF2B5EF4-FFF2-40B4-BE49-F238E27FC236}">
                <a16:creationId xmlns="" xmlns:a16="http://schemas.microsoft.com/office/drawing/2014/main" id="{20F5D676-E236-D84F-AE2F-D718B81E0C87}"/>
              </a:ext>
            </a:extLst>
          </p:cNvPr>
          <p:cNvGrpSpPr/>
          <p:nvPr/>
        </p:nvGrpSpPr>
        <p:grpSpPr>
          <a:xfrm>
            <a:off x="400181" y="5665724"/>
            <a:ext cx="557244" cy="806651"/>
            <a:chOff x="634994" y="7556702"/>
            <a:chExt cx="914452" cy="1075534"/>
          </a:xfrm>
        </p:grpSpPr>
        <p:pic>
          <p:nvPicPr>
            <p:cNvPr id="75" name="object 5">
              <a:extLst>
                <a:ext uri="{FF2B5EF4-FFF2-40B4-BE49-F238E27FC236}">
                  <a16:creationId xmlns="" xmlns:a16="http://schemas.microsoft.com/office/drawing/2014/main" id="{8AE9C3F9-595E-1C4E-99E9-7C93D66F0E7A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7218" y="8429396"/>
              <a:ext cx="163266" cy="78676"/>
            </a:xfrm>
            <a:prstGeom prst="rect">
              <a:avLst/>
            </a:prstGeom>
          </p:spPr>
        </p:pic>
        <p:pic>
          <p:nvPicPr>
            <p:cNvPr id="76" name="object 6">
              <a:extLst>
                <a:ext uri="{FF2B5EF4-FFF2-40B4-BE49-F238E27FC236}">
                  <a16:creationId xmlns="" xmlns:a16="http://schemas.microsoft.com/office/drawing/2014/main" id="{472D9660-E25E-174D-8E49-E08660851B7F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2641" y="8430279"/>
              <a:ext cx="341118" cy="89959"/>
            </a:xfrm>
            <a:prstGeom prst="rect">
              <a:avLst/>
            </a:prstGeom>
          </p:spPr>
        </p:pic>
        <p:sp>
          <p:nvSpPr>
            <p:cNvPr id="77" name="object 7">
              <a:extLst>
                <a:ext uri="{FF2B5EF4-FFF2-40B4-BE49-F238E27FC236}">
                  <a16:creationId xmlns="" xmlns:a16="http://schemas.microsoft.com/office/drawing/2014/main" id="{E385B0AA-9606-004C-91FF-291BD32CC62D}"/>
                </a:ext>
              </a:extLst>
            </p:cNvPr>
            <p:cNvSpPr/>
            <p:nvPr/>
          </p:nvSpPr>
          <p:spPr>
            <a:xfrm>
              <a:off x="1192096" y="8430277"/>
              <a:ext cx="62230" cy="77470"/>
            </a:xfrm>
            <a:custGeom>
              <a:avLst/>
              <a:gdLst/>
              <a:ahLst/>
              <a:cxnLst/>
              <a:rect l="l" t="t" r="r" b="b"/>
              <a:pathLst>
                <a:path w="62230" h="77470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70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8" name="object 8">
              <a:extLst>
                <a:ext uri="{FF2B5EF4-FFF2-40B4-BE49-F238E27FC236}">
                  <a16:creationId xmlns="" xmlns:a16="http://schemas.microsoft.com/office/drawing/2014/main" id="{F9DDD202-1689-9345-941F-9329EC81CF2D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74796" y="8430279"/>
              <a:ext cx="66154" cy="76911"/>
            </a:xfrm>
            <a:prstGeom prst="rect">
              <a:avLst/>
            </a:prstGeom>
          </p:spPr>
        </p:pic>
        <p:pic>
          <p:nvPicPr>
            <p:cNvPr id="79" name="object 9">
              <a:extLst>
                <a:ext uri="{FF2B5EF4-FFF2-40B4-BE49-F238E27FC236}">
                  <a16:creationId xmlns="" xmlns:a16="http://schemas.microsoft.com/office/drawing/2014/main" id="{E6D90ABF-E531-2C44-A07D-FB7A025D54AE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69272" y="8430277"/>
              <a:ext cx="85153" cy="76923"/>
            </a:xfrm>
            <a:prstGeom prst="rect">
              <a:avLst/>
            </a:prstGeom>
          </p:spPr>
        </p:pic>
        <p:sp>
          <p:nvSpPr>
            <p:cNvPr id="80" name="object 10">
              <a:extLst>
                <a:ext uri="{FF2B5EF4-FFF2-40B4-BE49-F238E27FC236}">
                  <a16:creationId xmlns="" xmlns:a16="http://schemas.microsoft.com/office/drawing/2014/main" id="{9AC239B6-FFFB-6B45-BCBC-C4761EE0E4A2}"/>
                </a:ext>
              </a:extLst>
            </p:cNvPr>
            <p:cNvSpPr/>
            <p:nvPr/>
          </p:nvSpPr>
          <p:spPr>
            <a:xfrm>
              <a:off x="1482771" y="8430279"/>
              <a:ext cx="66675" cy="77470"/>
            </a:xfrm>
            <a:custGeom>
              <a:avLst/>
              <a:gdLst/>
              <a:ahLst/>
              <a:cxnLst/>
              <a:rect l="l" t="t" r="r" b="b"/>
              <a:pathLst>
                <a:path w="66675" h="77470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1" name="object 11">
              <a:extLst>
                <a:ext uri="{FF2B5EF4-FFF2-40B4-BE49-F238E27FC236}">
                  <a16:creationId xmlns="" xmlns:a16="http://schemas.microsoft.com/office/drawing/2014/main" id="{BB8DA70F-8086-BE4A-88B0-C54D4509D3EB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4994" y="8541165"/>
              <a:ext cx="188554" cy="82626"/>
            </a:xfrm>
            <a:prstGeom prst="rect">
              <a:avLst/>
            </a:prstGeom>
          </p:spPr>
        </p:pic>
        <p:pic>
          <p:nvPicPr>
            <p:cNvPr id="82" name="object 12">
              <a:extLst>
                <a:ext uri="{FF2B5EF4-FFF2-40B4-BE49-F238E27FC236}">
                  <a16:creationId xmlns="" xmlns:a16="http://schemas.microsoft.com/office/drawing/2014/main" id="{F61F53E2-53C6-4646-9298-ADD052CAC6D5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45724" y="8544010"/>
              <a:ext cx="164275" cy="88226"/>
            </a:xfrm>
            <a:prstGeom prst="rect">
              <a:avLst/>
            </a:prstGeom>
          </p:spPr>
        </p:pic>
        <p:pic>
          <p:nvPicPr>
            <p:cNvPr id="83" name="object 13">
              <a:extLst>
                <a:ext uri="{FF2B5EF4-FFF2-40B4-BE49-F238E27FC236}">
                  <a16:creationId xmlns="" xmlns:a16="http://schemas.microsoft.com/office/drawing/2014/main" id="{5AECEDBD-41AD-144E-8C65-85EE44130273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57757" y="8543142"/>
              <a:ext cx="319289" cy="78663"/>
            </a:xfrm>
            <a:prstGeom prst="rect">
              <a:avLst/>
            </a:prstGeom>
          </p:spPr>
        </p:pic>
        <p:pic>
          <p:nvPicPr>
            <p:cNvPr id="84" name="object 14">
              <a:extLst>
                <a:ext uri="{FF2B5EF4-FFF2-40B4-BE49-F238E27FC236}">
                  <a16:creationId xmlns="" xmlns:a16="http://schemas.microsoft.com/office/drawing/2014/main" id="{96D31B5A-667A-4245-8476-B3B7636CD2C8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96605" y="8544012"/>
              <a:ext cx="66471" cy="76911"/>
            </a:xfrm>
            <a:prstGeom prst="rect">
              <a:avLst/>
            </a:prstGeom>
          </p:spPr>
        </p:pic>
        <p:pic>
          <p:nvPicPr>
            <p:cNvPr id="85" name="object 15">
              <a:extLst>
                <a:ext uri="{FF2B5EF4-FFF2-40B4-BE49-F238E27FC236}">
                  <a16:creationId xmlns="" xmlns:a16="http://schemas.microsoft.com/office/drawing/2014/main" id="{64F59B50-F07B-C04F-BAAF-361C208FEA8A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482771" y="8544012"/>
              <a:ext cx="66471" cy="76911"/>
            </a:xfrm>
            <a:prstGeom prst="rect">
              <a:avLst/>
            </a:prstGeom>
          </p:spPr>
        </p:pic>
        <p:sp>
          <p:nvSpPr>
            <p:cNvPr id="86" name="object 16">
              <a:extLst>
                <a:ext uri="{FF2B5EF4-FFF2-40B4-BE49-F238E27FC236}">
                  <a16:creationId xmlns="" xmlns:a16="http://schemas.microsoft.com/office/drawing/2014/main" id="{8F34719E-BCE0-E94F-8BF1-3A09A326921C}"/>
                </a:ext>
              </a:extLst>
            </p:cNvPr>
            <p:cNvSpPr/>
            <p:nvPr/>
          </p:nvSpPr>
          <p:spPr>
            <a:xfrm>
              <a:off x="1489430" y="8408555"/>
              <a:ext cx="54610" cy="8255"/>
            </a:xfrm>
            <a:custGeom>
              <a:avLst/>
              <a:gdLst/>
              <a:ahLst/>
              <a:cxnLst/>
              <a:rect l="l" t="t" r="r" b="b"/>
              <a:pathLst>
                <a:path w="54609" h="8254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7" name="object 17">
              <a:extLst>
                <a:ext uri="{FF2B5EF4-FFF2-40B4-BE49-F238E27FC236}">
                  <a16:creationId xmlns="" xmlns:a16="http://schemas.microsoft.com/office/drawing/2014/main" id="{96558440-5DFC-094A-927A-EC7068203E50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44093" y="7556702"/>
              <a:ext cx="895848" cy="769188"/>
            </a:xfrm>
            <a:prstGeom prst="rect">
              <a:avLst/>
            </a:prstGeom>
          </p:spPr>
        </p:pic>
      </p:grpSp>
      <p:sp>
        <p:nvSpPr>
          <p:cNvPr id="2" name="Прямоугольник 1"/>
          <p:cNvSpPr/>
          <p:nvPr/>
        </p:nvSpPr>
        <p:spPr>
          <a:xfrm>
            <a:off x="1950229" y="404664"/>
            <a:ext cx="7233346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Пошаговая инструкция подачи заявления на финансовое обеспечение предупредительных мер через ЕПГУ и инструкция по выдаче доверенности через ЕПГУ размещены на сайте 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</a:t>
            </a:r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sfr</a:t>
            </a:r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gov</a:t>
            </a:r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разделе «Страхователям» «Предупредительные меры по сокращению производственного травматизма и профессиональных заболеваний».</a:t>
            </a:r>
          </a:p>
        </p:txBody>
      </p:sp>
    </p:spTree>
    <p:extLst>
      <p:ext uri="{BB962C8B-B14F-4D97-AF65-F5344CB8AC3E}">
        <p14:creationId xmlns:p14="http://schemas.microsoft.com/office/powerpoint/2010/main" val="360218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object 3">
            <a:extLst>
              <a:ext uri="{FF2B5EF4-FFF2-40B4-BE49-F238E27FC236}">
                <a16:creationId xmlns="" xmlns:a16="http://schemas.microsoft.com/office/drawing/2014/main" id="{E29114B4-D23B-2A40-BF81-4F4A2A1644BC}"/>
              </a:ext>
            </a:extLst>
          </p:cNvPr>
          <p:cNvSpPr/>
          <p:nvPr/>
        </p:nvSpPr>
        <p:spPr>
          <a:xfrm>
            <a:off x="100980" y="107872"/>
            <a:ext cx="1849249" cy="6642259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0" tIns="0" rIns="0" bIns="0" rtlCol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/>
          </a:p>
        </p:txBody>
      </p:sp>
      <p:pic>
        <p:nvPicPr>
          <p:cNvPr id="73" name="object 4">
            <a:extLst>
              <a:ext uri="{FF2B5EF4-FFF2-40B4-BE49-F238E27FC236}">
                <a16:creationId xmlns="" xmlns:a16="http://schemas.microsoft.com/office/drawing/2014/main" id="{6588F54A-E23E-FF49-838F-55CC2FDE64DE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65616" y="106043"/>
            <a:ext cx="446182" cy="6643988"/>
          </a:xfrm>
          <a:prstGeom prst="rect">
            <a:avLst/>
          </a:prstGeom>
        </p:spPr>
      </p:pic>
      <p:grpSp>
        <p:nvGrpSpPr>
          <p:cNvPr id="74" name="Group 73">
            <a:extLst>
              <a:ext uri="{FF2B5EF4-FFF2-40B4-BE49-F238E27FC236}">
                <a16:creationId xmlns="" xmlns:a16="http://schemas.microsoft.com/office/drawing/2014/main" id="{20F5D676-E236-D84F-AE2F-D718B81E0C87}"/>
              </a:ext>
            </a:extLst>
          </p:cNvPr>
          <p:cNvGrpSpPr/>
          <p:nvPr/>
        </p:nvGrpSpPr>
        <p:grpSpPr>
          <a:xfrm>
            <a:off x="400181" y="5665724"/>
            <a:ext cx="557244" cy="806651"/>
            <a:chOff x="634994" y="7556702"/>
            <a:chExt cx="914452" cy="1075534"/>
          </a:xfrm>
        </p:grpSpPr>
        <p:pic>
          <p:nvPicPr>
            <p:cNvPr id="75" name="object 5">
              <a:extLst>
                <a:ext uri="{FF2B5EF4-FFF2-40B4-BE49-F238E27FC236}">
                  <a16:creationId xmlns="" xmlns:a16="http://schemas.microsoft.com/office/drawing/2014/main" id="{8AE9C3F9-595E-1C4E-99E9-7C93D66F0E7A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7218" y="8429396"/>
              <a:ext cx="163266" cy="78676"/>
            </a:xfrm>
            <a:prstGeom prst="rect">
              <a:avLst/>
            </a:prstGeom>
          </p:spPr>
        </p:pic>
        <p:pic>
          <p:nvPicPr>
            <p:cNvPr id="76" name="object 6">
              <a:extLst>
                <a:ext uri="{FF2B5EF4-FFF2-40B4-BE49-F238E27FC236}">
                  <a16:creationId xmlns="" xmlns:a16="http://schemas.microsoft.com/office/drawing/2014/main" id="{472D9660-E25E-174D-8E49-E08660851B7F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2641" y="8430279"/>
              <a:ext cx="341118" cy="89959"/>
            </a:xfrm>
            <a:prstGeom prst="rect">
              <a:avLst/>
            </a:prstGeom>
          </p:spPr>
        </p:pic>
        <p:sp>
          <p:nvSpPr>
            <p:cNvPr id="77" name="object 7">
              <a:extLst>
                <a:ext uri="{FF2B5EF4-FFF2-40B4-BE49-F238E27FC236}">
                  <a16:creationId xmlns="" xmlns:a16="http://schemas.microsoft.com/office/drawing/2014/main" id="{E385B0AA-9606-004C-91FF-291BD32CC62D}"/>
                </a:ext>
              </a:extLst>
            </p:cNvPr>
            <p:cNvSpPr/>
            <p:nvPr/>
          </p:nvSpPr>
          <p:spPr>
            <a:xfrm>
              <a:off x="1192096" y="8430277"/>
              <a:ext cx="62230" cy="77470"/>
            </a:xfrm>
            <a:custGeom>
              <a:avLst/>
              <a:gdLst/>
              <a:ahLst/>
              <a:cxnLst/>
              <a:rect l="l" t="t" r="r" b="b"/>
              <a:pathLst>
                <a:path w="62230" h="77470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70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8" name="object 8">
              <a:extLst>
                <a:ext uri="{FF2B5EF4-FFF2-40B4-BE49-F238E27FC236}">
                  <a16:creationId xmlns="" xmlns:a16="http://schemas.microsoft.com/office/drawing/2014/main" id="{F9DDD202-1689-9345-941F-9329EC81CF2D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74796" y="8430279"/>
              <a:ext cx="66154" cy="76911"/>
            </a:xfrm>
            <a:prstGeom prst="rect">
              <a:avLst/>
            </a:prstGeom>
          </p:spPr>
        </p:pic>
        <p:pic>
          <p:nvPicPr>
            <p:cNvPr id="79" name="object 9">
              <a:extLst>
                <a:ext uri="{FF2B5EF4-FFF2-40B4-BE49-F238E27FC236}">
                  <a16:creationId xmlns="" xmlns:a16="http://schemas.microsoft.com/office/drawing/2014/main" id="{E6D90ABF-E531-2C44-A07D-FB7A025D54AE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69272" y="8430277"/>
              <a:ext cx="85153" cy="76923"/>
            </a:xfrm>
            <a:prstGeom prst="rect">
              <a:avLst/>
            </a:prstGeom>
          </p:spPr>
        </p:pic>
        <p:sp>
          <p:nvSpPr>
            <p:cNvPr id="80" name="object 10">
              <a:extLst>
                <a:ext uri="{FF2B5EF4-FFF2-40B4-BE49-F238E27FC236}">
                  <a16:creationId xmlns="" xmlns:a16="http://schemas.microsoft.com/office/drawing/2014/main" id="{9AC239B6-FFFB-6B45-BCBC-C4761EE0E4A2}"/>
                </a:ext>
              </a:extLst>
            </p:cNvPr>
            <p:cNvSpPr/>
            <p:nvPr/>
          </p:nvSpPr>
          <p:spPr>
            <a:xfrm>
              <a:off x="1482771" y="8430279"/>
              <a:ext cx="66675" cy="77470"/>
            </a:xfrm>
            <a:custGeom>
              <a:avLst/>
              <a:gdLst/>
              <a:ahLst/>
              <a:cxnLst/>
              <a:rect l="l" t="t" r="r" b="b"/>
              <a:pathLst>
                <a:path w="66675" h="77470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1" name="object 11">
              <a:extLst>
                <a:ext uri="{FF2B5EF4-FFF2-40B4-BE49-F238E27FC236}">
                  <a16:creationId xmlns="" xmlns:a16="http://schemas.microsoft.com/office/drawing/2014/main" id="{BB8DA70F-8086-BE4A-88B0-C54D4509D3EB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4994" y="8541165"/>
              <a:ext cx="188554" cy="82626"/>
            </a:xfrm>
            <a:prstGeom prst="rect">
              <a:avLst/>
            </a:prstGeom>
          </p:spPr>
        </p:pic>
        <p:pic>
          <p:nvPicPr>
            <p:cNvPr id="82" name="object 12">
              <a:extLst>
                <a:ext uri="{FF2B5EF4-FFF2-40B4-BE49-F238E27FC236}">
                  <a16:creationId xmlns="" xmlns:a16="http://schemas.microsoft.com/office/drawing/2014/main" id="{F61F53E2-53C6-4646-9298-ADD052CAC6D5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45724" y="8544010"/>
              <a:ext cx="164275" cy="88226"/>
            </a:xfrm>
            <a:prstGeom prst="rect">
              <a:avLst/>
            </a:prstGeom>
          </p:spPr>
        </p:pic>
        <p:pic>
          <p:nvPicPr>
            <p:cNvPr id="83" name="object 13">
              <a:extLst>
                <a:ext uri="{FF2B5EF4-FFF2-40B4-BE49-F238E27FC236}">
                  <a16:creationId xmlns="" xmlns:a16="http://schemas.microsoft.com/office/drawing/2014/main" id="{5AECEDBD-41AD-144E-8C65-85EE44130273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57757" y="8543142"/>
              <a:ext cx="319289" cy="78663"/>
            </a:xfrm>
            <a:prstGeom prst="rect">
              <a:avLst/>
            </a:prstGeom>
          </p:spPr>
        </p:pic>
        <p:pic>
          <p:nvPicPr>
            <p:cNvPr id="84" name="object 14">
              <a:extLst>
                <a:ext uri="{FF2B5EF4-FFF2-40B4-BE49-F238E27FC236}">
                  <a16:creationId xmlns="" xmlns:a16="http://schemas.microsoft.com/office/drawing/2014/main" id="{96D31B5A-667A-4245-8476-B3B7636CD2C8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96605" y="8544012"/>
              <a:ext cx="66471" cy="76911"/>
            </a:xfrm>
            <a:prstGeom prst="rect">
              <a:avLst/>
            </a:prstGeom>
          </p:spPr>
        </p:pic>
        <p:pic>
          <p:nvPicPr>
            <p:cNvPr id="85" name="object 15">
              <a:extLst>
                <a:ext uri="{FF2B5EF4-FFF2-40B4-BE49-F238E27FC236}">
                  <a16:creationId xmlns="" xmlns:a16="http://schemas.microsoft.com/office/drawing/2014/main" id="{64F59B50-F07B-C04F-BAAF-361C208FEA8A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482771" y="8544012"/>
              <a:ext cx="66471" cy="76911"/>
            </a:xfrm>
            <a:prstGeom prst="rect">
              <a:avLst/>
            </a:prstGeom>
          </p:spPr>
        </p:pic>
        <p:sp>
          <p:nvSpPr>
            <p:cNvPr id="86" name="object 16">
              <a:extLst>
                <a:ext uri="{FF2B5EF4-FFF2-40B4-BE49-F238E27FC236}">
                  <a16:creationId xmlns="" xmlns:a16="http://schemas.microsoft.com/office/drawing/2014/main" id="{8F34719E-BCE0-E94F-8BF1-3A09A326921C}"/>
                </a:ext>
              </a:extLst>
            </p:cNvPr>
            <p:cNvSpPr/>
            <p:nvPr/>
          </p:nvSpPr>
          <p:spPr>
            <a:xfrm>
              <a:off x="1489430" y="8408555"/>
              <a:ext cx="54610" cy="8255"/>
            </a:xfrm>
            <a:custGeom>
              <a:avLst/>
              <a:gdLst/>
              <a:ahLst/>
              <a:cxnLst/>
              <a:rect l="l" t="t" r="r" b="b"/>
              <a:pathLst>
                <a:path w="54609" h="8254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7" name="object 17">
              <a:extLst>
                <a:ext uri="{FF2B5EF4-FFF2-40B4-BE49-F238E27FC236}">
                  <a16:creationId xmlns="" xmlns:a16="http://schemas.microsoft.com/office/drawing/2014/main" id="{96558440-5DFC-094A-927A-EC7068203E50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44093" y="7556702"/>
              <a:ext cx="895848" cy="769188"/>
            </a:xfrm>
            <a:prstGeom prst="rect">
              <a:avLst/>
            </a:prstGeom>
          </p:spPr>
        </p:pic>
      </p:grpSp>
      <p:sp>
        <p:nvSpPr>
          <p:cNvPr id="2" name="Прямоугольник 1"/>
          <p:cNvSpPr/>
          <p:nvPr/>
        </p:nvSpPr>
        <p:spPr>
          <a:xfrm>
            <a:off x="1811798" y="2204864"/>
            <a:ext cx="759486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Подать заявление на финансирование предупредительных мер </a:t>
            </a: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заблаговременно, </a:t>
            </a:r>
          </a:p>
          <a:p>
            <a:pPr marL="0" indent="0" algn="ctr">
              <a:buNone/>
            </a:pP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до </a:t>
            </a: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августа 2025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25603" y="274638"/>
            <a:ext cx="8385096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 !!!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34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8584" y="274638"/>
            <a:ext cx="8202116" cy="1143000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ОБЕСПЕЧЕНИЯ ПРЕДУПРЕДИТЕЛЬНЫХ МЕР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2025 ГОДУ, ПО СОСТОЯНИЮ НА 27.05.2025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2568653"/>
              </p:ext>
            </p:extLst>
          </p:nvPr>
        </p:nvGraphicFramePr>
        <p:xfrm>
          <a:off x="875938" y="1628800"/>
          <a:ext cx="8275836" cy="39040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30524"/>
                <a:gridCol w="1851986"/>
                <a:gridCol w="1599440"/>
                <a:gridCol w="1793886"/>
              </a:tblGrid>
              <a:tr h="981912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Бюджетные ассигнования на 2025 год, тыс. руб.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Получено разрешений на финансовое обеспечение предупредительных мер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31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кол-во </a:t>
                      </a:r>
                      <a:r>
                        <a:rPr lang="ru-RU" sz="1600" dirty="0">
                          <a:effectLst/>
                        </a:rPr>
                        <a:t>заявлений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Сумма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Процент </a:t>
                      </a:r>
                      <a:r>
                        <a:rPr lang="ru-RU" sz="1600" dirty="0" smtClean="0">
                          <a:effectLst/>
                        </a:rPr>
                        <a:t>распределения средств , </a:t>
                      </a:r>
                      <a:r>
                        <a:rPr lang="ru-RU" sz="1600" dirty="0">
                          <a:effectLst/>
                        </a:rPr>
                        <a:t>%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357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( тыс. руб.)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95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641 579,60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707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637902,2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99,4%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239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 </a:t>
                      </a:r>
                      <a:r>
                        <a:rPr lang="ru-RU" sz="1600" dirty="0" err="1">
                          <a:effectLst/>
                        </a:rPr>
                        <a:t>т.ч</a:t>
                      </a:r>
                      <a:r>
                        <a:rPr lang="ru-RU" sz="1600" dirty="0">
                          <a:effectLst/>
                        </a:rPr>
                        <a:t>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3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НАО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52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13377,8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Архангельская обл.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655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624524,4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21178">
                <a:tc>
                  <a:txBody>
                    <a:bodyPr/>
                    <a:lstStyle/>
                    <a:p>
                      <a:pPr marL="0" marR="0" indent="0" algn="ctr" defTabSz="95788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</a:rPr>
                        <a:t>в </a:t>
                      </a:r>
                      <a:r>
                        <a:rPr lang="ru-RU" sz="1600" dirty="0" err="1" smtClean="0">
                          <a:effectLst/>
                        </a:rPr>
                        <a:t>т.ч</a:t>
                      </a:r>
                      <a:r>
                        <a:rPr lang="ru-RU" sz="1600" dirty="0" smtClean="0">
                          <a:effectLst/>
                        </a:rPr>
                        <a:t>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Приморский район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5303,4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pSp>
        <p:nvGrpSpPr>
          <p:cNvPr id="4" name="Group 6">
            <a:extLst>
              <a:ext uri="{FF2B5EF4-FFF2-40B4-BE49-F238E27FC236}">
                <a16:creationId xmlns="" xmlns:a16="http://schemas.microsoft.com/office/drawing/2014/main" id="{A0E28B5D-06CC-EE40-B67D-CDEC70E36FA2}"/>
              </a:ext>
            </a:extLst>
          </p:cNvPr>
          <p:cNvGrpSpPr/>
          <p:nvPr/>
        </p:nvGrpSpPr>
        <p:grpSpPr>
          <a:xfrm>
            <a:off x="386950" y="360008"/>
            <a:ext cx="664542" cy="806645"/>
            <a:chOff x="634994" y="480009"/>
            <a:chExt cx="914452" cy="1075526"/>
          </a:xfrm>
        </p:grpSpPr>
        <p:pic>
          <p:nvPicPr>
            <p:cNvPr id="6" name="object 3">
              <a:extLst>
                <a:ext uri="{FF2B5EF4-FFF2-40B4-BE49-F238E27FC236}">
                  <a16:creationId xmlns="" xmlns:a16="http://schemas.microsoft.com/office/drawing/2014/main" id="{514F6CE0-3F09-7646-BBD8-40CD5B5F6742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7218" y="1352696"/>
              <a:ext cx="163266" cy="78676"/>
            </a:xfrm>
            <a:prstGeom prst="rect">
              <a:avLst/>
            </a:prstGeom>
          </p:spPr>
        </p:pic>
        <p:pic>
          <p:nvPicPr>
            <p:cNvPr id="7" name="object 4">
              <a:extLst>
                <a:ext uri="{FF2B5EF4-FFF2-40B4-BE49-F238E27FC236}">
                  <a16:creationId xmlns="" xmlns:a16="http://schemas.microsoft.com/office/drawing/2014/main" id="{63DD7692-3234-774B-A189-B60AD6FBC4F5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2641" y="1353580"/>
              <a:ext cx="341118" cy="89957"/>
            </a:xfrm>
            <a:prstGeom prst="rect">
              <a:avLst/>
            </a:prstGeom>
          </p:spPr>
        </p:pic>
        <p:sp>
          <p:nvSpPr>
            <p:cNvPr id="8" name="object 5">
              <a:extLst>
                <a:ext uri="{FF2B5EF4-FFF2-40B4-BE49-F238E27FC236}">
                  <a16:creationId xmlns="" xmlns:a16="http://schemas.microsoft.com/office/drawing/2014/main" id="{F05A1893-2993-734D-B0A9-B57553F0C382}"/>
                </a:ext>
              </a:extLst>
            </p:cNvPr>
            <p:cNvSpPr/>
            <p:nvPr/>
          </p:nvSpPr>
          <p:spPr>
            <a:xfrm>
              <a:off x="1192096" y="1353577"/>
              <a:ext cx="62230" cy="77470"/>
            </a:xfrm>
            <a:custGeom>
              <a:avLst/>
              <a:gdLst/>
              <a:ahLst/>
              <a:cxnLst/>
              <a:rect l="l" t="t" r="r" b="b"/>
              <a:pathLst>
                <a:path w="62230" h="77469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69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6">
              <a:extLst>
                <a:ext uri="{FF2B5EF4-FFF2-40B4-BE49-F238E27FC236}">
                  <a16:creationId xmlns="" xmlns:a16="http://schemas.microsoft.com/office/drawing/2014/main" id="{7B743F23-EB63-4D40-A1B0-9F85F1318426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74796" y="1353580"/>
              <a:ext cx="66154" cy="76911"/>
            </a:xfrm>
            <a:prstGeom prst="rect">
              <a:avLst/>
            </a:prstGeom>
          </p:spPr>
        </p:pic>
        <p:pic>
          <p:nvPicPr>
            <p:cNvPr id="10" name="object 7">
              <a:extLst>
                <a:ext uri="{FF2B5EF4-FFF2-40B4-BE49-F238E27FC236}">
                  <a16:creationId xmlns="" xmlns:a16="http://schemas.microsoft.com/office/drawing/2014/main" id="{43A3A301-51C5-3B46-8C24-00665A28DC40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69272" y="1353577"/>
              <a:ext cx="85153" cy="76923"/>
            </a:xfrm>
            <a:prstGeom prst="rect">
              <a:avLst/>
            </a:prstGeom>
          </p:spPr>
        </p:pic>
        <p:sp>
          <p:nvSpPr>
            <p:cNvPr id="11" name="object 8">
              <a:extLst>
                <a:ext uri="{FF2B5EF4-FFF2-40B4-BE49-F238E27FC236}">
                  <a16:creationId xmlns="" xmlns:a16="http://schemas.microsoft.com/office/drawing/2014/main" id="{6426D98D-215E-8244-91C4-8F434923A407}"/>
                </a:ext>
              </a:extLst>
            </p:cNvPr>
            <p:cNvSpPr/>
            <p:nvPr/>
          </p:nvSpPr>
          <p:spPr>
            <a:xfrm>
              <a:off x="1482771" y="1353580"/>
              <a:ext cx="66675" cy="77470"/>
            </a:xfrm>
            <a:custGeom>
              <a:avLst/>
              <a:gdLst/>
              <a:ahLst/>
              <a:cxnLst/>
              <a:rect l="l" t="t" r="r" b="b"/>
              <a:pathLst>
                <a:path w="66675" h="77469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9">
              <a:extLst>
                <a:ext uri="{FF2B5EF4-FFF2-40B4-BE49-F238E27FC236}">
                  <a16:creationId xmlns="" xmlns:a16="http://schemas.microsoft.com/office/drawing/2014/main" id="{8BE24660-4A3F-E348-9B52-76573469C698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4994" y="1464464"/>
              <a:ext cx="188554" cy="82626"/>
            </a:xfrm>
            <a:prstGeom prst="rect">
              <a:avLst/>
            </a:prstGeom>
          </p:spPr>
        </p:pic>
        <p:pic>
          <p:nvPicPr>
            <p:cNvPr id="13" name="object 10">
              <a:extLst>
                <a:ext uri="{FF2B5EF4-FFF2-40B4-BE49-F238E27FC236}">
                  <a16:creationId xmlns="" xmlns:a16="http://schemas.microsoft.com/office/drawing/2014/main" id="{405CD552-6241-DF42-B93A-6D51E2F94917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45724" y="1467309"/>
              <a:ext cx="164275" cy="88226"/>
            </a:xfrm>
            <a:prstGeom prst="rect">
              <a:avLst/>
            </a:prstGeom>
          </p:spPr>
        </p:pic>
        <p:pic>
          <p:nvPicPr>
            <p:cNvPr id="14" name="object 11">
              <a:extLst>
                <a:ext uri="{FF2B5EF4-FFF2-40B4-BE49-F238E27FC236}">
                  <a16:creationId xmlns="" xmlns:a16="http://schemas.microsoft.com/office/drawing/2014/main" id="{AB951ABE-E1DE-3F45-B987-283B3D4FEB8A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57757" y="1466442"/>
              <a:ext cx="319289" cy="78663"/>
            </a:xfrm>
            <a:prstGeom prst="rect">
              <a:avLst/>
            </a:prstGeom>
          </p:spPr>
        </p:pic>
        <p:pic>
          <p:nvPicPr>
            <p:cNvPr id="15" name="object 12">
              <a:extLst>
                <a:ext uri="{FF2B5EF4-FFF2-40B4-BE49-F238E27FC236}">
                  <a16:creationId xmlns="" xmlns:a16="http://schemas.microsoft.com/office/drawing/2014/main" id="{91348924-45C1-D74E-A748-D493422DC090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96605" y="1467312"/>
              <a:ext cx="66471" cy="76911"/>
            </a:xfrm>
            <a:prstGeom prst="rect">
              <a:avLst/>
            </a:prstGeom>
          </p:spPr>
        </p:pic>
        <p:pic>
          <p:nvPicPr>
            <p:cNvPr id="16" name="object 13">
              <a:extLst>
                <a:ext uri="{FF2B5EF4-FFF2-40B4-BE49-F238E27FC236}">
                  <a16:creationId xmlns="" xmlns:a16="http://schemas.microsoft.com/office/drawing/2014/main" id="{5D2C8A54-6116-0146-A33B-1645B48F2143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82771" y="1467312"/>
              <a:ext cx="66471" cy="76911"/>
            </a:xfrm>
            <a:prstGeom prst="rect">
              <a:avLst/>
            </a:prstGeom>
          </p:spPr>
        </p:pic>
        <p:sp>
          <p:nvSpPr>
            <p:cNvPr id="17" name="object 14">
              <a:extLst>
                <a:ext uri="{FF2B5EF4-FFF2-40B4-BE49-F238E27FC236}">
                  <a16:creationId xmlns="" xmlns:a16="http://schemas.microsoft.com/office/drawing/2014/main" id="{8299A96C-04B5-E643-AF7B-64587623B0E7}"/>
                </a:ext>
              </a:extLst>
            </p:cNvPr>
            <p:cNvSpPr/>
            <p:nvPr/>
          </p:nvSpPr>
          <p:spPr>
            <a:xfrm>
              <a:off x="1489430" y="1331849"/>
              <a:ext cx="54610" cy="8255"/>
            </a:xfrm>
            <a:custGeom>
              <a:avLst/>
              <a:gdLst/>
              <a:ahLst/>
              <a:cxnLst/>
              <a:rect l="l" t="t" r="r" b="b"/>
              <a:pathLst>
                <a:path w="54609" h="8255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5">
              <a:extLst>
                <a:ext uri="{FF2B5EF4-FFF2-40B4-BE49-F238E27FC236}">
                  <a16:creationId xmlns="" xmlns:a16="http://schemas.microsoft.com/office/drawing/2014/main" id="{C2DB39E6-CEA0-FB47-AEC0-E21F16E1F693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44093" y="480009"/>
              <a:ext cx="895848" cy="7691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119609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51491" y="297558"/>
            <a:ext cx="8426012" cy="539912"/>
          </a:xfrm>
          <a:prstGeom prst="rect">
            <a:avLst/>
          </a:prstGeom>
        </p:spPr>
        <p:txBody>
          <a:bodyPr wrap="square" lIns="95777" tIns="47889" rIns="95777" bIns="47889">
            <a:spAutoFit/>
          </a:bodyPr>
          <a:lstStyle/>
          <a:p>
            <a:pPr algn="ctr">
              <a:lnSpc>
                <a:spcPct val="80000"/>
              </a:lnSpc>
              <a:buClr>
                <a:srgbClr val="000000"/>
              </a:buClr>
              <a:buSzPct val="100000"/>
              <a:tabLst>
                <a:tab pos="0" algn="l"/>
                <a:tab pos="957882" algn="l"/>
                <a:tab pos="1915764" algn="l"/>
                <a:tab pos="2873644" algn="l"/>
                <a:tab pos="3831526" algn="l"/>
                <a:tab pos="4789408" algn="l"/>
                <a:tab pos="5747290" algn="l"/>
                <a:tab pos="6705171" algn="l"/>
                <a:tab pos="7663052" algn="l"/>
                <a:tab pos="8620934" algn="l"/>
                <a:tab pos="9578816" algn="l"/>
                <a:tab pos="10536697" algn="l"/>
              </a:tabLst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средств на  ФОПМ по страхователями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Приморского района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27.05.2025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2" name="Group 6">
            <a:extLst>
              <a:ext uri="{FF2B5EF4-FFF2-40B4-BE49-F238E27FC236}">
                <a16:creationId xmlns="" xmlns:a16="http://schemas.microsoft.com/office/drawing/2014/main" id="{A0E28B5D-06CC-EE40-B67D-CDEC70E36FA2}"/>
              </a:ext>
            </a:extLst>
          </p:cNvPr>
          <p:cNvGrpSpPr/>
          <p:nvPr/>
        </p:nvGrpSpPr>
        <p:grpSpPr>
          <a:xfrm>
            <a:off x="386950" y="360008"/>
            <a:ext cx="664542" cy="806645"/>
            <a:chOff x="634994" y="480009"/>
            <a:chExt cx="914452" cy="1075526"/>
          </a:xfrm>
        </p:grpSpPr>
        <p:pic>
          <p:nvPicPr>
            <p:cNvPr id="35" name="object 3">
              <a:extLst>
                <a:ext uri="{FF2B5EF4-FFF2-40B4-BE49-F238E27FC236}">
                  <a16:creationId xmlns="" xmlns:a16="http://schemas.microsoft.com/office/drawing/2014/main" id="{514F6CE0-3F09-7646-BBD8-40CD5B5F674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7218" y="1352696"/>
              <a:ext cx="163266" cy="78676"/>
            </a:xfrm>
            <a:prstGeom prst="rect">
              <a:avLst/>
            </a:prstGeom>
          </p:spPr>
        </p:pic>
        <p:pic>
          <p:nvPicPr>
            <p:cNvPr id="36" name="object 4">
              <a:extLst>
                <a:ext uri="{FF2B5EF4-FFF2-40B4-BE49-F238E27FC236}">
                  <a16:creationId xmlns="" xmlns:a16="http://schemas.microsoft.com/office/drawing/2014/main" id="{63DD7692-3234-774B-A189-B60AD6FBC4F5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2641" y="1353580"/>
              <a:ext cx="341118" cy="89957"/>
            </a:xfrm>
            <a:prstGeom prst="rect">
              <a:avLst/>
            </a:prstGeom>
          </p:spPr>
        </p:pic>
        <p:sp>
          <p:nvSpPr>
            <p:cNvPr id="37" name="object 5">
              <a:extLst>
                <a:ext uri="{FF2B5EF4-FFF2-40B4-BE49-F238E27FC236}">
                  <a16:creationId xmlns="" xmlns:a16="http://schemas.microsoft.com/office/drawing/2014/main" id="{F05A1893-2993-734D-B0A9-B57553F0C382}"/>
                </a:ext>
              </a:extLst>
            </p:cNvPr>
            <p:cNvSpPr/>
            <p:nvPr/>
          </p:nvSpPr>
          <p:spPr>
            <a:xfrm>
              <a:off x="1192096" y="1353577"/>
              <a:ext cx="62230" cy="77470"/>
            </a:xfrm>
            <a:custGeom>
              <a:avLst/>
              <a:gdLst/>
              <a:ahLst/>
              <a:cxnLst/>
              <a:rect l="l" t="t" r="r" b="b"/>
              <a:pathLst>
                <a:path w="62230" h="77469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69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6">
              <a:extLst>
                <a:ext uri="{FF2B5EF4-FFF2-40B4-BE49-F238E27FC236}">
                  <a16:creationId xmlns="" xmlns:a16="http://schemas.microsoft.com/office/drawing/2014/main" id="{7B743F23-EB63-4D40-A1B0-9F85F1318426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74796" y="1353580"/>
              <a:ext cx="66154" cy="76911"/>
            </a:xfrm>
            <a:prstGeom prst="rect">
              <a:avLst/>
            </a:prstGeom>
          </p:spPr>
        </p:pic>
        <p:pic>
          <p:nvPicPr>
            <p:cNvPr id="39" name="object 7">
              <a:extLst>
                <a:ext uri="{FF2B5EF4-FFF2-40B4-BE49-F238E27FC236}">
                  <a16:creationId xmlns="" xmlns:a16="http://schemas.microsoft.com/office/drawing/2014/main" id="{43A3A301-51C5-3B46-8C24-00665A28DC40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69272" y="1353577"/>
              <a:ext cx="85153" cy="76923"/>
            </a:xfrm>
            <a:prstGeom prst="rect">
              <a:avLst/>
            </a:prstGeom>
          </p:spPr>
        </p:pic>
        <p:sp>
          <p:nvSpPr>
            <p:cNvPr id="40" name="object 8">
              <a:extLst>
                <a:ext uri="{FF2B5EF4-FFF2-40B4-BE49-F238E27FC236}">
                  <a16:creationId xmlns="" xmlns:a16="http://schemas.microsoft.com/office/drawing/2014/main" id="{6426D98D-215E-8244-91C4-8F434923A407}"/>
                </a:ext>
              </a:extLst>
            </p:cNvPr>
            <p:cNvSpPr/>
            <p:nvPr/>
          </p:nvSpPr>
          <p:spPr>
            <a:xfrm>
              <a:off x="1482771" y="1353580"/>
              <a:ext cx="66675" cy="77470"/>
            </a:xfrm>
            <a:custGeom>
              <a:avLst/>
              <a:gdLst/>
              <a:ahLst/>
              <a:cxnLst/>
              <a:rect l="l" t="t" r="r" b="b"/>
              <a:pathLst>
                <a:path w="66675" h="77469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9">
              <a:extLst>
                <a:ext uri="{FF2B5EF4-FFF2-40B4-BE49-F238E27FC236}">
                  <a16:creationId xmlns="" xmlns:a16="http://schemas.microsoft.com/office/drawing/2014/main" id="{8BE24660-4A3F-E348-9B52-76573469C698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4994" y="1464464"/>
              <a:ext cx="188554" cy="82626"/>
            </a:xfrm>
            <a:prstGeom prst="rect">
              <a:avLst/>
            </a:prstGeom>
          </p:spPr>
        </p:pic>
        <p:pic>
          <p:nvPicPr>
            <p:cNvPr id="43" name="object 10">
              <a:extLst>
                <a:ext uri="{FF2B5EF4-FFF2-40B4-BE49-F238E27FC236}">
                  <a16:creationId xmlns="" xmlns:a16="http://schemas.microsoft.com/office/drawing/2014/main" id="{405CD552-6241-DF42-B93A-6D51E2F94917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45724" y="1467309"/>
              <a:ext cx="164275" cy="88226"/>
            </a:xfrm>
            <a:prstGeom prst="rect">
              <a:avLst/>
            </a:prstGeom>
          </p:spPr>
        </p:pic>
        <p:pic>
          <p:nvPicPr>
            <p:cNvPr id="45" name="object 11">
              <a:extLst>
                <a:ext uri="{FF2B5EF4-FFF2-40B4-BE49-F238E27FC236}">
                  <a16:creationId xmlns="" xmlns:a16="http://schemas.microsoft.com/office/drawing/2014/main" id="{AB951ABE-E1DE-3F45-B987-283B3D4FEB8A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57757" y="1466442"/>
              <a:ext cx="319289" cy="78663"/>
            </a:xfrm>
            <a:prstGeom prst="rect">
              <a:avLst/>
            </a:prstGeom>
          </p:spPr>
        </p:pic>
        <p:pic>
          <p:nvPicPr>
            <p:cNvPr id="46" name="object 12">
              <a:extLst>
                <a:ext uri="{FF2B5EF4-FFF2-40B4-BE49-F238E27FC236}">
                  <a16:creationId xmlns="" xmlns:a16="http://schemas.microsoft.com/office/drawing/2014/main" id="{91348924-45C1-D74E-A748-D493422DC090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96605" y="1467312"/>
              <a:ext cx="66471" cy="76911"/>
            </a:xfrm>
            <a:prstGeom prst="rect">
              <a:avLst/>
            </a:prstGeom>
          </p:spPr>
        </p:pic>
        <p:pic>
          <p:nvPicPr>
            <p:cNvPr id="47" name="object 13">
              <a:extLst>
                <a:ext uri="{FF2B5EF4-FFF2-40B4-BE49-F238E27FC236}">
                  <a16:creationId xmlns="" xmlns:a16="http://schemas.microsoft.com/office/drawing/2014/main" id="{5D2C8A54-6116-0146-A33B-1645B48F2143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482771" y="1467312"/>
              <a:ext cx="66471" cy="76911"/>
            </a:xfrm>
            <a:prstGeom prst="rect">
              <a:avLst/>
            </a:prstGeom>
          </p:spPr>
        </p:pic>
        <p:sp>
          <p:nvSpPr>
            <p:cNvPr id="50" name="object 14">
              <a:extLst>
                <a:ext uri="{FF2B5EF4-FFF2-40B4-BE49-F238E27FC236}">
                  <a16:creationId xmlns="" xmlns:a16="http://schemas.microsoft.com/office/drawing/2014/main" id="{8299A96C-04B5-E643-AF7B-64587623B0E7}"/>
                </a:ext>
              </a:extLst>
            </p:cNvPr>
            <p:cNvSpPr/>
            <p:nvPr/>
          </p:nvSpPr>
          <p:spPr>
            <a:xfrm>
              <a:off x="1489430" y="1331849"/>
              <a:ext cx="54610" cy="8255"/>
            </a:xfrm>
            <a:custGeom>
              <a:avLst/>
              <a:gdLst/>
              <a:ahLst/>
              <a:cxnLst/>
              <a:rect l="l" t="t" r="r" b="b"/>
              <a:pathLst>
                <a:path w="54609" h="8255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15">
              <a:extLst>
                <a:ext uri="{FF2B5EF4-FFF2-40B4-BE49-F238E27FC236}">
                  <a16:creationId xmlns="" xmlns:a16="http://schemas.microsoft.com/office/drawing/2014/main" id="{C2DB39E6-CEA0-FB47-AEC0-E21F16E1F693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44093" y="480009"/>
              <a:ext cx="895848" cy="769188"/>
            </a:xfrm>
            <a:prstGeom prst="rect">
              <a:avLst/>
            </a:prstGeom>
          </p:spPr>
        </p:pic>
      </p:grpSp>
      <p:sp>
        <p:nvSpPr>
          <p:cNvPr id="21" name="Прямоугольник 20"/>
          <p:cNvSpPr/>
          <p:nvPr/>
        </p:nvSpPr>
        <p:spPr bwMode="auto">
          <a:xfrm>
            <a:off x="702017" y="3028641"/>
            <a:ext cx="1078948" cy="2702807"/>
          </a:xfrm>
          <a:prstGeom prst="rect">
            <a:avLst/>
          </a:prstGeom>
          <a:gradFill rotWithShape="0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none" lIns="0" tIns="0" rIns="0" bIns="0" anchor="ctr"/>
          <a:lstStyle/>
          <a:p>
            <a:pPr defTabSz="957882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ea typeface="+mn-ea"/>
              <a:cs typeface="Arial" pitchFamily="34" charset="0"/>
            </a:endParaRPr>
          </a:p>
        </p:txBody>
      </p:sp>
      <p:grpSp>
        <p:nvGrpSpPr>
          <p:cNvPr id="22" name="Group 39"/>
          <p:cNvGrpSpPr>
            <a:grpSpLocks/>
          </p:cNvGrpSpPr>
          <p:nvPr/>
        </p:nvGrpSpPr>
        <p:grpSpPr bwMode="auto">
          <a:xfrm>
            <a:off x="1875583" y="3621651"/>
            <a:ext cx="1408020" cy="2068676"/>
            <a:chOff x="1565" y="1877"/>
            <a:chExt cx="680" cy="626"/>
          </a:xfrm>
        </p:grpSpPr>
        <p:grpSp>
          <p:nvGrpSpPr>
            <p:cNvPr id="23" name="Group 40"/>
            <p:cNvGrpSpPr>
              <a:grpSpLocks/>
            </p:cNvGrpSpPr>
            <p:nvPr/>
          </p:nvGrpSpPr>
          <p:grpSpPr bwMode="auto">
            <a:xfrm>
              <a:off x="1565" y="2115"/>
              <a:ext cx="680" cy="388"/>
              <a:chOff x="567" y="3385"/>
              <a:chExt cx="680" cy="388"/>
            </a:xfrm>
          </p:grpSpPr>
          <p:sp>
            <p:nvSpPr>
              <p:cNvPr id="27" name="AutoShape 41"/>
              <p:cNvSpPr>
                <a:spLocks noChangeArrowheads="1"/>
              </p:cNvSpPr>
              <p:nvPr/>
            </p:nvSpPr>
            <p:spPr bwMode="gray">
              <a:xfrm>
                <a:off x="567" y="3635"/>
                <a:ext cx="680" cy="138"/>
              </a:xfrm>
              <a:prstGeom prst="can">
                <a:avLst>
                  <a:gd name="adj" fmla="val 25000"/>
                </a:avLst>
              </a:prstGeom>
              <a:gradFill rotWithShape="1">
                <a:gsLst>
                  <a:gs pos="0">
                    <a:srgbClr val="765E00"/>
                  </a:gs>
                  <a:gs pos="50000">
                    <a:srgbClr val="FFCC00"/>
                  </a:gs>
                  <a:gs pos="100000">
                    <a:srgbClr val="765E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defTabSz="957882"/>
                <a:endParaRPr lang="ru-RU" altLang="ru-RU">
                  <a:latin typeface="Calibri" pitchFamily="34" charset="0"/>
                </a:endParaRPr>
              </a:p>
            </p:txBody>
          </p:sp>
          <p:sp>
            <p:nvSpPr>
              <p:cNvPr id="28" name="AutoShape 42"/>
              <p:cNvSpPr>
                <a:spLocks noChangeArrowheads="1"/>
              </p:cNvSpPr>
              <p:nvPr/>
            </p:nvSpPr>
            <p:spPr bwMode="gray">
              <a:xfrm>
                <a:off x="567" y="3510"/>
                <a:ext cx="680" cy="138"/>
              </a:xfrm>
              <a:prstGeom prst="can">
                <a:avLst>
                  <a:gd name="adj" fmla="val 25000"/>
                </a:avLst>
              </a:prstGeom>
              <a:gradFill rotWithShape="1">
                <a:gsLst>
                  <a:gs pos="0">
                    <a:srgbClr val="765E00"/>
                  </a:gs>
                  <a:gs pos="50000">
                    <a:srgbClr val="FFCC00"/>
                  </a:gs>
                  <a:gs pos="100000">
                    <a:srgbClr val="765E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defTabSz="957882"/>
                <a:endParaRPr lang="ru-RU" altLang="ru-RU">
                  <a:latin typeface="Calibri" pitchFamily="34" charset="0"/>
                </a:endParaRPr>
              </a:p>
            </p:txBody>
          </p:sp>
          <p:sp>
            <p:nvSpPr>
              <p:cNvPr id="29" name="AutoShape 43"/>
              <p:cNvSpPr>
                <a:spLocks noChangeArrowheads="1"/>
              </p:cNvSpPr>
              <p:nvPr/>
            </p:nvSpPr>
            <p:spPr bwMode="gray">
              <a:xfrm>
                <a:off x="567" y="3385"/>
                <a:ext cx="680" cy="139"/>
              </a:xfrm>
              <a:prstGeom prst="can">
                <a:avLst>
                  <a:gd name="adj" fmla="val 25000"/>
                </a:avLst>
              </a:prstGeom>
              <a:gradFill rotWithShape="1">
                <a:gsLst>
                  <a:gs pos="0">
                    <a:srgbClr val="765E00"/>
                  </a:gs>
                  <a:gs pos="50000">
                    <a:srgbClr val="FFCC00"/>
                  </a:gs>
                  <a:gs pos="100000">
                    <a:srgbClr val="765E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defTabSz="957882"/>
                <a:endParaRPr lang="ru-RU" altLang="ru-RU">
                  <a:latin typeface="Calibri" pitchFamily="34" charset="0"/>
                </a:endParaRPr>
              </a:p>
            </p:txBody>
          </p:sp>
        </p:grpSp>
        <p:grpSp>
          <p:nvGrpSpPr>
            <p:cNvPr id="24" name="Group 44"/>
            <p:cNvGrpSpPr>
              <a:grpSpLocks/>
            </p:cNvGrpSpPr>
            <p:nvPr/>
          </p:nvGrpSpPr>
          <p:grpSpPr bwMode="auto">
            <a:xfrm>
              <a:off x="1565" y="1877"/>
              <a:ext cx="680" cy="263"/>
              <a:chOff x="567" y="3510"/>
              <a:chExt cx="680" cy="263"/>
            </a:xfrm>
          </p:grpSpPr>
          <p:sp>
            <p:nvSpPr>
              <p:cNvPr id="25" name="AutoShape 45"/>
              <p:cNvSpPr>
                <a:spLocks noChangeArrowheads="1"/>
              </p:cNvSpPr>
              <p:nvPr/>
            </p:nvSpPr>
            <p:spPr bwMode="gray">
              <a:xfrm>
                <a:off x="567" y="3635"/>
                <a:ext cx="680" cy="138"/>
              </a:xfrm>
              <a:prstGeom prst="can">
                <a:avLst>
                  <a:gd name="adj" fmla="val 25000"/>
                </a:avLst>
              </a:prstGeom>
              <a:gradFill rotWithShape="1">
                <a:gsLst>
                  <a:gs pos="0">
                    <a:srgbClr val="765E00"/>
                  </a:gs>
                  <a:gs pos="50000">
                    <a:srgbClr val="FFCC00"/>
                  </a:gs>
                  <a:gs pos="100000">
                    <a:srgbClr val="765E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defTabSz="957882"/>
                <a:endParaRPr lang="ru-RU" altLang="ru-RU">
                  <a:latin typeface="Calibri" pitchFamily="34" charset="0"/>
                </a:endParaRPr>
              </a:p>
            </p:txBody>
          </p:sp>
          <p:sp>
            <p:nvSpPr>
              <p:cNvPr id="26" name="AutoShape 46"/>
              <p:cNvSpPr>
                <a:spLocks noChangeArrowheads="1"/>
              </p:cNvSpPr>
              <p:nvPr/>
            </p:nvSpPr>
            <p:spPr bwMode="gray">
              <a:xfrm>
                <a:off x="567" y="3510"/>
                <a:ext cx="680" cy="138"/>
              </a:xfrm>
              <a:prstGeom prst="can">
                <a:avLst>
                  <a:gd name="adj" fmla="val 25000"/>
                </a:avLst>
              </a:prstGeom>
              <a:gradFill rotWithShape="1">
                <a:gsLst>
                  <a:gs pos="0">
                    <a:srgbClr val="765E00"/>
                  </a:gs>
                  <a:gs pos="50000">
                    <a:srgbClr val="FFCC00"/>
                  </a:gs>
                  <a:gs pos="100000">
                    <a:srgbClr val="765E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defTabSz="957882"/>
                <a:endParaRPr lang="ru-RU" altLang="ru-RU">
                  <a:latin typeface="Calibri" pitchFamily="34" charset="0"/>
                </a:endParaRPr>
              </a:p>
            </p:txBody>
          </p:sp>
        </p:grpSp>
      </p:grpSp>
      <p:grpSp>
        <p:nvGrpSpPr>
          <p:cNvPr id="30" name="Group 48"/>
          <p:cNvGrpSpPr>
            <a:grpSpLocks/>
          </p:cNvGrpSpPr>
          <p:nvPr/>
        </p:nvGrpSpPr>
        <p:grpSpPr bwMode="auto">
          <a:xfrm>
            <a:off x="2320327" y="3544026"/>
            <a:ext cx="552438" cy="868065"/>
            <a:chOff x="933" y="1618"/>
            <a:chExt cx="448" cy="1508"/>
          </a:xfrm>
        </p:grpSpPr>
        <p:sp>
          <p:nvSpPr>
            <p:cNvPr id="31" name="Text Box 52"/>
            <p:cNvSpPr txBox="1">
              <a:spLocks noChangeArrowheads="1"/>
            </p:cNvSpPr>
            <p:nvPr/>
          </p:nvSpPr>
          <p:spPr bwMode="gray">
            <a:xfrm>
              <a:off x="1087" y="1618"/>
              <a:ext cx="150" cy="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algn="ctr" defTabSz="957882"/>
              <a:endParaRPr lang="en-US" altLang="ru-RU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33" name="Text Box 53"/>
            <p:cNvSpPr txBox="1">
              <a:spLocks noChangeArrowheads="1"/>
            </p:cNvSpPr>
            <p:nvPr/>
          </p:nvSpPr>
          <p:spPr bwMode="gray">
            <a:xfrm>
              <a:off x="933" y="2051"/>
              <a:ext cx="448" cy="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algn="ctr" defTabSz="957882"/>
              <a:endParaRPr lang="en-US" altLang="ru-RU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34" name="Text Box 54"/>
            <p:cNvSpPr txBox="1">
              <a:spLocks noChangeArrowheads="1"/>
            </p:cNvSpPr>
            <p:nvPr/>
          </p:nvSpPr>
          <p:spPr bwMode="gray">
            <a:xfrm>
              <a:off x="1092" y="2484"/>
              <a:ext cx="150" cy="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algn="ctr" defTabSz="957882"/>
              <a:endParaRPr lang="en-US" altLang="ru-RU">
                <a:latin typeface="Calibri" pitchFamily="34" charset="0"/>
                <a:cs typeface="Arial" pitchFamily="34" charset="0"/>
              </a:endParaRPr>
            </a:p>
          </p:txBody>
        </p:sp>
      </p:grpSp>
      <p:sp>
        <p:nvSpPr>
          <p:cNvPr id="41" name="TextBox 62"/>
          <p:cNvSpPr txBox="1">
            <a:spLocks noChangeArrowheads="1"/>
          </p:cNvSpPr>
          <p:nvPr/>
        </p:nvSpPr>
        <p:spPr bwMode="auto">
          <a:xfrm>
            <a:off x="428498" y="2309814"/>
            <a:ext cx="1769000" cy="663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77" tIns="47889" rIns="95777" bIns="47889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defTabSz="957882"/>
            <a:r>
              <a:rPr lang="ru-RU" altLang="ru-RU" b="1" dirty="0" smtClean="0">
                <a:solidFill>
                  <a:srgbClr val="002060"/>
                </a:solidFill>
                <a:cs typeface="Arial" pitchFamily="34" charset="0"/>
              </a:rPr>
              <a:t>8</a:t>
            </a:r>
            <a:endParaRPr lang="ru-RU" altLang="ru-RU" b="1" dirty="0">
              <a:solidFill>
                <a:srgbClr val="002060"/>
              </a:solidFill>
              <a:latin typeface="Calibri" pitchFamily="34" charset="0"/>
              <a:cs typeface="Arial" pitchFamily="34" charset="0"/>
            </a:endParaRPr>
          </a:p>
          <a:p>
            <a:pPr algn="ctr" defTabSz="957882"/>
            <a:r>
              <a:rPr lang="ru-RU" altLang="ru-RU" b="1" dirty="0" smtClean="0">
                <a:solidFill>
                  <a:srgbClr val="002060"/>
                </a:solidFill>
                <a:latin typeface="Calibri" pitchFamily="34" charset="0"/>
                <a:cs typeface="Arial" pitchFamily="34" charset="0"/>
              </a:rPr>
              <a:t>млн. </a:t>
            </a:r>
            <a:r>
              <a:rPr lang="ru-RU" altLang="ru-RU" b="1" dirty="0">
                <a:solidFill>
                  <a:srgbClr val="002060"/>
                </a:solidFill>
                <a:latin typeface="Calibri" pitchFamily="34" charset="0"/>
                <a:cs typeface="Arial" pitchFamily="34" charset="0"/>
              </a:rPr>
              <a:t>руб.</a:t>
            </a:r>
          </a:p>
        </p:txBody>
      </p:sp>
      <p:sp>
        <p:nvSpPr>
          <p:cNvPr id="44" name="TextBox 63"/>
          <p:cNvSpPr txBox="1">
            <a:spLocks noChangeArrowheads="1"/>
          </p:cNvSpPr>
          <p:nvPr/>
        </p:nvSpPr>
        <p:spPr bwMode="auto">
          <a:xfrm>
            <a:off x="1875583" y="2750947"/>
            <a:ext cx="1489788" cy="940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77" tIns="47889" rIns="95777" bIns="47889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defTabSz="957882"/>
            <a:r>
              <a:rPr lang="ru-RU" altLang="ru-RU" b="1" dirty="0" smtClean="0">
                <a:solidFill>
                  <a:srgbClr val="663300"/>
                </a:solidFill>
                <a:cs typeface="Arial" pitchFamily="34" charset="0"/>
              </a:rPr>
              <a:t>5,3</a:t>
            </a:r>
            <a:endParaRPr lang="ru-RU" altLang="ru-RU" b="1" dirty="0">
              <a:solidFill>
                <a:srgbClr val="663300"/>
              </a:solidFill>
              <a:latin typeface="Calibri" pitchFamily="34" charset="0"/>
              <a:cs typeface="Arial" pitchFamily="34" charset="0"/>
            </a:endParaRPr>
          </a:p>
          <a:p>
            <a:pPr algn="ctr" defTabSz="957882"/>
            <a:r>
              <a:rPr lang="ru-RU" altLang="ru-RU" b="1" dirty="0" smtClean="0">
                <a:solidFill>
                  <a:srgbClr val="663300"/>
                </a:solidFill>
                <a:latin typeface="Calibri" pitchFamily="34" charset="0"/>
                <a:cs typeface="Arial" pitchFamily="34" charset="0"/>
              </a:rPr>
              <a:t>млн. </a:t>
            </a:r>
            <a:r>
              <a:rPr lang="ru-RU" altLang="ru-RU" b="1" dirty="0">
                <a:solidFill>
                  <a:srgbClr val="663300"/>
                </a:solidFill>
                <a:latin typeface="Calibri" pitchFamily="34" charset="0"/>
                <a:cs typeface="Arial" pitchFamily="34" charset="0"/>
              </a:rPr>
              <a:t>руб.</a:t>
            </a:r>
          </a:p>
          <a:p>
            <a:pPr algn="ctr" defTabSz="957882"/>
            <a:r>
              <a:rPr lang="ru-RU" altLang="ru-RU" b="1" dirty="0" smtClean="0">
                <a:solidFill>
                  <a:srgbClr val="663300"/>
                </a:solidFill>
                <a:latin typeface="Calibri" pitchFamily="34" charset="0"/>
                <a:cs typeface="Arial" pitchFamily="34" charset="0"/>
              </a:rPr>
              <a:t>(</a:t>
            </a:r>
            <a:r>
              <a:rPr lang="ru-RU" altLang="ru-RU" b="1" dirty="0" smtClean="0">
                <a:solidFill>
                  <a:srgbClr val="663300"/>
                </a:solidFill>
                <a:cs typeface="Arial" pitchFamily="34" charset="0"/>
              </a:rPr>
              <a:t>66</a:t>
            </a:r>
            <a:r>
              <a:rPr lang="ru-RU" altLang="ru-RU" b="1" dirty="0" smtClean="0">
                <a:solidFill>
                  <a:srgbClr val="663300"/>
                </a:solidFill>
                <a:latin typeface="Calibri" pitchFamily="34" charset="0"/>
                <a:cs typeface="Arial" pitchFamily="34" charset="0"/>
              </a:rPr>
              <a:t>%)</a:t>
            </a:r>
            <a:endParaRPr lang="ru-RU" altLang="ru-RU" b="1" dirty="0">
              <a:solidFill>
                <a:srgbClr val="663300"/>
              </a:solidFill>
              <a:latin typeface="Calibri" pitchFamily="34" charset="0"/>
              <a:cs typeface="Arial" pitchFamily="34" charset="0"/>
            </a:endParaRPr>
          </a:p>
        </p:txBody>
      </p:sp>
      <p:grpSp>
        <p:nvGrpSpPr>
          <p:cNvPr id="48" name="Группа 27"/>
          <p:cNvGrpSpPr>
            <a:grpSpLocks/>
          </p:cNvGrpSpPr>
          <p:nvPr/>
        </p:nvGrpSpPr>
        <p:grpSpPr bwMode="auto">
          <a:xfrm>
            <a:off x="4088904" y="1698047"/>
            <a:ext cx="5528373" cy="2185214"/>
            <a:chOff x="3857620" y="2143036"/>
            <a:chExt cx="5102225" cy="2185972"/>
          </a:xfrm>
        </p:grpSpPr>
        <p:sp>
          <p:nvSpPr>
            <p:cNvPr id="49" name="TextBox 8"/>
            <p:cNvSpPr txBox="1">
              <a:spLocks noChangeArrowheads="1"/>
            </p:cNvSpPr>
            <p:nvPr/>
          </p:nvSpPr>
          <p:spPr bwMode="auto">
            <a:xfrm>
              <a:off x="3857620" y="2143036"/>
              <a:ext cx="5102225" cy="2185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algn="just" defTabSz="957882" fontAlgn="ctr"/>
              <a:r>
                <a:rPr lang="ru-RU" altLang="ru-RU" sz="1500" b="1" dirty="0">
                  <a:latin typeface="Calibri" pitchFamily="34" charset="0"/>
                  <a:cs typeface="Arial" pitchFamily="34" charset="0"/>
                </a:rPr>
                <a:t>              </a:t>
              </a:r>
              <a:r>
                <a:rPr lang="ru-RU" altLang="ru-RU" sz="17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расчетная сумма на финансовое обеспечение предупредительных </a:t>
              </a:r>
              <a:r>
                <a:rPr lang="ru-RU" altLang="ru-RU" sz="17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мер в 2025 году </a:t>
              </a:r>
              <a:r>
                <a:rPr lang="ru-RU" altLang="ru-RU" sz="17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 </a:t>
              </a:r>
              <a:r>
                <a:rPr lang="ru-RU" altLang="ru-RU" sz="17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104 </a:t>
              </a:r>
              <a:r>
                <a:rPr lang="ru-RU" altLang="ru-RU" sz="17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страхователям </a:t>
              </a:r>
              <a:r>
                <a:rPr lang="ru-RU" altLang="ru-RU" sz="17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Приморского района </a:t>
              </a:r>
              <a:r>
                <a:rPr lang="ru-RU" altLang="ru-RU" sz="17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 суммой финансирования от 10 тыс. руб.</a:t>
              </a:r>
            </a:p>
            <a:p>
              <a:pPr algn="just" defTabSz="957882" fontAlgn="ctr"/>
              <a:endParaRPr lang="ru-RU" alt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 fontAlgn="ctr"/>
              <a:r>
                <a:rPr lang="ru-RU" altLang="ru-RU" sz="1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</a:t>
              </a:r>
              <a:r>
                <a:rPr lang="ru-RU" altLang="ru-RU" sz="17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обратились с заявлением на ФОПМ и получили разрешения </a:t>
              </a:r>
              <a:r>
                <a:rPr lang="ru-RU" altLang="ru-RU" sz="17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 страхователей Приморского района</a:t>
              </a:r>
              <a:endParaRPr lang="ru-RU" altLang="ru-RU" sz="1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Скругленный прямоугольник 51"/>
            <p:cNvSpPr/>
            <p:nvPr/>
          </p:nvSpPr>
          <p:spPr bwMode="auto">
            <a:xfrm>
              <a:off x="3929404" y="2214499"/>
              <a:ext cx="467520" cy="214386"/>
            </a:xfrm>
            <a:prstGeom prst="roundRect">
              <a:avLst/>
            </a:prstGeom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  <a:ln w="952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0" tIns="0" rIns="0" bIns="0" anchor="ctr"/>
            <a:lstStyle/>
            <a:p>
              <a:pPr defTabSz="95788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ea typeface="+mn-ea"/>
                <a:cs typeface="Arial" pitchFamily="34" charset="0"/>
              </a:endParaRPr>
            </a:p>
          </p:txBody>
        </p:sp>
      </p:grpSp>
      <p:sp>
        <p:nvSpPr>
          <p:cNvPr id="53" name="AutoShape 5"/>
          <p:cNvSpPr>
            <a:spLocks noChangeArrowheads="1"/>
          </p:cNvSpPr>
          <p:nvPr/>
        </p:nvSpPr>
        <p:spPr bwMode="gray">
          <a:xfrm>
            <a:off x="4166684" y="3114136"/>
            <a:ext cx="542466" cy="214313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rgbClr val="765E00"/>
              </a:gs>
              <a:gs pos="50000">
                <a:srgbClr val="FFCC00"/>
              </a:gs>
              <a:gs pos="100000">
                <a:srgbClr val="765E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5777" tIns="47889" rIns="95777" bIns="47889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957882"/>
            <a:endParaRPr lang="ru-RU" altLang="ru-RU">
              <a:latin typeface="Calibri" pitchFamily="34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3773477" y="4419255"/>
            <a:ext cx="5505776" cy="1851040"/>
          </a:xfrm>
          <a:prstGeom prst="rect">
            <a:avLst/>
          </a:prstGeom>
          <a:noFill/>
        </p:spPr>
        <p:txBody>
          <a:bodyPr wrap="none" lIns="95777" tIns="47889" rIns="95777" bIns="4788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800" b="1" spc="53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3800" b="1" spc="53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обратились </a:t>
            </a:r>
            <a:r>
              <a:rPr lang="ru-RU" sz="3800" b="1" spc="53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84 </a:t>
            </a:r>
            <a:endParaRPr lang="ru-RU" sz="3800" b="1" spc="53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800" b="1" spc="53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страхователя </a:t>
            </a:r>
            <a:r>
              <a:rPr lang="ru-RU" sz="3800" b="1" spc="53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сумму </a:t>
            </a:r>
            <a:endParaRPr lang="ru-RU" sz="3800" b="1" spc="53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800" b="1" spc="53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2,7 </a:t>
            </a:r>
            <a:r>
              <a:rPr lang="ru-RU" sz="3800" b="1" spc="53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</a:t>
            </a:r>
            <a:r>
              <a:rPr lang="ru-RU" sz="3800" b="1" spc="53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181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497" y="1205751"/>
            <a:ext cx="88929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-Medium"/>
                <a:cs typeface="Times New Roman" pitchFamily="18" charset="0"/>
              </a:rPr>
              <a:t>		</a:t>
            </a:r>
          </a:p>
        </p:txBody>
      </p:sp>
      <p:grpSp>
        <p:nvGrpSpPr>
          <p:cNvPr id="3" name="Group 57">
            <a:extLst>
              <a:ext uri="{FF2B5EF4-FFF2-40B4-BE49-F238E27FC236}">
                <a16:creationId xmlns="" xmlns:a16="http://schemas.microsoft.com/office/drawing/2014/main" id="{128AD3B2-AA2B-044C-BE81-E84938DEA450}"/>
              </a:ext>
            </a:extLst>
          </p:cNvPr>
          <p:cNvGrpSpPr/>
          <p:nvPr/>
        </p:nvGrpSpPr>
        <p:grpSpPr>
          <a:xfrm>
            <a:off x="396708" y="465273"/>
            <a:ext cx="741813" cy="806645"/>
            <a:chOff x="634994" y="480009"/>
            <a:chExt cx="914452" cy="1075526"/>
          </a:xfrm>
        </p:grpSpPr>
        <p:pic>
          <p:nvPicPr>
            <p:cNvPr id="4" name="object 5">
              <a:extLst>
                <a:ext uri="{FF2B5EF4-FFF2-40B4-BE49-F238E27FC236}">
                  <a16:creationId xmlns="" xmlns:a16="http://schemas.microsoft.com/office/drawing/2014/main" id="{A267BA74-CF6E-8444-8748-661470FA8F4B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7218" y="1352696"/>
              <a:ext cx="163266" cy="78676"/>
            </a:xfrm>
            <a:prstGeom prst="rect">
              <a:avLst/>
            </a:prstGeom>
          </p:spPr>
        </p:pic>
        <p:pic>
          <p:nvPicPr>
            <p:cNvPr id="5" name="object 6">
              <a:extLst>
                <a:ext uri="{FF2B5EF4-FFF2-40B4-BE49-F238E27FC236}">
                  <a16:creationId xmlns="" xmlns:a16="http://schemas.microsoft.com/office/drawing/2014/main" id="{573E76A0-6E1D-5548-92E9-D5E74C2DED44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2641" y="1353580"/>
              <a:ext cx="341118" cy="89957"/>
            </a:xfrm>
            <a:prstGeom prst="rect">
              <a:avLst/>
            </a:prstGeom>
          </p:spPr>
        </p:pic>
        <p:sp>
          <p:nvSpPr>
            <p:cNvPr id="6" name="object 7">
              <a:extLst>
                <a:ext uri="{FF2B5EF4-FFF2-40B4-BE49-F238E27FC236}">
                  <a16:creationId xmlns="" xmlns:a16="http://schemas.microsoft.com/office/drawing/2014/main" id="{D8ACC6AC-501C-5C47-8DB6-B5AA9A51F396}"/>
                </a:ext>
              </a:extLst>
            </p:cNvPr>
            <p:cNvSpPr/>
            <p:nvPr/>
          </p:nvSpPr>
          <p:spPr>
            <a:xfrm>
              <a:off x="1192096" y="1353577"/>
              <a:ext cx="62230" cy="77470"/>
            </a:xfrm>
            <a:custGeom>
              <a:avLst/>
              <a:gdLst/>
              <a:ahLst/>
              <a:cxnLst/>
              <a:rect l="l" t="t" r="r" b="b"/>
              <a:pathLst>
                <a:path w="62230" h="77469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69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8">
              <a:extLst>
                <a:ext uri="{FF2B5EF4-FFF2-40B4-BE49-F238E27FC236}">
                  <a16:creationId xmlns="" xmlns:a16="http://schemas.microsoft.com/office/drawing/2014/main" id="{7B93CEC3-B4BB-0745-A182-01CFF7460977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74796" y="1353580"/>
              <a:ext cx="66154" cy="76911"/>
            </a:xfrm>
            <a:prstGeom prst="rect">
              <a:avLst/>
            </a:prstGeom>
          </p:spPr>
        </p:pic>
        <p:pic>
          <p:nvPicPr>
            <p:cNvPr id="8" name="object 9">
              <a:extLst>
                <a:ext uri="{FF2B5EF4-FFF2-40B4-BE49-F238E27FC236}">
                  <a16:creationId xmlns="" xmlns:a16="http://schemas.microsoft.com/office/drawing/2014/main" id="{F073B450-5A5D-044E-ADAC-5DED8FEC4A71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69272" y="1353577"/>
              <a:ext cx="85153" cy="76923"/>
            </a:xfrm>
            <a:prstGeom prst="rect">
              <a:avLst/>
            </a:prstGeom>
          </p:spPr>
        </p:pic>
        <p:sp>
          <p:nvSpPr>
            <p:cNvPr id="9" name="object 10">
              <a:extLst>
                <a:ext uri="{FF2B5EF4-FFF2-40B4-BE49-F238E27FC236}">
                  <a16:creationId xmlns="" xmlns:a16="http://schemas.microsoft.com/office/drawing/2014/main" id="{4E4E1EA9-4DDD-CF4B-9315-C368B8FE54AC}"/>
                </a:ext>
              </a:extLst>
            </p:cNvPr>
            <p:cNvSpPr/>
            <p:nvPr/>
          </p:nvSpPr>
          <p:spPr>
            <a:xfrm>
              <a:off x="1482771" y="1353580"/>
              <a:ext cx="66675" cy="77470"/>
            </a:xfrm>
            <a:custGeom>
              <a:avLst/>
              <a:gdLst/>
              <a:ahLst/>
              <a:cxnLst/>
              <a:rect l="l" t="t" r="r" b="b"/>
              <a:pathLst>
                <a:path w="66675" h="77469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1">
              <a:extLst>
                <a:ext uri="{FF2B5EF4-FFF2-40B4-BE49-F238E27FC236}">
                  <a16:creationId xmlns="" xmlns:a16="http://schemas.microsoft.com/office/drawing/2014/main" id="{1CF935D6-7625-F24C-AC37-84C602466711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4994" y="1464464"/>
              <a:ext cx="188554" cy="82626"/>
            </a:xfrm>
            <a:prstGeom prst="rect">
              <a:avLst/>
            </a:prstGeom>
          </p:spPr>
        </p:pic>
        <p:pic>
          <p:nvPicPr>
            <p:cNvPr id="11" name="object 12">
              <a:extLst>
                <a:ext uri="{FF2B5EF4-FFF2-40B4-BE49-F238E27FC236}">
                  <a16:creationId xmlns="" xmlns:a16="http://schemas.microsoft.com/office/drawing/2014/main" id="{80D1809F-4E9B-7048-A496-AF8AAB712E50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45724" y="1467309"/>
              <a:ext cx="164275" cy="88226"/>
            </a:xfrm>
            <a:prstGeom prst="rect">
              <a:avLst/>
            </a:prstGeom>
          </p:spPr>
        </p:pic>
        <p:pic>
          <p:nvPicPr>
            <p:cNvPr id="12" name="object 13">
              <a:extLst>
                <a:ext uri="{FF2B5EF4-FFF2-40B4-BE49-F238E27FC236}">
                  <a16:creationId xmlns="" xmlns:a16="http://schemas.microsoft.com/office/drawing/2014/main" id="{FF8257AD-DF3C-8B47-BE06-FF229F3E814C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57757" y="1466442"/>
              <a:ext cx="319289" cy="78663"/>
            </a:xfrm>
            <a:prstGeom prst="rect">
              <a:avLst/>
            </a:prstGeom>
          </p:spPr>
        </p:pic>
        <p:pic>
          <p:nvPicPr>
            <p:cNvPr id="13" name="object 14">
              <a:extLst>
                <a:ext uri="{FF2B5EF4-FFF2-40B4-BE49-F238E27FC236}">
                  <a16:creationId xmlns="" xmlns:a16="http://schemas.microsoft.com/office/drawing/2014/main" id="{5F2A7640-0B9F-D943-84A2-CB648A3C2609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96605" y="1467312"/>
              <a:ext cx="66471" cy="76911"/>
            </a:xfrm>
            <a:prstGeom prst="rect">
              <a:avLst/>
            </a:prstGeom>
          </p:spPr>
        </p:pic>
        <p:pic>
          <p:nvPicPr>
            <p:cNvPr id="14" name="object 15">
              <a:extLst>
                <a:ext uri="{FF2B5EF4-FFF2-40B4-BE49-F238E27FC236}">
                  <a16:creationId xmlns="" xmlns:a16="http://schemas.microsoft.com/office/drawing/2014/main" id="{D405252F-548F-4E42-A107-6113FD1EC67C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82771" y="1467312"/>
              <a:ext cx="66471" cy="76911"/>
            </a:xfrm>
            <a:prstGeom prst="rect">
              <a:avLst/>
            </a:prstGeom>
          </p:spPr>
        </p:pic>
        <p:sp>
          <p:nvSpPr>
            <p:cNvPr id="15" name="object 16">
              <a:extLst>
                <a:ext uri="{FF2B5EF4-FFF2-40B4-BE49-F238E27FC236}">
                  <a16:creationId xmlns="" xmlns:a16="http://schemas.microsoft.com/office/drawing/2014/main" id="{C4EB2F21-33E1-4E48-9166-00F20ADE3FCD}"/>
                </a:ext>
              </a:extLst>
            </p:cNvPr>
            <p:cNvSpPr/>
            <p:nvPr/>
          </p:nvSpPr>
          <p:spPr>
            <a:xfrm>
              <a:off x="1489430" y="1331849"/>
              <a:ext cx="54610" cy="8255"/>
            </a:xfrm>
            <a:custGeom>
              <a:avLst/>
              <a:gdLst/>
              <a:ahLst/>
              <a:cxnLst/>
              <a:rect l="l" t="t" r="r" b="b"/>
              <a:pathLst>
                <a:path w="54609" h="8255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7">
              <a:extLst>
                <a:ext uri="{FF2B5EF4-FFF2-40B4-BE49-F238E27FC236}">
                  <a16:creationId xmlns="" xmlns:a16="http://schemas.microsoft.com/office/drawing/2014/main" id="{BCFF1620-159D-CC4A-AAC0-F0B5484DFC9F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44093" y="480009"/>
              <a:ext cx="895848" cy="769188"/>
            </a:xfrm>
            <a:prstGeom prst="rect">
              <a:avLst/>
            </a:prstGeom>
          </p:spPr>
        </p:pic>
      </p:grpSp>
      <p:sp>
        <p:nvSpPr>
          <p:cNvPr id="17" name="Прямоугольник 16"/>
          <p:cNvSpPr/>
          <p:nvPr/>
        </p:nvSpPr>
        <p:spPr>
          <a:xfrm>
            <a:off x="1988672" y="264592"/>
            <a:ext cx="68647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 9 Правил</a:t>
            </a:r>
          </a:p>
          <a:p>
            <a:pPr lvl="0" algn="ctr"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Возмещение расходов 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73185" y="1273483"/>
            <a:ext cx="9065866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Страхователь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выполнения всех предупредительных мер или хотя бы одной предупредительной меры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обращается с заявлением о возмещении произведенных расходов на оплату предупредительных мер (далее - заявление о возмещении расходов) в отделение СФР по месту своей регистрации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срок до 15 ноября текущего календарного года.</a:t>
            </a:r>
          </a:p>
          <a:p>
            <a:endParaRPr lang="ru-RU" sz="20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возмещении расходов с прилагаемыми к нему документами (копиями документов) представляется страхователем либо лицом, представляющим его интересы, на бумажном носителе либо в форме </a:t>
            </a:r>
            <a:r>
              <a:rPr lang="ru-RU" sz="2000" u="sng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электронного </a:t>
            </a:r>
            <a:r>
              <a:rPr lang="ru-RU" sz="2000" u="sng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 (через ЕПГУ)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Бланки заявления о возмещении произведенных расходов, перечень и бланки прилагаемых к нему в обязательном порядке документов, предусмотренных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п.п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10,11 Правил,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памятки по мероприятиям размещены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сайте отделения Фонда sfr.gov.ru в разделе «Страхователям», подраздел «Предупредительные меры по сокращению производственного травматизма и профессиональных заболеваний»</a:t>
            </a:r>
          </a:p>
          <a:p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03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497" y="1205751"/>
            <a:ext cx="88929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-Medium"/>
                <a:cs typeface="Times New Roman" pitchFamily="18" charset="0"/>
              </a:rPr>
              <a:t>		</a:t>
            </a:r>
          </a:p>
        </p:txBody>
      </p:sp>
      <p:grpSp>
        <p:nvGrpSpPr>
          <p:cNvPr id="3" name="Group 57">
            <a:extLst>
              <a:ext uri="{FF2B5EF4-FFF2-40B4-BE49-F238E27FC236}">
                <a16:creationId xmlns="" xmlns:a16="http://schemas.microsoft.com/office/drawing/2014/main" id="{128AD3B2-AA2B-044C-BE81-E84938DEA450}"/>
              </a:ext>
            </a:extLst>
          </p:cNvPr>
          <p:cNvGrpSpPr/>
          <p:nvPr/>
        </p:nvGrpSpPr>
        <p:grpSpPr>
          <a:xfrm>
            <a:off x="396708" y="465273"/>
            <a:ext cx="741813" cy="806645"/>
            <a:chOff x="634994" y="480009"/>
            <a:chExt cx="914452" cy="1075526"/>
          </a:xfrm>
        </p:grpSpPr>
        <p:pic>
          <p:nvPicPr>
            <p:cNvPr id="4" name="object 5">
              <a:extLst>
                <a:ext uri="{FF2B5EF4-FFF2-40B4-BE49-F238E27FC236}">
                  <a16:creationId xmlns="" xmlns:a16="http://schemas.microsoft.com/office/drawing/2014/main" id="{A267BA74-CF6E-8444-8748-661470FA8F4B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7218" y="1352696"/>
              <a:ext cx="163266" cy="78676"/>
            </a:xfrm>
            <a:prstGeom prst="rect">
              <a:avLst/>
            </a:prstGeom>
          </p:spPr>
        </p:pic>
        <p:pic>
          <p:nvPicPr>
            <p:cNvPr id="5" name="object 6">
              <a:extLst>
                <a:ext uri="{FF2B5EF4-FFF2-40B4-BE49-F238E27FC236}">
                  <a16:creationId xmlns="" xmlns:a16="http://schemas.microsoft.com/office/drawing/2014/main" id="{573E76A0-6E1D-5548-92E9-D5E74C2DED44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2641" y="1353580"/>
              <a:ext cx="341118" cy="89957"/>
            </a:xfrm>
            <a:prstGeom prst="rect">
              <a:avLst/>
            </a:prstGeom>
          </p:spPr>
        </p:pic>
        <p:sp>
          <p:nvSpPr>
            <p:cNvPr id="6" name="object 7">
              <a:extLst>
                <a:ext uri="{FF2B5EF4-FFF2-40B4-BE49-F238E27FC236}">
                  <a16:creationId xmlns="" xmlns:a16="http://schemas.microsoft.com/office/drawing/2014/main" id="{D8ACC6AC-501C-5C47-8DB6-B5AA9A51F396}"/>
                </a:ext>
              </a:extLst>
            </p:cNvPr>
            <p:cNvSpPr/>
            <p:nvPr/>
          </p:nvSpPr>
          <p:spPr>
            <a:xfrm>
              <a:off x="1192096" y="1353577"/>
              <a:ext cx="62230" cy="77470"/>
            </a:xfrm>
            <a:custGeom>
              <a:avLst/>
              <a:gdLst/>
              <a:ahLst/>
              <a:cxnLst/>
              <a:rect l="l" t="t" r="r" b="b"/>
              <a:pathLst>
                <a:path w="62230" h="77469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69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8">
              <a:extLst>
                <a:ext uri="{FF2B5EF4-FFF2-40B4-BE49-F238E27FC236}">
                  <a16:creationId xmlns="" xmlns:a16="http://schemas.microsoft.com/office/drawing/2014/main" id="{7B93CEC3-B4BB-0745-A182-01CFF7460977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74796" y="1353580"/>
              <a:ext cx="66154" cy="76911"/>
            </a:xfrm>
            <a:prstGeom prst="rect">
              <a:avLst/>
            </a:prstGeom>
          </p:spPr>
        </p:pic>
        <p:pic>
          <p:nvPicPr>
            <p:cNvPr id="8" name="object 9">
              <a:extLst>
                <a:ext uri="{FF2B5EF4-FFF2-40B4-BE49-F238E27FC236}">
                  <a16:creationId xmlns="" xmlns:a16="http://schemas.microsoft.com/office/drawing/2014/main" id="{F073B450-5A5D-044E-ADAC-5DED8FEC4A71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69272" y="1353577"/>
              <a:ext cx="85153" cy="76923"/>
            </a:xfrm>
            <a:prstGeom prst="rect">
              <a:avLst/>
            </a:prstGeom>
          </p:spPr>
        </p:pic>
        <p:sp>
          <p:nvSpPr>
            <p:cNvPr id="9" name="object 10">
              <a:extLst>
                <a:ext uri="{FF2B5EF4-FFF2-40B4-BE49-F238E27FC236}">
                  <a16:creationId xmlns="" xmlns:a16="http://schemas.microsoft.com/office/drawing/2014/main" id="{4E4E1EA9-4DDD-CF4B-9315-C368B8FE54AC}"/>
                </a:ext>
              </a:extLst>
            </p:cNvPr>
            <p:cNvSpPr/>
            <p:nvPr/>
          </p:nvSpPr>
          <p:spPr>
            <a:xfrm>
              <a:off x="1482771" y="1353580"/>
              <a:ext cx="66675" cy="77470"/>
            </a:xfrm>
            <a:custGeom>
              <a:avLst/>
              <a:gdLst/>
              <a:ahLst/>
              <a:cxnLst/>
              <a:rect l="l" t="t" r="r" b="b"/>
              <a:pathLst>
                <a:path w="66675" h="77469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1">
              <a:extLst>
                <a:ext uri="{FF2B5EF4-FFF2-40B4-BE49-F238E27FC236}">
                  <a16:creationId xmlns="" xmlns:a16="http://schemas.microsoft.com/office/drawing/2014/main" id="{1CF935D6-7625-F24C-AC37-84C602466711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4994" y="1464464"/>
              <a:ext cx="188554" cy="82626"/>
            </a:xfrm>
            <a:prstGeom prst="rect">
              <a:avLst/>
            </a:prstGeom>
          </p:spPr>
        </p:pic>
        <p:pic>
          <p:nvPicPr>
            <p:cNvPr id="11" name="object 12">
              <a:extLst>
                <a:ext uri="{FF2B5EF4-FFF2-40B4-BE49-F238E27FC236}">
                  <a16:creationId xmlns="" xmlns:a16="http://schemas.microsoft.com/office/drawing/2014/main" id="{80D1809F-4E9B-7048-A496-AF8AAB712E50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45724" y="1467309"/>
              <a:ext cx="164275" cy="88226"/>
            </a:xfrm>
            <a:prstGeom prst="rect">
              <a:avLst/>
            </a:prstGeom>
          </p:spPr>
        </p:pic>
        <p:pic>
          <p:nvPicPr>
            <p:cNvPr id="12" name="object 13">
              <a:extLst>
                <a:ext uri="{FF2B5EF4-FFF2-40B4-BE49-F238E27FC236}">
                  <a16:creationId xmlns="" xmlns:a16="http://schemas.microsoft.com/office/drawing/2014/main" id="{FF8257AD-DF3C-8B47-BE06-FF229F3E814C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57757" y="1466442"/>
              <a:ext cx="319289" cy="78663"/>
            </a:xfrm>
            <a:prstGeom prst="rect">
              <a:avLst/>
            </a:prstGeom>
          </p:spPr>
        </p:pic>
        <p:pic>
          <p:nvPicPr>
            <p:cNvPr id="13" name="object 14">
              <a:extLst>
                <a:ext uri="{FF2B5EF4-FFF2-40B4-BE49-F238E27FC236}">
                  <a16:creationId xmlns="" xmlns:a16="http://schemas.microsoft.com/office/drawing/2014/main" id="{5F2A7640-0B9F-D943-84A2-CB648A3C2609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96605" y="1467312"/>
              <a:ext cx="66471" cy="76911"/>
            </a:xfrm>
            <a:prstGeom prst="rect">
              <a:avLst/>
            </a:prstGeom>
          </p:spPr>
        </p:pic>
        <p:pic>
          <p:nvPicPr>
            <p:cNvPr id="14" name="object 15">
              <a:extLst>
                <a:ext uri="{FF2B5EF4-FFF2-40B4-BE49-F238E27FC236}">
                  <a16:creationId xmlns="" xmlns:a16="http://schemas.microsoft.com/office/drawing/2014/main" id="{D405252F-548F-4E42-A107-6113FD1EC67C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82771" y="1467312"/>
              <a:ext cx="66471" cy="76911"/>
            </a:xfrm>
            <a:prstGeom prst="rect">
              <a:avLst/>
            </a:prstGeom>
          </p:spPr>
        </p:pic>
        <p:sp>
          <p:nvSpPr>
            <p:cNvPr id="15" name="object 16">
              <a:extLst>
                <a:ext uri="{FF2B5EF4-FFF2-40B4-BE49-F238E27FC236}">
                  <a16:creationId xmlns="" xmlns:a16="http://schemas.microsoft.com/office/drawing/2014/main" id="{C4EB2F21-33E1-4E48-9166-00F20ADE3FCD}"/>
                </a:ext>
              </a:extLst>
            </p:cNvPr>
            <p:cNvSpPr/>
            <p:nvPr/>
          </p:nvSpPr>
          <p:spPr>
            <a:xfrm>
              <a:off x="1489430" y="1331849"/>
              <a:ext cx="54610" cy="8255"/>
            </a:xfrm>
            <a:custGeom>
              <a:avLst/>
              <a:gdLst/>
              <a:ahLst/>
              <a:cxnLst/>
              <a:rect l="l" t="t" r="r" b="b"/>
              <a:pathLst>
                <a:path w="54609" h="8255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7">
              <a:extLst>
                <a:ext uri="{FF2B5EF4-FFF2-40B4-BE49-F238E27FC236}">
                  <a16:creationId xmlns="" xmlns:a16="http://schemas.microsoft.com/office/drawing/2014/main" id="{BCFF1620-159D-CC4A-AAC0-F0B5484DFC9F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44093" y="480009"/>
              <a:ext cx="895848" cy="769188"/>
            </a:xfrm>
            <a:prstGeom prst="rect">
              <a:avLst/>
            </a:prstGeom>
          </p:spPr>
        </p:pic>
      </p:grpSp>
      <p:sp>
        <p:nvSpPr>
          <p:cNvPr id="17" name="Прямоугольник 16"/>
          <p:cNvSpPr/>
          <p:nvPr/>
        </p:nvSpPr>
        <p:spPr>
          <a:xfrm>
            <a:off x="1832653" y="580500"/>
            <a:ext cx="70207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ВАЖНО!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26090" y="1844824"/>
            <a:ext cx="8940614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ЕПГУ  реализована возможность подачи заявления на возмещение произведенных расходов в электронном виде.</a:t>
            </a:r>
          </a:p>
          <a:p>
            <a:pPr indent="457200"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457200"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"Возмещение произведенных расходов на оплату предупредительных мер" отображается в разделе "Страховые взносы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".</a:t>
            </a:r>
          </a:p>
          <a:p>
            <a:pPr indent="457200"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Ссылка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заявление о возмещении расходов: </a:t>
            </a:r>
          </a:p>
          <a:p>
            <a:pPr indent="457200" algn="just"/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https://www.gosuslugi.ru/642141/1/form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85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497" y="1205751"/>
            <a:ext cx="88929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-Medium"/>
                <a:cs typeface="Times New Roman" pitchFamily="18" charset="0"/>
              </a:rPr>
              <a:t>		</a:t>
            </a:r>
          </a:p>
        </p:txBody>
      </p:sp>
      <p:grpSp>
        <p:nvGrpSpPr>
          <p:cNvPr id="3" name="Group 57">
            <a:extLst>
              <a:ext uri="{FF2B5EF4-FFF2-40B4-BE49-F238E27FC236}">
                <a16:creationId xmlns="" xmlns:a16="http://schemas.microsoft.com/office/drawing/2014/main" id="{128AD3B2-AA2B-044C-BE81-E84938DEA450}"/>
              </a:ext>
            </a:extLst>
          </p:cNvPr>
          <p:cNvGrpSpPr/>
          <p:nvPr/>
        </p:nvGrpSpPr>
        <p:grpSpPr>
          <a:xfrm>
            <a:off x="396708" y="465273"/>
            <a:ext cx="741813" cy="806645"/>
            <a:chOff x="634994" y="480009"/>
            <a:chExt cx="914452" cy="1075526"/>
          </a:xfrm>
        </p:grpSpPr>
        <p:pic>
          <p:nvPicPr>
            <p:cNvPr id="4" name="object 5">
              <a:extLst>
                <a:ext uri="{FF2B5EF4-FFF2-40B4-BE49-F238E27FC236}">
                  <a16:creationId xmlns="" xmlns:a16="http://schemas.microsoft.com/office/drawing/2014/main" id="{A267BA74-CF6E-8444-8748-661470FA8F4B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7218" y="1352696"/>
              <a:ext cx="163266" cy="78676"/>
            </a:xfrm>
            <a:prstGeom prst="rect">
              <a:avLst/>
            </a:prstGeom>
          </p:spPr>
        </p:pic>
        <p:pic>
          <p:nvPicPr>
            <p:cNvPr id="5" name="object 6">
              <a:extLst>
                <a:ext uri="{FF2B5EF4-FFF2-40B4-BE49-F238E27FC236}">
                  <a16:creationId xmlns="" xmlns:a16="http://schemas.microsoft.com/office/drawing/2014/main" id="{573E76A0-6E1D-5548-92E9-D5E74C2DED44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2641" y="1353580"/>
              <a:ext cx="341118" cy="89957"/>
            </a:xfrm>
            <a:prstGeom prst="rect">
              <a:avLst/>
            </a:prstGeom>
          </p:spPr>
        </p:pic>
        <p:sp>
          <p:nvSpPr>
            <p:cNvPr id="6" name="object 7">
              <a:extLst>
                <a:ext uri="{FF2B5EF4-FFF2-40B4-BE49-F238E27FC236}">
                  <a16:creationId xmlns="" xmlns:a16="http://schemas.microsoft.com/office/drawing/2014/main" id="{D8ACC6AC-501C-5C47-8DB6-B5AA9A51F396}"/>
                </a:ext>
              </a:extLst>
            </p:cNvPr>
            <p:cNvSpPr/>
            <p:nvPr/>
          </p:nvSpPr>
          <p:spPr>
            <a:xfrm>
              <a:off x="1192096" y="1353577"/>
              <a:ext cx="62230" cy="77470"/>
            </a:xfrm>
            <a:custGeom>
              <a:avLst/>
              <a:gdLst/>
              <a:ahLst/>
              <a:cxnLst/>
              <a:rect l="l" t="t" r="r" b="b"/>
              <a:pathLst>
                <a:path w="62230" h="77469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69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8">
              <a:extLst>
                <a:ext uri="{FF2B5EF4-FFF2-40B4-BE49-F238E27FC236}">
                  <a16:creationId xmlns="" xmlns:a16="http://schemas.microsoft.com/office/drawing/2014/main" id="{7B93CEC3-B4BB-0745-A182-01CFF7460977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74796" y="1353580"/>
              <a:ext cx="66154" cy="76911"/>
            </a:xfrm>
            <a:prstGeom prst="rect">
              <a:avLst/>
            </a:prstGeom>
          </p:spPr>
        </p:pic>
        <p:pic>
          <p:nvPicPr>
            <p:cNvPr id="8" name="object 9">
              <a:extLst>
                <a:ext uri="{FF2B5EF4-FFF2-40B4-BE49-F238E27FC236}">
                  <a16:creationId xmlns="" xmlns:a16="http://schemas.microsoft.com/office/drawing/2014/main" id="{F073B450-5A5D-044E-ADAC-5DED8FEC4A71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69272" y="1353577"/>
              <a:ext cx="85153" cy="76923"/>
            </a:xfrm>
            <a:prstGeom prst="rect">
              <a:avLst/>
            </a:prstGeom>
          </p:spPr>
        </p:pic>
        <p:sp>
          <p:nvSpPr>
            <p:cNvPr id="9" name="object 10">
              <a:extLst>
                <a:ext uri="{FF2B5EF4-FFF2-40B4-BE49-F238E27FC236}">
                  <a16:creationId xmlns="" xmlns:a16="http://schemas.microsoft.com/office/drawing/2014/main" id="{4E4E1EA9-4DDD-CF4B-9315-C368B8FE54AC}"/>
                </a:ext>
              </a:extLst>
            </p:cNvPr>
            <p:cNvSpPr/>
            <p:nvPr/>
          </p:nvSpPr>
          <p:spPr>
            <a:xfrm>
              <a:off x="1482771" y="1353580"/>
              <a:ext cx="66675" cy="77470"/>
            </a:xfrm>
            <a:custGeom>
              <a:avLst/>
              <a:gdLst/>
              <a:ahLst/>
              <a:cxnLst/>
              <a:rect l="l" t="t" r="r" b="b"/>
              <a:pathLst>
                <a:path w="66675" h="77469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1">
              <a:extLst>
                <a:ext uri="{FF2B5EF4-FFF2-40B4-BE49-F238E27FC236}">
                  <a16:creationId xmlns="" xmlns:a16="http://schemas.microsoft.com/office/drawing/2014/main" id="{1CF935D6-7625-F24C-AC37-84C602466711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4994" y="1464464"/>
              <a:ext cx="188554" cy="82626"/>
            </a:xfrm>
            <a:prstGeom prst="rect">
              <a:avLst/>
            </a:prstGeom>
          </p:spPr>
        </p:pic>
        <p:pic>
          <p:nvPicPr>
            <p:cNvPr id="11" name="object 12">
              <a:extLst>
                <a:ext uri="{FF2B5EF4-FFF2-40B4-BE49-F238E27FC236}">
                  <a16:creationId xmlns="" xmlns:a16="http://schemas.microsoft.com/office/drawing/2014/main" id="{80D1809F-4E9B-7048-A496-AF8AAB712E50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45724" y="1467309"/>
              <a:ext cx="164275" cy="88226"/>
            </a:xfrm>
            <a:prstGeom prst="rect">
              <a:avLst/>
            </a:prstGeom>
          </p:spPr>
        </p:pic>
        <p:pic>
          <p:nvPicPr>
            <p:cNvPr id="12" name="object 13">
              <a:extLst>
                <a:ext uri="{FF2B5EF4-FFF2-40B4-BE49-F238E27FC236}">
                  <a16:creationId xmlns="" xmlns:a16="http://schemas.microsoft.com/office/drawing/2014/main" id="{FF8257AD-DF3C-8B47-BE06-FF229F3E814C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57757" y="1466442"/>
              <a:ext cx="319289" cy="78663"/>
            </a:xfrm>
            <a:prstGeom prst="rect">
              <a:avLst/>
            </a:prstGeom>
          </p:spPr>
        </p:pic>
        <p:pic>
          <p:nvPicPr>
            <p:cNvPr id="13" name="object 14">
              <a:extLst>
                <a:ext uri="{FF2B5EF4-FFF2-40B4-BE49-F238E27FC236}">
                  <a16:creationId xmlns="" xmlns:a16="http://schemas.microsoft.com/office/drawing/2014/main" id="{5F2A7640-0B9F-D943-84A2-CB648A3C2609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96605" y="1467312"/>
              <a:ext cx="66471" cy="76911"/>
            </a:xfrm>
            <a:prstGeom prst="rect">
              <a:avLst/>
            </a:prstGeom>
          </p:spPr>
        </p:pic>
        <p:pic>
          <p:nvPicPr>
            <p:cNvPr id="14" name="object 15">
              <a:extLst>
                <a:ext uri="{FF2B5EF4-FFF2-40B4-BE49-F238E27FC236}">
                  <a16:creationId xmlns="" xmlns:a16="http://schemas.microsoft.com/office/drawing/2014/main" id="{D405252F-548F-4E42-A107-6113FD1EC67C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82771" y="1467312"/>
              <a:ext cx="66471" cy="76911"/>
            </a:xfrm>
            <a:prstGeom prst="rect">
              <a:avLst/>
            </a:prstGeom>
          </p:spPr>
        </p:pic>
        <p:sp>
          <p:nvSpPr>
            <p:cNvPr id="15" name="object 16">
              <a:extLst>
                <a:ext uri="{FF2B5EF4-FFF2-40B4-BE49-F238E27FC236}">
                  <a16:creationId xmlns="" xmlns:a16="http://schemas.microsoft.com/office/drawing/2014/main" id="{C4EB2F21-33E1-4E48-9166-00F20ADE3FCD}"/>
                </a:ext>
              </a:extLst>
            </p:cNvPr>
            <p:cNvSpPr/>
            <p:nvPr/>
          </p:nvSpPr>
          <p:spPr>
            <a:xfrm>
              <a:off x="1489430" y="1331849"/>
              <a:ext cx="54610" cy="8255"/>
            </a:xfrm>
            <a:custGeom>
              <a:avLst/>
              <a:gdLst/>
              <a:ahLst/>
              <a:cxnLst/>
              <a:rect l="l" t="t" r="r" b="b"/>
              <a:pathLst>
                <a:path w="54609" h="8255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7">
              <a:extLst>
                <a:ext uri="{FF2B5EF4-FFF2-40B4-BE49-F238E27FC236}">
                  <a16:creationId xmlns="" xmlns:a16="http://schemas.microsoft.com/office/drawing/2014/main" id="{BCFF1620-159D-CC4A-AAC0-F0B5484DFC9F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44093" y="480009"/>
              <a:ext cx="895848" cy="769188"/>
            </a:xfrm>
            <a:prstGeom prst="rect">
              <a:avLst/>
            </a:prstGeom>
          </p:spPr>
        </p:pic>
      </p:grpSp>
      <p:sp>
        <p:nvSpPr>
          <p:cNvPr id="18" name="Прямоугольник 17"/>
          <p:cNvSpPr/>
          <p:nvPr/>
        </p:nvSpPr>
        <p:spPr>
          <a:xfrm>
            <a:off x="567655" y="1042164"/>
            <a:ext cx="894061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81" y="1390416"/>
            <a:ext cx="9235788" cy="5278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729511" y="571460"/>
            <a:ext cx="14781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ВАЖНО!</a:t>
            </a:r>
          </a:p>
        </p:txBody>
      </p:sp>
    </p:spTree>
    <p:extLst>
      <p:ext uri="{BB962C8B-B14F-4D97-AF65-F5344CB8AC3E}">
        <p14:creationId xmlns:p14="http://schemas.microsoft.com/office/powerpoint/2010/main" val="349946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object 3">
            <a:extLst>
              <a:ext uri="{FF2B5EF4-FFF2-40B4-BE49-F238E27FC236}">
                <a16:creationId xmlns="" xmlns:a16="http://schemas.microsoft.com/office/drawing/2014/main" id="{E29114B4-D23B-2A40-BF81-4F4A2A1644BC}"/>
              </a:ext>
            </a:extLst>
          </p:cNvPr>
          <p:cNvSpPr/>
          <p:nvPr/>
        </p:nvSpPr>
        <p:spPr>
          <a:xfrm>
            <a:off x="100980" y="107872"/>
            <a:ext cx="1849249" cy="6642259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0" tIns="0" rIns="0" bIns="0" rtlCol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/>
          </a:p>
        </p:txBody>
      </p:sp>
      <p:pic>
        <p:nvPicPr>
          <p:cNvPr id="73" name="object 4">
            <a:extLst>
              <a:ext uri="{FF2B5EF4-FFF2-40B4-BE49-F238E27FC236}">
                <a16:creationId xmlns="" xmlns:a16="http://schemas.microsoft.com/office/drawing/2014/main" id="{6588F54A-E23E-FF49-838F-55CC2FDE64DE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65616" y="106043"/>
            <a:ext cx="446182" cy="6643988"/>
          </a:xfrm>
          <a:prstGeom prst="rect">
            <a:avLst/>
          </a:prstGeom>
        </p:spPr>
      </p:pic>
      <p:grpSp>
        <p:nvGrpSpPr>
          <p:cNvPr id="74" name="Group 73">
            <a:extLst>
              <a:ext uri="{FF2B5EF4-FFF2-40B4-BE49-F238E27FC236}">
                <a16:creationId xmlns="" xmlns:a16="http://schemas.microsoft.com/office/drawing/2014/main" id="{20F5D676-E236-D84F-AE2F-D718B81E0C87}"/>
              </a:ext>
            </a:extLst>
          </p:cNvPr>
          <p:cNvGrpSpPr/>
          <p:nvPr/>
        </p:nvGrpSpPr>
        <p:grpSpPr>
          <a:xfrm>
            <a:off x="400181" y="5665724"/>
            <a:ext cx="557244" cy="806651"/>
            <a:chOff x="634994" y="7556702"/>
            <a:chExt cx="914452" cy="1075534"/>
          </a:xfrm>
        </p:grpSpPr>
        <p:pic>
          <p:nvPicPr>
            <p:cNvPr id="75" name="object 5">
              <a:extLst>
                <a:ext uri="{FF2B5EF4-FFF2-40B4-BE49-F238E27FC236}">
                  <a16:creationId xmlns="" xmlns:a16="http://schemas.microsoft.com/office/drawing/2014/main" id="{8AE9C3F9-595E-1C4E-99E9-7C93D66F0E7A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7218" y="8429396"/>
              <a:ext cx="163266" cy="78676"/>
            </a:xfrm>
            <a:prstGeom prst="rect">
              <a:avLst/>
            </a:prstGeom>
          </p:spPr>
        </p:pic>
        <p:pic>
          <p:nvPicPr>
            <p:cNvPr id="76" name="object 6">
              <a:extLst>
                <a:ext uri="{FF2B5EF4-FFF2-40B4-BE49-F238E27FC236}">
                  <a16:creationId xmlns="" xmlns:a16="http://schemas.microsoft.com/office/drawing/2014/main" id="{472D9660-E25E-174D-8E49-E08660851B7F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2641" y="8430279"/>
              <a:ext cx="341118" cy="89959"/>
            </a:xfrm>
            <a:prstGeom prst="rect">
              <a:avLst/>
            </a:prstGeom>
          </p:spPr>
        </p:pic>
        <p:sp>
          <p:nvSpPr>
            <p:cNvPr id="77" name="object 7">
              <a:extLst>
                <a:ext uri="{FF2B5EF4-FFF2-40B4-BE49-F238E27FC236}">
                  <a16:creationId xmlns="" xmlns:a16="http://schemas.microsoft.com/office/drawing/2014/main" id="{E385B0AA-9606-004C-91FF-291BD32CC62D}"/>
                </a:ext>
              </a:extLst>
            </p:cNvPr>
            <p:cNvSpPr/>
            <p:nvPr/>
          </p:nvSpPr>
          <p:spPr>
            <a:xfrm>
              <a:off x="1192096" y="8430277"/>
              <a:ext cx="62230" cy="77470"/>
            </a:xfrm>
            <a:custGeom>
              <a:avLst/>
              <a:gdLst/>
              <a:ahLst/>
              <a:cxnLst/>
              <a:rect l="l" t="t" r="r" b="b"/>
              <a:pathLst>
                <a:path w="62230" h="77470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70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8" name="object 8">
              <a:extLst>
                <a:ext uri="{FF2B5EF4-FFF2-40B4-BE49-F238E27FC236}">
                  <a16:creationId xmlns="" xmlns:a16="http://schemas.microsoft.com/office/drawing/2014/main" id="{F9DDD202-1689-9345-941F-9329EC81CF2D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74796" y="8430279"/>
              <a:ext cx="66154" cy="76911"/>
            </a:xfrm>
            <a:prstGeom prst="rect">
              <a:avLst/>
            </a:prstGeom>
          </p:spPr>
        </p:pic>
        <p:pic>
          <p:nvPicPr>
            <p:cNvPr id="79" name="object 9">
              <a:extLst>
                <a:ext uri="{FF2B5EF4-FFF2-40B4-BE49-F238E27FC236}">
                  <a16:creationId xmlns="" xmlns:a16="http://schemas.microsoft.com/office/drawing/2014/main" id="{E6D90ABF-E531-2C44-A07D-FB7A025D54AE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69272" y="8430277"/>
              <a:ext cx="85153" cy="76923"/>
            </a:xfrm>
            <a:prstGeom prst="rect">
              <a:avLst/>
            </a:prstGeom>
          </p:spPr>
        </p:pic>
        <p:sp>
          <p:nvSpPr>
            <p:cNvPr id="80" name="object 10">
              <a:extLst>
                <a:ext uri="{FF2B5EF4-FFF2-40B4-BE49-F238E27FC236}">
                  <a16:creationId xmlns="" xmlns:a16="http://schemas.microsoft.com/office/drawing/2014/main" id="{9AC239B6-FFFB-6B45-BCBC-C4761EE0E4A2}"/>
                </a:ext>
              </a:extLst>
            </p:cNvPr>
            <p:cNvSpPr/>
            <p:nvPr/>
          </p:nvSpPr>
          <p:spPr>
            <a:xfrm>
              <a:off x="1482771" y="8430279"/>
              <a:ext cx="66675" cy="77470"/>
            </a:xfrm>
            <a:custGeom>
              <a:avLst/>
              <a:gdLst/>
              <a:ahLst/>
              <a:cxnLst/>
              <a:rect l="l" t="t" r="r" b="b"/>
              <a:pathLst>
                <a:path w="66675" h="77470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1" name="object 11">
              <a:extLst>
                <a:ext uri="{FF2B5EF4-FFF2-40B4-BE49-F238E27FC236}">
                  <a16:creationId xmlns="" xmlns:a16="http://schemas.microsoft.com/office/drawing/2014/main" id="{BB8DA70F-8086-BE4A-88B0-C54D4509D3EB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4994" y="8541165"/>
              <a:ext cx="188554" cy="82626"/>
            </a:xfrm>
            <a:prstGeom prst="rect">
              <a:avLst/>
            </a:prstGeom>
          </p:spPr>
        </p:pic>
        <p:pic>
          <p:nvPicPr>
            <p:cNvPr id="82" name="object 12">
              <a:extLst>
                <a:ext uri="{FF2B5EF4-FFF2-40B4-BE49-F238E27FC236}">
                  <a16:creationId xmlns="" xmlns:a16="http://schemas.microsoft.com/office/drawing/2014/main" id="{F61F53E2-53C6-4646-9298-ADD052CAC6D5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45724" y="8544010"/>
              <a:ext cx="164275" cy="88226"/>
            </a:xfrm>
            <a:prstGeom prst="rect">
              <a:avLst/>
            </a:prstGeom>
          </p:spPr>
        </p:pic>
        <p:pic>
          <p:nvPicPr>
            <p:cNvPr id="83" name="object 13">
              <a:extLst>
                <a:ext uri="{FF2B5EF4-FFF2-40B4-BE49-F238E27FC236}">
                  <a16:creationId xmlns="" xmlns:a16="http://schemas.microsoft.com/office/drawing/2014/main" id="{5AECEDBD-41AD-144E-8C65-85EE44130273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57757" y="8543142"/>
              <a:ext cx="319289" cy="78663"/>
            </a:xfrm>
            <a:prstGeom prst="rect">
              <a:avLst/>
            </a:prstGeom>
          </p:spPr>
        </p:pic>
        <p:pic>
          <p:nvPicPr>
            <p:cNvPr id="84" name="object 14">
              <a:extLst>
                <a:ext uri="{FF2B5EF4-FFF2-40B4-BE49-F238E27FC236}">
                  <a16:creationId xmlns="" xmlns:a16="http://schemas.microsoft.com/office/drawing/2014/main" id="{96D31B5A-667A-4245-8476-B3B7636CD2C8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96605" y="8544012"/>
              <a:ext cx="66471" cy="76911"/>
            </a:xfrm>
            <a:prstGeom prst="rect">
              <a:avLst/>
            </a:prstGeom>
          </p:spPr>
        </p:pic>
        <p:pic>
          <p:nvPicPr>
            <p:cNvPr id="85" name="object 15">
              <a:extLst>
                <a:ext uri="{FF2B5EF4-FFF2-40B4-BE49-F238E27FC236}">
                  <a16:creationId xmlns="" xmlns:a16="http://schemas.microsoft.com/office/drawing/2014/main" id="{64F59B50-F07B-C04F-BAAF-361C208FEA8A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482771" y="8544012"/>
              <a:ext cx="66471" cy="76911"/>
            </a:xfrm>
            <a:prstGeom prst="rect">
              <a:avLst/>
            </a:prstGeom>
          </p:spPr>
        </p:pic>
        <p:sp>
          <p:nvSpPr>
            <p:cNvPr id="86" name="object 16">
              <a:extLst>
                <a:ext uri="{FF2B5EF4-FFF2-40B4-BE49-F238E27FC236}">
                  <a16:creationId xmlns="" xmlns:a16="http://schemas.microsoft.com/office/drawing/2014/main" id="{8F34719E-BCE0-E94F-8BF1-3A09A326921C}"/>
                </a:ext>
              </a:extLst>
            </p:cNvPr>
            <p:cNvSpPr/>
            <p:nvPr/>
          </p:nvSpPr>
          <p:spPr>
            <a:xfrm>
              <a:off x="1489430" y="8408555"/>
              <a:ext cx="54610" cy="8255"/>
            </a:xfrm>
            <a:custGeom>
              <a:avLst/>
              <a:gdLst/>
              <a:ahLst/>
              <a:cxnLst/>
              <a:rect l="l" t="t" r="r" b="b"/>
              <a:pathLst>
                <a:path w="54609" h="8254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7" name="object 17">
              <a:extLst>
                <a:ext uri="{FF2B5EF4-FFF2-40B4-BE49-F238E27FC236}">
                  <a16:creationId xmlns="" xmlns:a16="http://schemas.microsoft.com/office/drawing/2014/main" id="{96558440-5DFC-094A-927A-EC7068203E50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44093" y="7556702"/>
              <a:ext cx="895848" cy="769188"/>
            </a:xfrm>
            <a:prstGeom prst="rect">
              <a:avLst/>
            </a:prstGeom>
          </p:spPr>
        </p:pic>
      </p:grpSp>
      <p:sp>
        <p:nvSpPr>
          <p:cNvPr id="2" name="Прямоугольник 1"/>
          <p:cNvSpPr/>
          <p:nvPr/>
        </p:nvSpPr>
        <p:spPr>
          <a:xfrm>
            <a:off x="1811798" y="2204864"/>
            <a:ext cx="759486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Подать заявление на возмещение расходов в срок не позднее </a:t>
            </a: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15.11.2025</a:t>
            </a:r>
          </a:p>
          <a:p>
            <a:pPr marL="0" indent="0" algn="ctr">
              <a:buNone/>
            </a:pP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(15.12.2024 если оплата по договорам позже 15.11.2024)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04861" y="692696"/>
            <a:ext cx="49925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 !!!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85715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">
            <a:extLst>
              <a:ext uri="{FF2B5EF4-FFF2-40B4-BE49-F238E27FC236}">
                <a16:creationId xmlns="" xmlns:a16="http://schemas.microsoft.com/office/drawing/2014/main" id="{A97E8EE2-4551-1D4D-B20F-9ECBC399827F}"/>
              </a:ext>
            </a:extLst>
          </p:cNvPr>
          <p:cNvGrpSpPr/>
          <p:nvPr/>
        </p:nvGrpSpPr>
        <p:grpSpPr>
          <a:xfrm>
            <a:off x="687911" y="480009"/>
            <a:ext cx="825079" cy="963528"/>
            <a:chOff x="634994" y="480009"/>
            <a:chExt cx="914452" cy="1075526"/>
          </a:xfrm>
        </p:grpSpPr>
        <p:pic>
          <p:nvPicPr>
            <p:cNvPr id="6" name="object 3">
              <a:extLst>
                <a:ext uri="{FF2B5EF4-FFF2-40B4-BE49-F238E27FC236}">
                  <a16:creationId xmlns="" xmlns:a16="http://schemas.microsoft.com/office/drawing/2014/main" id="{41254BC0-D9C2-B142-AFE9-DFB4D9F9F98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7218" y="1352696"/>
              <a:ext cx="163266" cy="78676"/>
            </a:xfrm>
            <a:prstGeom prst="rect">
              <a:avLst/>
            </a:prstGeom>
          </p:spPr>
        </p:pic>
        <p:pic>
          <p:nvPicPr>
            <p:cNvPr id="7" name="object 4">
              <a:extLst>
                <a:ext uri="{FF2B5EF4-FFF2-40B4-BE49-F238E27FC236}">
                  <a16:creationId xmlns="" xmlns:a16="http://schemas.microsoft.com/office/drawing/2014/main" id="{E507F1A5-4D52-5545-9CCE-E99AD6560D62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2641" y="1353580"/>
              <a:ext cx="341118" cy="89957"/>
            </a:xfrm>
            <a:prstGeom prst="rect">
              <a:avLst/>
            </a:prstGeom>
          </p:spPr>
        </p:pic>
        <p:sp>
          <p:nvSpPr>
            <p:cNvPr id="8" name="object 5">
              <a:extLst>
                <a:ext uri="{FF2B5EF4-FFF2-40B4-BE49-F238E27FC236}">
                  <a16:creationId xmlns="" xmlns:a16="http://schemas.microsoft.com/office/drawing/2014/main" id="{866507DF-04FC-B448-8224-AA95FFED5C00}"/>
                </a:ext>
              </a:extLst>
            </p:cNvPr>
            <p:cNvSpPr/>
            <p:nvPr/>
          </p:nvSpPr>
          <p:spPr>
            <a:xfrm>
              <a:off x="1192096" y="1353577"/>
              <a:ext cx="62230" cy="77470"/>
            </a:xfrm>
            <a:custGeom>
              <a:avLst/>
              <a:gdLst/>
              <a:ahLst/>
              <a:cxnLst/>
              <a:rect l="l" t="t" r="r" b="b"/>
              <a:pathLst>
                <a:path w="62230" h="77469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69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6">
              <a:extLst>
                <a:ext uri="{FF2B5EF4-FFF2-40B4-BE49-F238E27FC236}">
                  <a16:creationId xmlns="" xmlns:a16="http://schemas.microsoft.com/office/drawing/2014/main" id="{84152146-FE93-CD4C-B1C3-252710A289FD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74796" y="1353580"/>
              <a:ext cx="66154" cy="76911"/>
            </a:xfrm>
            <a:prstGeom prst="rect">
              <a:avLst/>
            </a:prstGeom>
          </p:spPr>
        </p:pic>
        <p:pic>
          <p:nvPicPr>
            <p:cNvPr id="10" name="object 7">
              <a:extLst>
                <a:ext uri="{FF2B5EF4-FFF2-40B4-BE49-F238E27FC236}">
                  <a16:creationId xmlns="" xmlns:a16="http://schemas.microsoft.com/office/drawing/2014/main" id="{952C9DAA-6652-504B-8CCA-A0FBF52EF6AB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69272" y="1353577"/>
              <a:ext cx="85153" cy="76923"/>
            </a:xfrm>
            <a:prstGeom prst="rect">
              <a:avLst/>
            </a:prstGeom>
          </p:spPr>
        </p:pic>
        <p:sp>
          <p:nvSpPr>
            <p:cNvPr id="11" name="object 8">
              <a:extLst>
                <a:ext uri="{FF2B5EF4-FFF2-40B4-BE49-F238E27FC236}">
                  <a16:creationId xmlns="" xmlns:a16="http://schemas.microsoft.com/office/drawing/2014/main" id="{93B4D373-A57C-5147-AF7B-285DB10850A7}"/>
                </a:ext>
              </a:extLst>
            </p:cNvPr>
            <p:cNvSpPr/>
            <p:nvPr/>
          </p:nvSpPr>
          <p:spPr>
            <a:xfrm>
              <a:off x="1482771" y="1353580"/>
              <a:ext cx="66675" cy="77470"/>
            </a:xfrm>
            <a:custGeom>
              <a:avLst/>
              <a:gdLst/>
              <a:ahLst/>
              <a:cxnLst/>
              <a:rect l="l" t="t" r="r" b="b"/>
              <a:pathLst>
                <a:path w="66675" h="77469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9">
              <a:extLst>
                <a:ext uri="{FF2B5EF4-FFF2-40B4-BE49-F238E27FC236}">
                  <a16:creationId xmlns="" xmlns:a16="http://schemas.microsoft.com/office/drawing/2014/main" id="{113DCB0E-A553-AA4E-99CE-E160CB880C41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4994" y="1464464"/>
              <a:ext cx="188554" cy="82626"/>
            </a:xfrm>
            <a:prstGeom prst="rect">
              <a:avLst/>
            </a:prstGeom>
          </p:spPr>
        </p:pic>
        <p:pic>
          <p:nvPicPr>
            <p:cNvPr id="13" name="object 10">
              <a:extLst>
                <a:ext uri="{FF2B5EF4-FFF2-40B4-BE49-F238E27FC236}">
                  <a16:creationId xmlns="" xmlns:a16="http://schemas.microsoft.com/office/drawing/2014/main" id="{41916624-BBB3-8A40-ABE0-7D4E32E689D6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45724" y="1467309"/>
              <a:ext cx="164275" cy="88226"/>
            </a:xfrm>
            <a:prstGeom prst="rect">
              <a:avLst/>
            </a:prstGeom>
          </p:spPr>
        </p:pic>
        <p:pic>
          <p:nvPicPr>
            <p:cNvPr id="14" name="object 11">
              <a:extLst>
                <a:ext uri="{FF2B5EF4-FFF2-40B4-BE49-F238E27FC236}">
                  <a16:creationId xmlns="" xmlns:a16="http://schemas.microsoft.com/office/drawing/2014/main" id="{93865CB1-3B31-DF48-8A1B-D44646006C7B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57757" y="1466442"/>
              <a:ext cx="319289" cy="78663"/>
            </a:xfrm>
            <a:prstGeom prst="rect">
              <a:avLst/>
            </a:prstGeom>
          </p:spPr>
        </p:pic>
        <p:pic>
          <p:nvPicPr>
            <p:cNvPr id="15" name="object 12">
              <a:extLst>
                <a:ext uri="{FF2B5EF4-FFF2-40B4-BE49-F238E27FC236}">
                  <a16:creationId xmlns="" xmlns:a16="http://schemas.microsoft.com/office/drawing/2014/main" id="{3F6AACBB-DD95-7447-9CA5-1A712FF07540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96605" y="1467312"/>
              <a:ext cx="66471" cy="76911"/>
            </a:xfrm>
            <a:prstGeom prst="rect">
              <a:avLst/>
            </a:prstGeom>
          </p:spPr>
        </p:pic>
        <p:pic>
          <p:nvPicPr>
            <p:cNvPr id="16" name="object 13">
              <a:extLst>
                <a:ext uri="{FF2B5EF4-FFF2-40B4-BE49-F238E27FC236}">
                  <a16:creationId xmlns="" xmlns:a16="http://schemas.microsoft.com/office/drawing/2014/main" id="{674E59DD-21BC-9642-BE74-1E1E58C80370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482771" y="1467312"/>
              <a:ext cx="66471" cy="76911"/>
            </a:xfrm>
            <a:prstGeom prst="rect">
              <a:avLst/>
            </a:prstGeom>
          </p:spPr>
        </p:pic>
        <p:sp>
          <p:nvSpPr>
            <p:cNvPr id="17" name="object 14">
              <a:extLst>
                <a:ext uri="{FF2B5EF4-FFF2-40B4-BE49-F238E27FC236}">
                  <a16:creationId xmlns="" xmlns:a16="http://schemas.microsoft.com/office/drawing/2014/main" id="{5930CDB3-65C2-FE4C-AFB5-3809157D7E03}"/>
                </a:ext>
              </a:extLst>
            </p:cNvPr>
            <p:cNvSpPr/>
            <p:nvPr/>
          </p:nvSpPr>
          <p:spPr>
            <a:xfrm>
              <a:off x="1489430" y="1331849"/>
              <a:ext cx="54610" cy="8255"/>
            </a:xfrm>
            <a:custGeom>
              <a:avLst/>
              <a:gdLst/>
              <a:ahLst/>
              <a:cxnLst/>
              <a:rect l="l" t="t" r="r" b="b"/>
              <a:pathLst>
                <a:path w="54609" h="8255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5">
              <a:extLst>
                <a:ext uri="{FF2B5EF4-FFF2-40B4-BE49-F238E27FC236}">
                  <a16:creationId xmlns="" xmlns:a16="http://schemas.microsoft.com/office/drawing/2014/main" id="{361CEE12-CFC5-0848-B5FA-F9E783486BB8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44093" y="480009"/>
              <a:ext cx="895848" cy="769188"/>
            </a:xfrm>
            <a:prstGeom prst="rect">
              <a:avLst/>
            </a:prstGeom>
          </p:spPr>
        </p:pic>
      </p:grp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6739702"/>
              </p:ext>
            </p:extLst>
          </p:nvPr>
        </p:nvGraphicFramePr>
        <p:xfrm>
          <a:off x="763572" y="1538688"/>
          <a:ext cx="8653923" cy="523706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429788"/>
                <a:gridCol w="1224135"/>
              </a:tblGrid>
              <a:tr h="49916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страхователя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81" marR="7081" marT="70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Возмещено расходов, % от разрешенной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81" marR="7081" marT="70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77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"ЛАЯ-ДЕВЕЛОПМЕНТ"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81" marR="7081" marT="70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81" marR="7081" marT="70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77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ГБСУ СО ССЗН АО "ТРЕПУЗОВСКИЙ ПСИХОНЕВРОЛОГИЧЕСКИЙ ИНТЕРНАТ"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81" marR="7081" marT="70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81" marR="7081" marT="70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77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"УЕМСКАЯ СРЕДНЯЯ ШКОЛА"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81" marR="7081" marT="70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81" marR="7081" marT="70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77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"БЕЛОМОРСКАЯ СПЛАВНАЯ КОМПАНИЯ"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81" marR="7081" marT="70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81" marR="7081" marT="70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77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"РН-МОРСКОЙ ТЕРМИНАЛ АРХАНГЕЛЬСК"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81" marR="7081" marT="70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81" marR="7081" marT="70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77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ГБСУ СО ССЗН АО "ШИРШИНСКИЙ ПСИХОНЕВРОЛОГИЧЕСКИЙ ИНТЕРНАТ"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81" marR="7081" marT="70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81" marR="7081" marT="70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08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ГБСУ АО "ПРИМОРСКИЙ СОЦИАЛЬНО-РЕАБИЛИТАЦИОННЫЙ ЦЕНТР ДЛЯ НЕСОВЕРШЕННОЛЕТНИХ "РАДУГА"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81" marR="7081" marT="70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81" marR="7081" marT="70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77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АО "2-ОЙ АРХАНГЕЛЬСКИЙ ОБЪЕДИНЕННЫЙ АВИАОТРЯД"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81" marR="7081" marT="70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81" marR="7081" marT="70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77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АО "АРХАНГЕЛЬСКАЯ КЛИНИЧЕСКАЯ ПСИХИАТРИЧЕСКАЯ БОЛЬНИЦА"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81" marR="7081" marT="70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81" marR="7081" marT="70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77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"БУРЕНКА"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81" marR="7081" marT="70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81" marR="7081" marT="70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77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"БОБРОВСКАЯ СРЕДНЯЯ ШКОЛА"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81" marR="7081" marT="70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81" marR="7081" marT="70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77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РЫБОЛОВЕЦКИЙ КОЛХОЗ ИМ. М. И. КАЛИНИНА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81" marR="7081" marT="70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81" marR="7081" marT="70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77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"ПРИМОРСКАЯ СРЕДНЯЯ ШКОЛА"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81" marR="7081" marT="70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81" marR="7081" marT="70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77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"ПАНСИОНАТ ДЛЯ ПОЖИЛЫХ ЛЮДЕЙ И ИНВАЛИДОВ "ЗАБОТА"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81" marR="7081" marT="70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81" marR="7081" marT="70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77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"ТАЛАЖСКАЯ СРЕДНЯЯ ШКОЛА"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81" marR="7081" marT="70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81" marR="7081" marT="70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77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ФИЛИАЛ "ПАТРАКЕЕВКА" РЫБОЛОВЕЦКОГО КОЛХОЗА ИМ. М. И. КАЛИНИНА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81" marR="7081" marT="70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81" marR="7081" marT="70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77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МБУ "ОБЪЕДИНЕНИЕ КУЛЬТУРЫ ПРИМОРСКОГО ОКРУГА"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81" marR="7081" marT="70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81" marR="7081" marT="70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77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"ГОСТИНИЧНЫЙ КОМПЛЕКС "МАЛЫЕ КАРЕЛЫ"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81" marR="7081" marT="70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81" marR="7081" marT="70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77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"КАТУНИНСКАЯ СРЕДНЯЯ ШКОЛА"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81" marR="7081" marT="70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81" marR="7081" marT="70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77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ФКУ "КОЛОНИЯ-ПОСЕЛЕНИЕ № 3 УФСИН ПО АРХАНГЕЛЬСКОЙ ОБЛАСТИ"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81" marR="7081" marT="70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81" marR="7081" marT="70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" name="Заголовок 1"/>
          <p:cNvSpPr txBox="1">
            <a:spLocks/>
          </p:cNvSpPr>
          <p:nvPr/>
        </p:nvSpPr>
        <p:spPr>
          <a:xfrm>
            <a:off x="1281241" y="275587"/>
            <a:ext cx="8202116" cy="11430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itchFamily="34" charset="0"/>
              </a:defRPr>
            </a:lvl5pPr>
            <a:lvl6pPr marL="478941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itchFamily="34" charset="0"/>
              </a:defRPr>
            </a:lvl6pPr>
            <a:lvl7pPr marL="957882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itchFamily="34" charset="0"/>
              </a:defRPr>
            </a:lvl7pPr>
            <a:lvl8pPr marL="1436823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itchFamily="34" charset="0"/>
              </a:defRPr>
            </a:lvl8pPr>
            <a:lvl9pPr marL="1915764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страхователей Приморского муниципального округа, получивших разрешения на ФОПМ в 2025 году </a:t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27.05.2025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07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12989" y="3212977"/>
            <a:ext cx="7878875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Montserrat-Medium"/>
                <a:cs typeface="Times New Roman" pitchFamily="18" charset="0"/>
              </a:rPr>
              <a:t>Телефон в Архангельске </a:t>
            </a:r>
          </a:p>
          <a:p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-Medium"/>
                <a:cs typeface="Times New Roman" pitchFamily="18" charset="0"/>
              </a:rPr>
              <a:t>(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-Medium"/>
                <a:cs typeface="Times New Roman" pitchFamily="18" charset="0"/>
              </a:rPr>
              <a:t>8182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-Medium"/>
                <a:cs typeface="Times New Roman" pitchFamily="18" charset="0"/>
              </a:rPr>
              <a:t>) </a:t>
            </a:r>
            <a:r>
              <a:rPr lang="ru-RU" sz="2000" b="1" dirty="0" smtClean="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tserrat-Medium"/>
              </a:rPr>
              <a:t>454182 (опция 5)</a:t>
            </a:r>
          </a:p>
          <a:p>
            <a:endParaRPr lang="ru-RU" sz="2000" b="1" dirty="0">
              <a:ln w="11430"/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tserrat-Medium"/>
              <a:cs typeface="Times New Roman" pitchFamily="18" charset="0"/>
            </a:endParaRPr>
          </a:p>
          <a:p>
            <a:endParaRPr lang="en-US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Montserrat-Medium"/>
              <a:cs typeface="Times New Roman" pitchFamily="18" charset="0"/>
            </a:endParaRPr>
          </a:p>
          <a:p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Montserrat-Medium"/>
              <a:cs typeface="Times New Roman" pitchFamily="18" charset="0"/>
            </a:endParaRPr>
          </a:p>
          <a:p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6">
            <a:extLst>
              <a:ext uri="{FF2B5EF4-FFF2-40B4-BE49-F238E27FC236}">
                <a16:creationId xmlns="" xmlns:a16="http://schemas.microsoft.com/office/drawing/2014/main" id="{A97E8EE2-4551-1D4D-B20F-9ECBC399827F}"/>
              </a:ext>
            </a:extLst>
          </p:cNvPr>
          <p:cNvGrpSpPr/>
          <p:nvPr/>
        </p:nvGrpSpPr>
        <p:grpSpPr>
          <a:xfrm>
            <a:off x="687911" y="480009"/>
            <a:ext cx="825079" cy="963528"/>
            <a:chOff x="634994" y="480009"/>
            <a:chExt cx="914452" cy="1075526"/>
          </a:xfrm>
        </p:grpSpPr>
        <p:pic>
          <p:nvPicPr>
            <p:cNvPr id="6" name="object 3">
              <a:extLst>
                <a:ext uri="{FF2B5EF4-FFF2-40B4-BE49-F238E27FC236}">
                  <a16:creationId xmlns="" xmlns:a16="http://schemas.microsoft.com/office/drawing/2014/main" id="{41254BC0-D9C2-B142-AFE9-DFB4D9F9F98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7218" y="1352696"/>
              <a:ext cx="163266" cy="78676"/>
            </a:xfrm>
            <a:prstGeom prst="rect">
              <a:avLst/>
            </a:prstGeom>
          </p:spPr>
        </p:pic>
        <p:pic>
          <p:nvPicPr>
            <p:cNvPr id="7" name="object 4">
              <a:extLst>
                <a:ext uri="{FF2B5EF4-FFF2-40B4-BE49-F238E27FC236}">
                  <a16:creationId xmlns="" xmlns:a16="http://schemas.microsoft.com/office/drawing/2014/main" id="{E507F1A5-4D52-5545-9CCE-E99AD6560D62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2641" y="1353580"/>
              <a:ext cx="341118" cy="89957"/>
            </a:xfrm>
            <a:prstGeom prst="rect">
              <a:avLst/>
            </a:prstGeom>
          </p:spPr>
        </p:pic>
        <p:sp>
          <p:nvSpPr>
            <p:cNvPr id="8" name="object 5">
              <a:extLst>
                <a:ext uri="{FF2B5EF4-FFF2-40B4-BE49-F238E27FC236}">
                  <a16:creationId xmlns="" xmlns:a16="http://schemas.microsoft.com/office/drawing/2014/main" id="{866507DF-04FC-B448-8224-AA95FFED5C00}"/>
                </a:ext>
              </a:extLst>
            </p:cNvPr>
            <p:cNvSpPr/>
            <p:nvPr/>
          </p:nvSpPr>
          <p:spPr>
            <a:xfrm>
              <a:off x="1192096" y="1353577"/>
              <a:ext cx="62230" cy="77470"/>
            </a:xfrm>
            <a:custGeom>
              <a:avLst/>
              <a:gdLst/>
              <a:ahLst/>
              <a:cxnLst/>
              <a:rect l="l" t="t" r="r" b="b"/>
              <a:pathLst>
                <a:path w="62230" h="77469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69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6">
              <a:extLst>
                <a:ext uri="{FF2B5EF4-FFF2-40B4-BE49-F238E27FC236}">
                  <a16:creationId xmlns="" xmlns:a16="http://schemas.microsoft.com/office/drawing/2014/main" id="{84152146-FE93-CD4C-B1C3-252710A289FD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74796" y="1353580"/>
              <a:ext cx="66154" cy="76911"/>
            </a:xfrm>
            <a:prstGeom prst="rect">
              <a:avLst/>
            </a:prstGeom>
          </p:spPr>
        </p:pic>
        <p:pic>
          <p:nvPicPr>
            <p:cNvPr id="10" name="object 7">
              <a:extLst>
                <a:ext uri="{FF2B5EF4-FFF2-40B4-BE49-F238E27FC236}">
                  <a16:creationId xmlns="" xmlns:a16="http://schemas.microsoft.com/office/drawing/2014/main" id="{952C9DAA-6652-504B-8CCA-A0FBF52EF6AB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69272" y="1353577"/>
              <a:ext cx="85153" cy="76923"/>
            </a:xfrm>
            <a:prstGeom prst="rect">
              <a:avLst/>
            </a:prstGeom>
          </p:spPr>
        </p:pic>
        <p:sp>
          <p:nvSpPr>
            <p:cNvPr id="11" name="object 8">
              <a:extLst>
                <a:ext uri="{FF2B5EF4-FFF2-40B4-BE49-F238E27FC236}">
                  <a16:creationId xmlns="" xmlns:a16="http://schemas.microsoft.com/office/drawing/2014/main" id="{93B4D373-A57C-5147-AF7B-285DB10850A7}"/>
                </a:ext>
              </a:extLst>
            </p:cNvPr>
            <p:cNvSpPr/>
            <p:nvPr/>
          </p:nvSpPr>
          <p:spPr>
            <a:xfrm>
              <a:off x="1482771" y="1353580"/>
              <a:ext cx="66675" cy="77470"/>
            </a:xfrm>
            <a:custGeom>
              <a:avLst/>
              <a:gdLst/>
              <a:ahLst/>
              <a:cxnLst/>
              <a:rect l="l" t="t" r="r" b="b"/>
              <a:pathLst>
                <a:path w="66675" h="77469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9">
              <a:extLst>
                <a:ext uri="{FF2B5EF4-FFF2-40B4-BE49-F238E27FC236}">
                  <a16:creationId xmlns="" xmlns:a16="http://schemas.microsoft.com/office/drawing/2014/main" id="{113DCB0E-A553-AA4E-99CE-E160CB880C41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4994" y="1464464"/>
              <a:ext cx="188554" cy="82626"/>
            </a:xfrm>
            <a:prstGeom prst="rect">
              <a:avLst/>
            </a:prstGeom>
          </p:spPr>
        </p:pic>
        <p:pic>
          <p:nvPicPr>
            <p:cNvPr id="13" name="object 10">
              <a:extLst>
                <a:ext uri="{FF2B5EF4-FFF2-40B4-BE49-F238E27FC236}">
                  <a16:creationId xmlns="" xmlns:a16="http://schemas.microsoft.com/office/drawing/2014/main" id="{41916624-BBB3-8A40-ABE0-7D4E32E689D6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45724" y="1467309"/>
              <a:ext cx="164275" cy="88226"/>
            </a:xfrm>
            <a:prstGeom prst="rect">
              <a:avLst/>
            </a:prstGeom>
          </p:spPr>
        </p:pic>
        <p:pic>
          <p:nvPicPr>
            <p:cNvPr id="14" name="object 11">
              <a:extLst>
                <a:ext uri="{FF2B5EF4-FFF2-40B4-BE49-F238E27FC236}">
                  <a16:creationId xmlns="" xmlns:a16="http://schemas.microsoft.com/office/drawing/2014/main" id="{93865CB1-3B31-DF48-8A1B-D44646006C7B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57757" y="1466442"/>
              <a:ext cx="319289" cy="78663"/>
            </a:xfrm>
            <a:prstGeom prst="rect">
              <a:avLst/>
            </a:prstGeom>
          </p:spPr>
        </p:pic>
        <p:pic>
          <p:nvPicPr>
            <p:cNvPr id="15" name="object 12">
              <a:extLst>
                <a:ext uri="{FF2B5EF4-FFF2-40B4-BE49-F238E27FC236}">
                  <a16:creationId xmlns="" xmlns:a16="http://schemas.microsoft.com/office/drawing/2014/main" id="{3F6AACBB-DD95-7447-9CA5-1A712FF07540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96605" y="1467312"/>
              <a:ext cx="66471" cy="76911"/>
            </a:xfrm>
            <a:prstGeom prst="rect">
              <a:avLst/>
            </a:prstGeom>
          </p:spPr>
        </p:pic>
        <p:pic>
          <p:nvPicPr>
            <p:cNvPr id="16" name="object 13">
              <a:extLst>
                <a:ext uri="{FF2B5EF4-FFF2-40B4-BE49-F238E27FC236}">
                  <a16:creationId xmlns="" xmlns:a16="http://schemas.microsoft.com/office/drawing/2014/main" id="{674E59DD-21BC-9642-BE74-1E1E58C80370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482771" y="1467312"/>
              <a:ext cx="66471" cy="76911"/>
            </a:xfrm>
            <a:prstGeom prst="rect">
              <a:avLst/>
            </a:prstGeom>
          </p:spPr>
        </p:pic>
        <p:sp>
          <p:nvSpPr>
            <p:cNvPr id="17" name="object 14">
              <a:extLst>
                <a:ext uri="{FF2B5EF4-FFF2-40B4-BE49-F238E27FC236}">
                  <a16:creationId xmlns="" xmlns:a16="http://schemas.microsoft.com/office/drawing/2014/main" id="{5930CDB3-65C2-FE4C-AFB5-3809157D7E03}"/>
                </a:ext>
              </a:extLst>
            </p:cNvPr>
            <p:cNvSpPr/>
            <p:nvPr/>
          </p:nvSpPr>
          <p:spPr>
            <a:xfrm>
              <a:off x="1489430" y="1331849"/>
              <a:ext cx="54610" cy="8255"/>
            </a:xfrm>
            <a:custGeom>
              <a:avLst/>
              <a:gdLst/>
              <a:ahLst/>
              <a:cxnLst/>
              <a:rect l="l" t="t" r="r" b="b"/>
              <a:pathLst>
                <a:path w="54609" h="8255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5">
              <a:extLst>
                <a:ext uri="{FF2B5EF4-FFF2-40B4-BE49-F238E27FC236}">
                  <a16:creationId xmlns="" xmlns:a16="http://schemas.microsoft.com/office/drawing/2014/main" id="{361CEE12-CFC5-0848-B5FA-F9E783486BB8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44093" y="480009"/>
              <a:ext cx="895848" cy="769188"/>
            </a:xfrm>
            <a:prstGeom prst="rect">
              <a:avLst/>
            </a:prstGeom>
          </p:spPr>
        </p:pic>
      </p:grpSp>
      <p:sp>
        <p:nvSpPr>
          <p:cNvPr id="19" name="object 2"/>
          <p:cNvSpPr txBox="1">
            <a:spLocks/>
          </p:cNvSpPr>
          <p:nvPr/>
        </p:nvSpPr>
        <p:spPr>
          <a:xfrm>
            <a:off x="2456723" y="332656"/>
            <a:ext cx="6786754" cy="438966"/>
          </a:xfrm>
          <a:prstGeom prst="rect">
            <a:avLst/>
          </a:prstGeom>
        </p:spPr>
        <p:txBody>
          <a:bodyPr vert="horz" wrap="square" lIns="0" tIns="8001" rIns="0" bIns="0" rtlCol="0"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8001">
              <a:spcBef>
                <a:spcPts val="63"/>
              </a:spcBef>
            </a:pPr>
            <a:r>
              <a:rPr lang="ru-RU" sz="2800" spc="44" dirty="0" smtClean="0">
                <a:latin typeface="Calibri-Light"/>
                <a:cs typeface="Calibri-Light"/>
              </a:rPr>
              <a:t>Контактный телефоны</a:t>
            </a:r>
            <a:endParaRPr lang="ru-RU" sz="2800" dirty="0">
              <a:latin typeface="Calibri-Light"/>
              <a:cs typeface="Calibri-Light"/>
            </a:endParaRPr>
          </a:p>
        </p:txBody>
      </p:sp>
    </p:spTree>
    <p:extLst>
      <p:ext uri="{BB962C8B-B14F-4D97-AF65-F5344CB8AC3E}">
        <p14:creationId xmlns:p14="http://schemas.microsoft.com/office/powerpoint/2010/main" val="81276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51491" y="297559"/>
            <a:ext cx="8426012" cy="712266"/>
          </a:xfrm>
          <a:prstGeom prst="rect">
            <a:avLst/>
          </a:prstGeom>
        </p:spPr>
        <p:txBody>
          <a:bodyPr wrap="square" lIns="95777" tIns="47889" rIns="95777" bIns="47889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 ассигнования на ФОПМ 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– 2025 годы  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2" name="Group 6">
            <a:extLst>
              <a:ext uri="{FF2B5EF4-FFF2-40B4-BE49-F238E27FC236}">
                <a16:creationId xmlns:a16="http://schemas.microsoft.com/office/drawing/2014/main" xmlns="" id="{A0E28B5D-06CC-EE40-B67D-CDEC70E36FA2}"/>
              </a:ext>
            </a:extLst>
          </p:cNvPr>
          <p:cNvGrpSpPr/>
          <p:nvPr/>
        </p:nvGrpSpPr>
        <p:grpSpPr>
          <a:xfrm>
            <a:off x="386950" y="360008"/>
            <a:ext cx="664542" cy="806645"/>
            <a:chOff x="634994" y="480009"/>
            <a:chExt cx="914452" cy="1075526"/>
          </a:xfrm>
        </p:grpSpPr>
        <p:pic>
          <p:nvPicPr>
            <p:cNvPr id="35" name="object 3">
              <a:extLst>
                <a:ext uri="{FF2B5EF4-FFF2-40B4-BE49-F238E27FC236}">
                  <a16:creationId xmlns:a16="http://schemas.microsoft.com/office/drawing/2014/main" xmlns="" id="{514F6CE0-3F09-7646-BBD8-40CD5B5F674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7218" y="1352696"/>
              <a:ext cx="163266" cy="78676"/>
            </a:xfrm>
            <a:prstGeom prst="rect">
              <a:avLst/>
            </a:prstGeom>
          </p:spPr>
        </p:pic>
        <p:pic>
          <p:nvPicPr>
            <p:cNvPr id="36" name="object 4">
              <a:extLst>
                <a:ext uri="{FF2B5EF4-FFF2-40B4-BE49-F238E27FC236}">
                  <a16:creationId xmlns:a16="http://schemas.microsoft.com/office/drawing/2014/main" xmlns="" id="{63DD7692-3234-774B-A189-B60AD6FBC4F5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2641" y="1353580"/>
              <a:ext cx="341118" cy="89957"/>
            </a:xfrm>
            <a:prstGeom prst="rect">
              <a:avLst/>
            </a:prstGeom>
          </p:spPr>
        </p:pic>
        <p:sp>
          <p:nvSpPr>
            <p:cNvPr id="37" name="object 5">
              <a:extLst>
                <a:ext uri="{FF2B5EF4-FFF2-40B4-BE49-F238E27FC236}">
                  <a16:creationId xmlns:a16="http://schemas.microsoft.com/office/drawing/2014/main" xmlns="" id="{F05A1893-2993-734D-B0A9-B57553F0C382}"/>
                </a:ext>
              </a:extLst>
            </p:cNvPr>
            <p:cNvSpPr/>
            <p:nvPr/>
          </p:nvSpPr>
          <p:spPr>
            <a:xfrm>
              <a:off x="1192096" y="1353577"/>
              <a:ext cx="62230" cy="77470"/>
            </a:xfrm>
            <a:custGeom>
              <a:avLst/>
              <a:gdLst/>
              <a:ahLst/>
              <a:cxnLst/>
              <a:rect l="l" t="t" r="r" b="b"/>
              <a:pathLst>
                <a:path w="62230" h="77469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69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6">
              <a:extLst>
                <a:ext uri="{FF2B5EF4-FFF2-40B4-BE49-F238E27FC236}">
                  <a16:creationId xmlns:a16="http://schemas.microsoft.com/office/drawing/2014/main" xmlns="" id="{7B743F23-EB63-4D40-A1B0-9F85F1318426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74796" y="1353580"/>
              <a:ext cx="66154" cy="76911"/>
            </a:xfrm>
            <a:prstGeom prst="rect">
              <a:avLst/>
            </a:prstGeom>
          </p:spPr>
        </p:pic>
        <p:pic>
          <p:nvPicPr>
            <p:cNvPr id="39" name="object 7">
              <a:extLst>
                <a:ext uri="{FF2B5EF4-FFF2-40B4-BE49-F238E27FC236}">
                  <a16:creationId xmlns:a16="http://schemas.microsoft.com/office/drawing/2014/main" xmlns="" id="{43A3A301-51C5-3B46-8C24-00665A28DC40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69272" y="1353577"/>
              <a:ext cx="85153" cy="76923"/>
            </a:xfrm>
            <a:prstGeom prst="rect">
              <a:avLst/>
            </a:prstGeom>
          </p:spPr>
        </p:pic>
        <p:sp>
          <p:nvSpPr>
            <p:cNvPr id="40" name="object 8">
              <a:extLst>
                <a:ext uri="{FF2B5EF4-FFF2-40B4-BE49-F238E27FC236}">
                  <a16:creationId xmlns:a16="http://schemas.microsoft.com/office/drawing/2014/main" xmlns="" id="{6426D98D-215E-8244-91C4-8F434923A407}"/>
                </a:ext>
              </a:extLst>
            </p:cNvPr>
            <p:cNvSpPr/>
            <p:nvPr/>
          </p:nvSpPr>
          <p:spPr>
            <a:xfrm>
              <a:off x="1482771" y="1353580"/>
              <a:ext cx="66675" cy="77470"/>
            </a:xfrm>
            <a:custGeom>
              <a:avLst/>
              <a:gdLst/>
              <a:ahLst/>
              <a:cxnLst/>
              <a:rect l="l" t="t" r="r" b="b"/>
              <a:pathLst>
                <a:path w="66675" h="77469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9">
              <a:extLst>
                <a:ext uri="{FF2B5EF4-FFF2-40B4-BE49-F238E27FC236}">
                  <a16:creationId xmlns:a16="http://schemas.microsoft.com/office/drawing/2014/main" xmlns="" id="{8BE24660-4A3F-E348-9B52-76573469C698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4994" y="1464464"/>
              <a:ext cx="188554" cy="82626"/>
            </a:xfrm>
            <a:prstGeom prst="rect">
              <a:avLst/>
            </a:prstGeom>
          </p:spPr>
        </p:pic>
        <p:pic>
          <p:nvPicPr>
            <p:cNvPr id="43" name="object 10">
              <a:extLst>
                <a:ext uri="{FF2B5EF4-FFF2-40B4-BE49-F238E27FC236}">
                  <a16:creationId xmlns:a16="http://schemas.microsoft.com/office/drawing/2014/main" xmlns="" id="{405CD552-6241-DF42-B93A-6D51E2F94917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45724" y="1467309"/>
              <a:ext cx="164275" cy="88226"/>
            </a:xfrm>
            <a:prstGeom prst="rect">
              <a:avLst/>
            </a:prstGeom>
          </p:spPr>
        </p:pic>
        <p:pic>
          <p:nvPicPr>
            <p:cNvPr id="45" name="object 11">
              <a:extLst>
                <a:ext uri="{FF2B5EF4-FFF2-40B4-BE49-F238E27FC236}">
                  <a16:creationId xmlns:a16="http://schemas.microsoft.com/office/drawing/2014/main" xmlns="" id="{AB951ABE-E1DE-3F45-B987-283B3D4FEB8A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57757" y="1466442"/>
              <a:ext cx="319289" cy="78663"/>
            </a:xfrm>
            <a:prstGeom prst="rect">
              <a:avLst/>
            </a:prstGeom>
          </p:spPr>
        </p:pic>
        <p:pic>
          <p:nvPicPr>
            <p:cNvPr id="46" name="object 12">
              <a:extLst>
                <a:ext uri="{FF2B5EF4-FFF2-40B4-BE49-F238E27FC236}">
                  <a16:creationId xmlns:a16="http://schemas.microsoft.com/office/drawing/2014/main" xmlns="" id="{91348924-45C1-D74E-A748-D493422DC090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96605" y="1467312"/>
              <a:ext cx="66471" cy="76911"/>
            </a:xfrm>
            <a:prstGeom prst="rect">
              <a:avLst/>
            </a:prstGeom>
          </p:spPr>
        </p:pic>
        <p:pic>
          <p:nvPicPr>
            <p:cNvPr id="47" name="object 13">
              <a:extLst>
                <a:ext uri="{FF2B5EF4-FFF2-40B4-BE49-F238E27FC236}">
                  <a16:creationId xmlns:a16="http://schemas.microsoft.com/office/drawing/2014/main" xmlns="" id="{5D2C8A54-6116-0146-A33B-1645B48F2143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482771" y="1467312"/>
              <a:ext cx="66471" cy="76911"/>
            </a:xfrm>
            <a:prstGeom prst="rect">
              <a:avLst/>
            </a:prstGeom>
          </p:spPr>
        </p:pic>
        <p:sp>
          <p:nvSpPr>
            <p:cNvPr id="50" name="object 14">
              <a:extLst>
                <a:ext uri="{FF2B5EF4-FFF2-40B4-BE49-F238E27FC236}">
                  <a16:creationId xmlns:a16="http://schemas.microsoft.com/office/drawing/2014/main" xmlns="" id="{8299A96C-04B5-E643-AF7B-64587623B0E7}"/>
                </a:ext>
              </a:extLst>
            </p:cNvPr>
            <p:cNvSpPr/>
            <p:nvPr/>
          </p:nvSpPr>
          <p:spPr>
            <a:xfrm>
              <a:off x="1489430" y="1331849"/>
              <a:ext cx="54610" cy="8255"/>
            </a:xfrm>
            <a:custGeom>
              <a:avLst/>
              <a:gdLst/>
              <a:ahLst/>
              <a:cxnLst/>
              <a:rect l="l" t="t" r="r" b="b"/>
              <a:pathLst>
                <a:path w="54609" h="8255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15">
              <a:extLst>
                <a:ext uri="{FF2B5EF4-FFF2-40B4-BE49-F238E27FC236}">
                  <a16:creationId xmlns:a16="http://schemas.microsoft.com/office/drawing/2014/main" xmlns="" id="{C2DB39E6-CEA0-FB47-AEC0-E21F16E1F693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44093" y="480009"/>
              <a:ext cx="895848" cy="769188"/>
            </a:xfrm>
            <a:prstGeom prst="rect">
              <a:avLst/>
            </a:prstGeom>
          </p:spPr>
        </p:pic>
      </p:grp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529200"/>
              </p:ext>
            </p:extLst>
          </p:nvPr>
        </p:nvGraphicFramePr>
        <p:xfrm>
          <a:off x="719073" y="2132857"/>
          <a:ext cx="8914448" cy="33245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3607"/>
                <a:gridCol w="2304256"/>
                <a:gridCol w="3168352"/>
                <a:gridCol w="2088233"/>
              </a:tblGrid>
              <a:tr h="100811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Плановые ассигнования,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млн руб.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Использовано страхователями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млн. руб.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</a:t>
                      </a:r>
                      <a:r>
                        <a:rPr lang="ru-RU" sz="18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использовано</a:t>
                      </a:r>
                      <a:r>
                        <a:rPr lang="ru-RU" sz="1800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ассигнований, 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060" marR="99060"/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621,2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555,0</a:t>
                      </a:r>
                      <a:endParaRPr lang="ru-RU" sz="1800" b="1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66,2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060" marR="99060"/>
                </a:tc>
              </a:tr>
              <a:tr h="489167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 страхователями Архангельской области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060" marR="99060"/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547,2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060" marR="99060"/>
                </a:tc>
              </a:tr>
              <a:tr h="489167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 страхователями Ненецкого автономного округа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060" marR="99060"/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7,8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060" marR="99060"/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641,6 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060" marR="9906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600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18574" y="2323800"/>
            <a:ext cx="4549014" cy="1024124"/>
          </a:xfrm>
          <a:prstGeom prst="rect">
            <a:avLst/>
          </a:prstGeom>
        </p:spPr>
        <p:txBody>
          <a:bodyPr vert="horz" wrap="square" lIns="0" tIns="8380" rIns="0" bIns="0" rtlCol="0">
            <a:spAutoFit/>
          </a:bodyPr>
          <a:lstStyle/>
          <a:p>
            <a:pPr marL="8381">
              <a:spcBef>
                <a:spcPts val="66"/>
              </a:spcBef>
            </a:pPr>
            <a:r>
              <a:rPr sz="3300" spc="46" dirty="0">
                <a:latin typeface="Calibri-Light"/>
                <a:cs typeface="Calibri-Light"/>
              </a:rPr>
              <a:t>СПАСИБО</a:t>
            </a:r>
            <a:r>
              <a:rPr sz="3300" spc="103" dirty="0">
                <a:latin typeface="Calibri-Light"/>
                <a:cs typeface="Calibri-Light"/>
              </a:rPr>
              <a:t> </a:t>
            </a:r>
            <a:r>
              <a:rPr sz="3300" spc="43" dirty="0">
                <a:latin typeface="Calibri-Light"/>
                <a:cs typeface="Calibri-Light"/>
              </a:rPr>
              <a:t>ЗА</a:t>
            </a:r>
            <a:r>
              <a:rPr sz="3300" spc="103" dirty="0">
                <a:latin typeface="Calibri-Light"/>
                <a:cs typeface="Calibri-Light"/>
              </a:rPr>
              <a:t> </a:t>
            </a:r>
            <a:r>
              <a:rPr sz="3300" spc="17" dirty="0">
                <a:latin typeface="Calibri-Light"/>
                <a:cs typeface="Calibri-Light"/>
              </a:rPr>
              <a:t>ВНИМАНИЕ!</a:t>
            </a:r>
            <a:endParaRPr sz="3300" dirty="0">
              <a:latin typeface="Calibri-Light"/>
              <a:cs typeface="Calibri-Ligh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20358" y="3621380"/>
            <a:ext cx="475040" cy="58466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32693" y="3621380"/>
            <a:ext cx="475040" cy="58466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08024" y="3621380"/>
            <a:ext cx="475040" cy="58466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069190" y="4278053"/>
            <a:ext cx="1842671" cy="700536"/>
          </a:xfrm>
          <a:prstGeom prst="rect">
            <a:avLst/>
          </a:prstGeom>
        </p:spPr>
        <p:txBody>
          <a:bodyPr vert="horz" wrap="square" lIns="0" tIns="7961" rIns="0" bIns="0" rtlCol="0">
            <a:spAutoFit/>
          </a:bodyPr>
          <a:lstStyle/>
          <a:p>
            <a:pPr algn="ctr">
              <a:lnSpc>
                <a:spcPts val="1753"/>
              </a:lnSpc>
              <a:spcBef>
                <a:spcPts val="62"/>
              </a:spcBef>
            </a:pPr>
            <a:r>
              <a:rPr spc="-23" dirty="0">
                <a:solidFill>
                  <a:srgbClr val="005E8A"/>
                </a:solidFill>
                <a:latin typeface="Montserrat"/>
                <a:cs typeface="Montserrat"/>
              </a:rPr>
              <a:t>Ваш</a:t>
            </a:r>
            <a:r>
              <a:rPr spc="-26" dirty="0">
                <a:solidFill>
                  <a:srgbClr val="005E8A"/>
                </a:solidFill>
                <a:latin typeface="Montserrat"/>
                <a:cs typeface="Montserrat"/>
              </a:rPr>
              <a:t> </a:t>
            </a:r>
            <a:r>
              <a:rPr spc="-17" dirty="0">
                <a:solidFill>
                  <a:srgbClr val="005E8A"/>
                </a:solidFill>
                <a:latin typeface="Montserrat"/>
                <a:cs typeface="Montserrat"/>
              </a:rPr>
              <a:t>фонд</a:t>
            </a:r>
            <a:endParaRPr dirty="0">
              <a:latin typeface="Montserrat"/>
              <a:cs typeface="Montserrat"/>
            </a:endParaRPr>
          </a:p>
          <a:p>
            <a:pPr algn="ctr">
              <a:lnSpc>
                <a:spcPts val="1753"/>
              </a:lnSpc>
            </a:pPr>
            <a:r>
              <a:rPr spc="-4" dirty="0">
                <a:solidFill>
                  <a:srgbClr val="005E8A"/>
                </a:solidFill>
                <a:latin typeface="Montserrat"/>
                <a:cs typeface="Montserrat"/>
              </a:rPr>
              <a:t>в</a:t>
            </a:r>
            <a:r>
              <a:rPr spc="-29" dirty="0">
                <a:solidFill>
                  <a:srgbClr val="005E8A"/>
                </a:solidFill>
                <a:latin typeface="Montserrat"/>
                <a:cs typeface="Montserrat"/>
              </a:rPr>
              <a:t> </a:t>
            </a:r>
            <a:r>
              <a:rPr spc="-26" dirty="0">
                <a:solidFill>
                  <a:srgbClr val="005E8A"/>
                </a:solidFill>
                <a:latin typeface="Montserrat"/>
                <a:cs typeface="Montserrat"/>
              </a:rPr>
              <a:t>социальных </a:t>
            </a:r>
            <a:r>
              <a:rPr spc="-17" dirty="0">
                <a:solidFill>
                  <a:srgbClr val="005E8A"/>
                </a:solidFill>
                <a:latin typeface="Montserrat"/>
                <a:cs typeface="Montserrat"/>
              </a:rPr>
              <a:t>сетях</a:t>
            </a:r>
            <a:endParaRPr dirty="0">
              <a:latin typeface="Montserrat"/>
              <a:cs typeface="Montserrat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A97E8EE2-4551-1D4D-B20F-9ECBC399827F}"/>
              </a:ext>
            </a:extLst>
          </p:cNvPr>
          <p:cNvGrpSpPr/>
          <p:nvPr/>
        </p:nvGrpSpPr>
        <p:grpSpPr>
          <a:xfrm>
            <a:off x="386949" y="360008"/>
            <a:ext cx="821635" cy="806645"/>
            <a:chOff x="634994" y="480009"/>
            <a:chExt cx="914452" cy="1075526"/>
          </a:xfrm>
        </p:grpSpPr>
        <p:pic>
          <p:nvPicPr>
            <p:cNvPr id="8" name="object 3">
              <a:extLst>
                <a:ext uri="{FF2B5EF4-FFF2-40B4-BE49-F238E27FC236}">
                  <a16:creationId xmlns:a16="http://schemas.microsoft.com/office/drawing/2014/main" xmlns="" id="{41254BC0-D9C2-B142-AFE9-DFB4D9F9F982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7218" y="1352696"/>
              <a:ext cx="163266" cy="78676"/>
            </a:xfrm>
            <a:prstGeom prst="rect">
              <a:avLst/>
            </a:prstGeom>
          </p:spPr>
        </p:pic>
        <p:pic>
          <p:nvPicPr>
            <p:cNvPr id="9" name="object 4">
              <a:extLst>
                <a:ext uri="{FF2B5EF4-FFF2-40B4-BE49-F238E27FC236}">
                  <a16:creationId xmlns:a16="http://schemas.microsoft.com/office/drawing/2014/main" xmlns="" id="{E507F1A5-4D52-5545-9CCE-E99AD6560D62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22641" y="1353580"/>
              <a:ext cx="341118" cy="89957"/>
            </a:xfrm>
            <a:prstGeom prst="rect">
              <a:avLst/>
            </a:prstGeom>
          </p:spPr>
        </p:pic>
        <p:sp>
          <p:nvSpPr>
            <p:cNvPr id="10" name="object 5">
              <a:extLst>
                <a:ext uri="{FF2B5EF4-FFF2-40B4-BE49-F238E27FC236}">
                  <a16:creationId xmlns:a16="http://schemas.microsoft.com/office/drawing/2014/main" xmlns="" id="{866507DF-04FC-B448-8224-AA95FFED5C00}"/>
                </a:ext>
              </a:extLst>
            </p:cNvPr>
            <p:cNvSpPr/>
            <p:nvPr/>
          </p:nvSpPr>
          <p:spPr>
            <a:xfrm>
              <a:off x="1192096" y="1353577"/>
              <a:ext cx="62230" cy="77470"/>
            </a:xfrm>
            <a:custGeom>
              <a:avLst/>
              <a:gdLst/>
              <a:ahLst/>
              <a:cxnLst/>
              <a:rect l="l" t="t" r="r" b="b"/>
              <a:pathLst>
                <a:path w="62230" h="77469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69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6">
              <a:extLst>
                <a:ext uri="{FF2B5EF4-FFF2-40B4-BE49-F238E27FC236}">
                  <a16:creationId xmlns:a16="http://schemas.microsoft.com/office/drawing/2014/main" xmlns="" id="{84152146-FE93-CD4C-B1C3-252710A289FD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74796" y="1353580"/>
              <a:ext cx="66154" cy="76911"/>
            </a:xfrm>
            <a:prstGeom prst="rect">
              <a:avLst/>
            </a:prstGeom>
          </p:spPr>
        </p:pic>
        <p:pic>
          <p:nvPicPr>
            <p:cNvPr id="12" name="object 7">
              <a:extLst>
                <a:ext uri="{FF2B5EF4-FFF2-40B4-BE49-F238E27FC236}">
                  <a16:creationId xmlns:a16="http://schemas.microsoft.com/office/drawing/2014/main" xmlns="" id="{952C9DAA-6652-504B-8CCA-A0FBF52EF6AB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69272" y="1353577"/>
              <a:ext cx="85153" cy="76923"/>
            </a:xfrm>
            <a:prstGeom prst="rect">
              <a:avLst/>
            </a:prstGeom>
          </p:spPr>
        </p:pic>
        <p:sp>
          <p:nvSpPr>
            <p:cNvPr id="13" name="object 8">
              <a:extLst>
                <a:ext uri="{FF2B5EF4-FFF2-40B4-BE49-F238E27FC236}">
                  <a16:creationId xmlns:a16="http://schemas.microsoft.com/office/drawing/2014/main" xmlns="" id="{93B4D373-A57C-5147-AF7B-285DB10850A7}"/>
                </a:ext>
              </a:extLst>
            </p:cNvPr>
            <p:cNvSpPr/>
            <p:nvPr/>
          </p:nvSpPr>
          <p:spPr>
            <a:xfrm>
              <a:off x="1482771" y="1353580"/>
              <a:ext cx="66675" cy="77470"/>
            </a:xfrm>
            <a:custGeom>
              <a:avLst/>
              <a:gdLst/>
              <a:ahLst/>
              <a:cxnLst/>
              <a:rect l="l" t="t" r="r" b="b"/>
              <a:pathLst>
                <a:path w="66675" h="77469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9">
              <a:extLst>
                <a:ext uri="{FF2B5EF4-FFF2-40B4-BE49-F238E27FC236}">
                  <a16:creationId xmlns:a16="http://schemas.microsoft.com/office/drawing/2014/main" xmlns="" id="{113DCB0E-A553-AA4E-99CE-E160CB880C41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34994" y="1464464"/>
              <a:ext cx="188554" cy="82626"/>
            </a:xfrm>
            <a:prstGeom prst="rect">
              <a:avLst/>
            </a:prstGeom>
          </p:spPr>
        </p:pic>
        <p:pic>
          <p:nvPicPr>
            <p:cNvPr id="15" name="object 10">
              <a:extLst>
                <a:ext uri="{FF2B5EF4-FFF2-40B4-BE49-F238E27FC236}">
                  <a16:creationId xmlns:a16="http://schemas.microsoft.com/office/drawing/2014/main" xmlns="" id="{41916624-BBB3-8A40-ABE0-7D4E32E689D6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45724" y="1467309"/>
              <a:ext cx="164275" cy="88226"/>
            </a:xfrm>
            <a:prstGeom prst="rect">
              <a:avLst/>
            </a:prstGeom>
          </p:spPr>
        </p:pic>
        <p:pic>
          <p:nvPicPr>
            <p:cNvPr id="16" name="object 11">
              <a:extLst>
                <a:ext uri="{FF2B5EF4-FFF2-40B4-BE49-F238E27FC236}">
                  <a16:creationId xmlns:a16="http://schemas.microsoft.com/office/drawing/2014/main" xmlns="" id="{93865CB1-3B31-DF48-8A1B-D44646006C7B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57757" y="1466442"/>
              <a:ext cx="319289" cy="78663"/>
            </a:xfrm>
            <a:prstGeom prst="rect">
              <a:avLst/>
            </a:prstGeom>
          </p:spPr>
        </p:pic>
        <p:pic>
          <p:nvPicPr>
            <p:cNvPr id="17" name="object 12">
              <a:extLst>
                <a:ext uri="{FF2B5EF4-FFF2-40B4-BE49-F238E27FC236}">
                  <a16:creationId xmlns:a16="http://schemas.microsoft.com/office/drawing/2014/main" xmlns="" id="{3F6AACBB-DD95-7447-9CA5-1A712FF07540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396605" y="1467312"/>
              <a:ext cx="66471" cy="76911"/>
            </a:xfrm>
            <a:prstGeom prst="rect">
              <a:avLst/>
            </a:prstGeom>
          </p:spPr>
        </p:pic>
        <p:pic>
          <p:nvPicPr>
            <p:cNvPr id="18" name="object 13">
              <a:extLst>
                <a:ext uri="{FF2B5EF4-FFF2-40B4-BE49-F238E27FC236}">
                  <a16:creationId xmlns:a16="http://schemas.microsoft.com/office/drawing/2014/main" xmlns="" id="{674E59DD-21BC-9642-BE74-1E1E58C80370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482771" y="1467312"/>
              <a:ext cx="66471" cy="76911"/>
            </a:xfrm>
            <a:prstGeom prst="rect">
              <a:avLst/>
            </a:prstGeom>
          </p:spPr>
        </p:pic>
        <p:sp>
          <p:nvSpPr>
            <p:cNvPr id="19" name="object 14">
              <a:extLst>
                <a:ext uri="{FF2B5EF4-FFF2-40B4-BE49-F238E27FC236}">
                  <a16:creationId xmlns:a16="http://schemas.microsoft.com/office/drawing/2014/main" xmlns="" id="{5930CDB3-65C2-FE4C-AFB5-3809157D7E03}"/>
                </a:ext>
              </a:extLst>
            </p:cNvPr>
            <p:cNvSpPr/>
            <p:nvPr/>
          </p:nvSpPr>
          <p:spPr>
            <a:xfrm>
              <a:off x="1489430" y="1331849"/>
              <a:ext cx="54610" cy="8255"/>
            </a:xfrm>
            <a:custGeom>
              <a:avLst/>
              <a:gdLst/>
              <a:ahLst/>
              <a:cxnLst/>
              <a:rect l="l" t="t" r="r" b="b"/>
              <a:pathLst>
                <a:path w="54609" h="8255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15">
              <a:extLst>
                <a:ext uri="{FF2B5EF4-FFF2-40B4-BE49-F238E27FC236}">
                  <a16:creationId xmlns:a16="http://schemas.microsoft.com/office/drawing/2014/main" xmlns="" id="{361CEE12-CFC5-0848-B5FA-F9E783486BB8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44093" y="480009"/>
              <a:ext cx="895848" cy="7691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9408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Группа 2"/>
          <p:cNvGrpSpPr>
            <a:grpSpLocks/>
          </p:cNvGrpSpPr>
          <p:nvPr/>
        </p:nvGrpSpPr>
        <p:grpSpPr bwMode="auto">
          <a:xfrm>
            <a:off x="335360" y="5810251"/>
            <a:ext cx="9261078" cy="492077"/>
            <a:chOff x="414920" y="3747119"/>
            <a:chExt cx="8669753" cy="4057315"/>
          </a:xfrm>
        </p:grpSpPr>
        <p:sp>
          <p:nvSpPr>
            <p:cNvPr id="6172" name="TextBox 51"/>
            <p:cNvSpPr txBox="1">
              <a:spLocks noChangeArrowheads="1"/>
            </p:cNvSpPr>
            <p:nvPr/>
          </p:nvSpPr>
          <p:spPr bwMode="auto">
            <a:xfrm>
              <a:off x="882292" y="5266725"/>
              <a:ext cx="8202381" cy="2537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1" lang="ru-RU" altLang="ru-RU" sz="1400">
                  <a:solidFill>
                    <a:srgbClr val="000000"/>
                  </a:solidFill>
                  <a:cs typeface="Arial" charset="0"/>
                </a:rPr>
                <a:t>Расходы на финансирование предупредительных мер, млн. рублей</a:t>
              </a:r>
            </a:p>
          </p:txBody>
        </p:sp>
        <p:sp>
          <p:nvSpPr>
            <p:cNvPr id="53" name="Rectangle 53"/>
            <p:cNvSpPr>
              <a:spLocks noChangeArrowheads="1"/>
            </p:cNvSpPr>
            <p:nvPr/>
          </p:nvSpPr>
          <p:spPr bwMode="gray">
            <a:xfrm rot="16200000">
              <a:off x="407087" y="5652918"/>
              <a:ext cx="274873" cy="259207"/>
            </a:xfrm>
            <a:prstGeom prst="rect">
              <a:avLst/>
            </a:prstGeom>
            <a:gradFill rotWithShape="1">
              <a:gsLst>
                <a:gs pos="0">
                  <a:srgbClr val="A8D02A">
                    <a:gamma/>
                    <a:tint val="35294"/>
                    <a:invGamma/>
                  </a:srgbClr>
                </a:gs>
                <a:gs pos="100000">
                  <a:srgbClr val="A8D02A"/>
                </a:gs>
              </a:gsLst>
              <a:lin ang="0" scaled="1"/>
            </a:gradFill>
            <a:ln>
              <a:noFill/>
            </a:ln>
            <a:effectLst/>
            <a:scene3d>
              <a:camera prst="legacyPerspectiveBottom"/>
              <a:lightRig rig="legacyFlat1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A8D02A"/>
              </a:extrusion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62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74" name="TextBox 55"/>
            <p:cNvSpPr txBox="1">
              <a:spLocks noChangeArrowheads="1"/>
            </p:cNvSpPr>
            <p:nvPr/>
          </p:nvSpPr>
          <p:spPr bwMode="auto">
            <a:xfrm>
              <a:off x="457383" y="3747119"/>
              <a:ext cx="812647" cy="2537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kumimoji="1" lang="ru-RU" altLang="ru-RU" sz="1400" b="1">
                <a:solidFill>
                  <a:srgbClr val="00B050"/>
                </a:solidFill>
                <a:latin typeface="Garamond" pitchFamily="18" charset="0"/>
                <a:cs typeface="Arial" charset="0"/>
              </a:endParaRPr>
            </a:p>
          </p:txBody>
        </p:sp>
      </p:grpSp>
      <p:sp>
        <p:nvSpPr>
          <p:cNvPr id="92" name="Овал 91"/>
          <p:cNvSpPr/>
          <p:nvPr/>
        </p:nvSpPr>
        <p:spPr>
          <a:xfrm>
            <a:off x="263129" y="6210300"/>
            <a:ext cx="423069" cy="293688"/>
          </a:xfrm>
          <a:prstGeom prst="ellipse">
            <a:avLst/>
          </a:prstGeom>
          <a:gradFill rotWithShape="1">
            <a:gsLst>
              <a:gs pos="0">
                <a:srgbClr val="5CB1FE"/>
              </a:gs>
              <a:gs pos="100000">
                <a:srgbClr val="5CB1FE">
                  <a:gamma/>
                  <a:tint val="60000"/>
                  <a:invGamma/>
                </a:srgbClr>
              </a:gs>
            </a:gsLst>
            <a:lin ang="0" scaled="1"/>
          </a:gradFill>
          <a:ln>
            <a:noFill/>
          </a:ln>
          <a:effectLst/>
          <a:scene3d>
            <a:camera prst="legacyPerspectiveBottom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5CB1FE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kern="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48" name="TextBox 93"/>
          <p:cNvSpPr txBox="1">
            <a:spLocks noChangeArrowheads="1"/>
          </p:cNvSpPr>
          <p:nvPr/>
        </p:nvSpPr>
        <p:spPr bwMode="auto">
          <a:xfrm>
            <a:off x="717154" y="6203951"/>
            <a:ext cx="92163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kumimoji="1" lang="ru-RU" altLang="ru-RU" sz="1400">
                <a:solidFill>
                  <a:srgbClr val="000000"/>
                </a:solidFill>
                <a:cs typeface="Arial" charset="0"/>
              </a:rPr>
              <a:t>Количество страхователей, воспользовавшихся финансированием предупредительных мероприятий</a:t>
            </a:r>
          </a:p>
        </p:txBody>
      </p:sp>
      <p:sp>
        <p:nvSpPr>
          <p:cNvPr id="44" name="Rectangle 53"/>
          <p:cNvSpPr>
            <a:spLocks noChangeArrowheads="1"/>
          </p:cNvSpPr>
          <p:nvPr/>
        </p:nvSpPr>
        <p:spPr bwMode="gray">
          <a:xfrm rot="16200000">
            <a:off x="-134364" y="3471389"/>
            <a:ext cx="2768600" cy="1093788"/>
          </a:xfrm>
          <a:prstGeom prst="rect">
            <a:avLst/>
          </a:prstGeom>
          <a:gradFill rotWithShape="1">
            <a:gsLst>
              <a:gs pos="0">
                <a:srgbClr val="A8D02A">
                  <a:gamma/>
                  <a:tint val="35294"/>
                  <a:invGamma/>
                </a:srgbClr>
              </a:gs>
              <a:gs pos="100000">
                <a:srgbClr val="A8D02A"/>
              </a:gs>
            </a:gsLst>
            <a:lin ang="0" scaled="1"/>
          </a:gradFill>
          <a:ln>
            <a:noFill/>
          </a:ln>
          <a:effectLst/>
          <a:scene3d>
            <a:camera prst="legacyPerspectiveBottom"/>
            <a:lightRig rig="legacyFlat1" dir="t"/>
          </a:scene3d>
          <a:sp3d extrusionH="430200" prstMaterial="legacyMatte">
            <a:bevelT w="13500" h="13500" prst="angle"/>
            <a:bevelB w="13500" h="13500" prst="angle"/>
            <a:extrusionClr>
              <a:srgbClr val="A8D02A"/>
            </a:extrusion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62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kern="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57" name="TextBox 73"/>
          <p:cNvSpPr txBox="1">
            <a:spLocks noChangeArrowheads="1"/>
          </p:cNvSpPr>
          <p:nvPr/>
        </p:nvSpPr>
        <p:spPr bwMode="auto">
          <a:xfrm>
            <a:off x="789032" y="2216471"/>
            <a:ext cx="1066271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ru-RU" altLang="ru-RU" sz="1600" b="1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307,8</a:t>
            </a:r>
          </a:p>
        </p:txBody>
      </p:sp>
      <p:sp>
        <p:nvSpPr>
          <p:cNvPr id="6158" name="TextBox 48"/>
          <p:cNvSpPr txBox="1">
            <a:spLocks noChangeArrowheads="1"/>
          </p:cNvSpPr>
          <p:nvPr/>
        </p:nvSpPr>
        <p:spPr bwMode="auto">
          <a:xfrm rot="10800000" flipV="1">
            <a:off x="555140" y="5429571"/>
            <a:ext cx="140507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ru-RU" altLang="ru-RU" sz="1400">
                <a:solidFill>
                  <a:srgbClr val="000000"/>
                </a:solidFill>
                <a:latin typeface="Arial" charset="0"/>
                <a:cs typeface="Arial" charset="0"/>
              </a:rPr>
              <a:t>2019</a:t>
            </a:r>
          </a:p>
        </p:txBody>
      </p:sp>
      <p:sp>
        <p:nvSpPr>
          <p:cNvPr id="34" name="Овал 33"/>
          <p:cNvSpPr/>
          <p:nvPr/>
        </p:nvSpPr>
        <p:spPr>
          <a:xfrm>
            <a:off x="773554" y="4184970"/>
            <a:ext cx="976842" cy="501650"/>
          </a:xfrm>
          <a:prstGeom prst="ellipse">
            <a:avLst/>
          </a:prstGeom>
          <a:gradFill rotWithShape="1">
            <a:gsLst>
              <a:gs pos="0">
                <a:srgbClr val="5CB1FE"/>
              </a:gs>
              <a:gs pos="100000">
                <a:srgbClr val="5CB1FE">
                  <a:gamma/>
                  <a:tint val="60000"/>
                  <a:invGamma/>
                </a:srgbClr>
              </a:gs>
            </a:gsLst>
            <a:lin ang="0" scaled="1"/>
          </a:gradFill>
          <a:ln>
            <a:noFill/>
          </a:ln>
          <a:effectLst/>
          <a:scene3d>
            <a:camera prst="legacyPerspectiveBottom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5CB1FE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953</a:t>
            </a:r>
          </a:p>
        </p:txBody>
      </p:sp>
      <p:sp>
        <p:nvSpPr>
          <p:cNvPr id="30" name="Rectangle 53"/>
          <p:cNvSpPr>
            <a:spLocks noChangeArrowheads="1"/>
          </p:cNvSpPr>
          <p:nvPr/>
        </p:nvSpPr>
        <p:spPr bwMode="gray">
          <a:xfrm rot="16200000">
            <a:off x="1125185" y="3318989"/>
            <a:ext cx="3073400" cy="1093788"/>
          </a:xfrm>
          <a:prstGeom prst="rect">
            <a:avLst/>
          </a:prstGeom>
          <a:gradFill rotWithShape="1">
            <a:gsLst>
              <a:gs pos="0">
                <a:srgbClr val="A8D02A">
                  <a:gamma/>
                  <a:tint val="35294"/>
                  <a:invGamma/>
                </a:srgbClr>
              </a:gs>
              <a:gs pos="100000">
                <a:srgbClr val="A8D02A"/>
              </a:gs>
            </a:gsLst>
            <a:lin ang="0" scaled="1"/>
          </a:gradFill>
          <a:ln>
            <a:noFill/>
          </a:ln>
          <a:effectLst/>
          <a:scene3d>
            <a:camera prst="legacyPerspectiveBottom"/>
            <a:lightRig rig="legacyFlat1" dir="t"/>
          </a:scene3d>
          <a:sp3d extrusionH="430200" prstMaterial="legacyMatte">
            <a:bevelT w="13500" h="13500" prst="angle"/>
            <a:bevelB w="13500" h="13500" prst="angle"/>
            <a:extrusionClr>
              <a:srgbClr val="A8D02A"/>
            </a:extrusion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62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kern="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2173464" y="3983358"/>
            <a:ext cx="976842" cy="557212"/>
          </a:xfrm>
          <a:prstGeom prst="ellipse">
            <a:avLst/>
          </a:prstGeom>
          <a:gradFill rotWithShape="1">
            <a:gsLst>
              <a:gs pos="0">
                <a:srgbClr val="5CB1FE"/>
              </a:gs>
              <a:gs pos="100000">
                <a:srgbClr val="5CB1FE">
                  <a:gamma/>
                  <a:tint val="60000"/>
                  <a:invGamma/>
                </a:srgbClr>
              </a:gs>
            </a:gsLst>
            <a:lin ang="0" scaled="1"/>
          </a:gradFill>
          <a:ln>
            <a:noFill/>
          </a:ln>
          <a:effectLst/>
          <a:scene3d>
            <a:camera prst="legacyPerspectiveBottom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5CB1FE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1091</a:t>
            </a:r>
          </a:p>
        </p:txBody>
      </p:sp>
      <p:sp>
        <p:nvSpPr>
          <p:cNvPr id="6162" name="TextBox 73"/>
          <p:cNvSpPr txBox="1">
            <a:spLocks noChangeArrowheads="1"/>
          </p:cNvSpPr>
          <p:nvPr/>
        </p:nvSpPr>
        <p:spPr bwMode="auto">
          <a:xfrm>
            <a:off x="2144228" y="1891034"/>
            <a:ext cx="1066271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ru-RU" altLang="ru-RU" sz="1600" b="1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355,3</a:t>
            </a:r>
          </a:p>
        </p:txBody>
      </p:sp>
      <p:sp>
        <p:nvSpPr>
          <p:cNvPr id="33" name="Rectangle 53"/>
          <p:cNvSpPr>
            <a:spLocks noChangeArrowheads="1"/>
          </p:cNvSpPr>
          <p:nvPr/>
        </p:nvSpPr>
        <p:spPr bwMode="gray">
          <a:xfrm rot="16200000">
            <a:off x="2545998" y="3198339"/>
            <a:ext cx="3368675" cy="1093788"/>
          </a:xfrm>
          <a:prstGeom prst="rect">
            <a:avLst/>
          </a:prstGeom>
          <a:gradFill rotWithShape="1">
            <a:gsLst>
              <a:gs pos="0">
                <a:srgbClr val="A8D02A">
                  <a:gamma/>
                  <a:tint val="35294"/>
                  <a:invGamma/>
                </a:srgbClr>
              </a:gs>
              <a:gs pos="100000">
                <a:srgbClr val="A8D02A"/>
              </a:gs>
            </a:gsLst>
            <a:lin ang="0" scaled="1"/>
          </a:gradFill>
          <a:ln>
            <a:noFill/>
          </a:ln>
          <a:effectLst/>
          <a:scene3d>
            <a:camera prst="legacyPerspectiveBottom"/>
            <a:lightRig rig="legacyFlat1" dir="t"/>
          </a:scene3d>
          <a:sp3d extrusionH="430200" prstMaterial="legacyMatte">
            <a:bevelT w="13500" h="13500" prst="angle"/>
            <a:bevelB w="13500" h="13500" prst="angle"/>
            <a:extrusionClr>
              <a:srgbClr val="A8D02A"/>
            </a:extrusion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62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kern="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64" name="TextBox 73"/>
          <p:cNvSpPr txBox="1">
            <a:spLocks noChangeArrowheads="1"/>
          </p:cNvSpPr>
          <p:nvPr/>
        </p:nvSpPr>
        <p:spPr bwMode="auto">
          <a:xfrm>
            <a:off x="3667963" y="1708470"/>
            <a:ext cx="106627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ru-RU" altLang="ru-RU" sz="1600" b="1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410,7</a:t>
            </a:r>
          </a:p>
        </p:txBody>
      </p:sp>
      <p:sp>
        <p:nvSpPr>
          <p:cNvPr id="6165" name="TextBox 48"/>
          <p:cNvSpPr txBox="1">
            <a:spLocks noChangeArrowheads="1"/>
          </p:cNvSpPr>
          <p:nvPr/>
        </p:nvSpPr>
        <p:spPr bwMode="auto">
          <a:xfrm rot="10800000" flipV="1">
            <a:off x="1956772" y="5424809"/>
            <a:ext cx="1405069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ru-RU" altLang="ru-RU" sz="1400">
                <a:solidFill>
                  <a:srgbClr val="000000"/>
                </a:solidFill>
                <a:latin typeface="Arial" charset="0"/>
                <a:cs typeface="Arial" charset="0"/>
              </a:rPr>
              <a:t>2020</a:t>
            </a:r>
          </a:p>
        </p:txBody>
      </p:sp>
      <p:sp>
        <p:nvSpPr>
          <p:cNvPr id="6166" name="TextBox 48"/>
          <p:cNvSpPr txBox="1">
            <a:spLocks noChangeArrowheads="1"/>
          </p:cNvSpPr>
          <p:nvPr/>
        </p:nvSpPr>
        <p:spPr bwMode="auto">
          <a:xfrm rot="10800000" flipV="1">
            <a:off x="3526940" y="5462909"/>
            <a:ext cx="140507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ru-RU" altLang="ru-RU" sz="1400">
                <a:solidFill>
                  <a:srgbClr val="000000"/>
                </a:solidFill>
                <a:latin typeface="Arial" charset="0"/>
                <a:cs typeface="Arial" charset="0"/>
              </a:rPr>
              <a:t>2021</a:t>
            </a:r>
          </a:p>
        </p:txBody>
      </p:sp>
      <p:sp>
        <p:nvSpPr>
          <p:cNvPr id="24" name="Овал 23"/>
          <p:cNvSpPr/>
          <p:nvPr/>
        </p:nvSpPr>
        <p:spPr>
          <a:xfrm>
            <a:off x="3783189" y="4188146"/>
            <a:ext cx="976842" cy="557213"/>
          </a:xfrm>
          <a:prstGeom prst="ellipse">
            <a:avLst/>
          </a:prstGeom>
          <a:gradFill rotWithShape="1">
            <a:gsLst>
              <a:gs pos="0">
                <a:srgbClr val="5CB1FE"/>
              </a:gs>
              <a:gs pos="100000">
                <a:srgbClr val="5CB1FE">
                  <a:gamma/>
                  <a:tint val="60000"/>
                  <a:invGamma/>
                </a:srgbClr>
              </a:gs>
            </a:gsLst>
            <a:lin ang="0" scaled="1"/>
          </a:gradFill>
          <a:ln>
            <a:noFill/>
          </a:ln>
          <a:effectLst/>
          <a:scene3d>
            <a:camera prst="legacyPerspectiveBottom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5CB1FE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813</a:t>
            </a:r>
          </a:p>
        </p:txBody>
      </p:sp>
      <p:sp>
        <p:nvSpPr>
          <p:cNvPr id="25" name="Rectangle 53"/>
          <p:cNvSpPr>
            <a:spLocks noChangeArrowheads="1"/>
          </p:cNvSpPr>
          <p:nvPr/>
        </p:nvSpPr>
        <p:spPr bwMode="gray">
          <a:xfrm rot="16200000">
            <a:off x="3736887" y="2947514"/>
            <a:ext cx="3883026" cy="1093788"/>
          </a:xfrm>
          <a:prstGeom prst="rect">
            <a:avLst/>
          </a:prstGeom>
          <a:gradFill rotWithShape="1">
            <a:gsLst>
              <a:gs pos="0">
                <a:srgbClr val="A8D02A">
                  <a:gamma/>
                  <a:tint val="35294"/>
                  <a:invGamma/>
                </a:srgbClr>
              </a:gs>
              <a:gs pos="100000">
                <a:srgbClr val="A8D02A"/>
              </a:gs>
            </a:gsLst>
            <a:lin ang="0" scaled="1"/>
          </a:gradFill>
          <a:ln>
            <a:noFill/>
          </a:ln>
          <a:effectLst/>
          <a:scene3d>
            <a:camera prst="legacyPerspectiveBottom"/>
            <a:lightRig rig="legacyFlat1" dir="t"/>
          </a:scene3d>
          <a:sp3d extrusionH="430200" prstMaterial="legacyMatte">
            <a:bevelT w="13500" h="13500" prst="angle"/>
            <a:bevelB w="13500" h="13500" prst="angle"/>
            <a:extrusionClr>
              <a:srgbClr val="A8D02A"/>
            </a:extrusion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62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kern="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69" name="TextBox 48"/>
          <p:cNvSpPr txBox="1">
            <a:spLocks noChangeArrowheads="1"/>
          </p:cNvSpPr>
          <p:nvPr/>
        </p:nvSpPr>
        <p:spPr bwMode="auto">
          <a:xfrm rot="10800000" flipV="1">
            <a:off x="5052397" y="5462909"/>
            <a:ext cx="1405069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ru-RU" altLang="ru-RU" sz="1400">
                <a:solidFill>
                  <a:srgbClr val="000000"/>
                </a:solidFill>
                <a:latin typeface="Arial" charset="0"/>
                <a:cs typeface="Arial" charset="0"/>
              </a:rPr>
              <a:t>2022</a:t>
            </a:r>
          </a:p>
        </p:txBody>
      </p:sp>
      <p:sp>
        <p:nvSpPr>
          <p:cNvPr id="27" name="Овал 26"/>
          <p:cNvSpPr/>
          <p:nvPr/>
        </p:nvSpPr>
        <p:spPr>
          <a:xfrm>
            <a:off x="5248452" y="4340546"/>
            <a:ext cx="976842" cy="557213"/>
          </a:xfrm>
          <a:prstGeom prst="ellipse">
            <a:avLst/>
          </a:prstGeom>
          <a:gradFill rotWithShape="1">
            <a:gsLst>
              <a:gs pos="0">
                <a:srgbClr val="5CB1FE"/>
              </a:gs>
              <a:gs pos="100000">
                <a:srgbClr val="5CB1FE">
                  <a:gamma/>
                  <a:tint val="60000"/>
                  <a:invGamma/>
                </a:srgbClr>
              </a:gs>
            </a:gsLst>
            <a:lin ang="0" scaled="1"/>
          </a:gradFill>
          <a:ln>
            <a:noFill/>
          </a:ln>
          <a:effectLst/>
          <a:scene3d>
            <a:camera prst="legacyPerspectiveBottom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5CB1FE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731</a:t>
            </a:r>
            <a:endParaRPr lang="ru-RU" sz="1400" b="1" kern="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71" name="TextBox 73"/>
          <p:cNvSpPr txBox="1">
            <a:spLocks noChangeArrowheads="1"/>
          </p:cNvSpPr>
          <p:nvPr/>
        </p:nvSpPr>
        <p:spPr bwMode="auto">
          <a:xfrm>
            <a:off x="5131506" y="1214341"/>
            <a:ext cx="11694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ru-RU" altLang="ru-RU" sz="1600" b="1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473,9</a:t>
            </a:r>
            <a:endParaRPr kumimoji="1" lang="ru-RU" altLang="ru-RU" sz="1600" b="1" dirty="0">
              <a:solidFill>
                <a:schemeClr val="bg1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89457" y="116632"/>
            <a:ext cx="8426012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Montserrat-Medium"/>
                <a:cs typeface="Times New Roman" pitchFamily="18" charset="0"/>
              </a:rPr>
              <a:t>Динамика расходов </a:t>
            </a:r>
          </a:p>
          <a:p>
            <a:pPr lvl="0" algn="ctr">
              <a:lnSpc>
                <a:spcPct val="80000"/>
              </a:lnSpc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Montserrat-Medium"/>
                <a:cs typeface="Times New Roman" pitchFamily="18" charset="0"/>
              </a:rPr>
              <a:t>на финансовое обеспечение предупредительных 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Montserrat-Medium"/>
                <a:cs typeface="Times New Roman" pitchFamily="18" charset="0"/>
              </a:rPr>
              <a:t>мер, Архангельская область</a:t>
            </a:r>
            <a:endParaRPr lang="ru-RU" b="1" dirty="0">
              <a:solidFill>
                <a:schemeClr val="bg1">
                  <a:lumMod val="50000"/>
                </a:schemeClr>
              </a:solidFill>
              <a:latin typeface="Montserrat-Medium"/>
              <a:cs typeface="Times New Roman" pitchFamily="18" charset="0"/>
            </a:endParaRPr>
          </a:p>
        </p:txBody>
      </p:sp>
      <p:grpSp>
        <p:nvGrpSpPr>
          <p:cNvPr id="32" name="Group 6">
            <a:extLst>
              <a:ext uri="{FF2B5EF4-FFF2-40B4-BE49-F238E27FC236}">
                <a16:creationId xmlns="" xmlns:a16="http://schemas.microsoft.com/office/drawing/2014/main" id="{A0E28B5D-06CC-EE40-B67D-CDEC70E36FA2}"/>
              </a:ext>
            </a:extLst>
          </p:cNvPr>
          <p:cNvGrpSpPr/>
          <p:nvPr/>
        </p:nvGrpSpPr>
        <p:grpSpPr>
          <a:xfrm>
            <a:off x="386950" y="360008"/>
            <a:ext cx="664542" cy="806645"/>
            <a:chOff x="634994" y="480009"/>
            <a:chExt cx="914452" cy="1075526"/>
          </a:xfrm>
        </p:grpSpPr>
        <p:pic>
          <p:nvPicPr>
            <p:cNvPr id="35" name="object 3">
              <a:extLst>
                <a:ext uri="{FF2B5EF4-FFF2-40B4-BE49-F238E27FC236}">
                  <a16:creationId xmlns="" xmlns:a16="http://schemas.microsoft.com/office/drawing/2014/main" id="{514F6CE0-3F09-7646-BBD8-40CD5B5F674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7218" y="1352696"/>
              <a:ext cx="163266" cy="78676"/>
            </a:xfrm>
            <a:prstGeom prst="rect">
              <a:avLst/>
            </a:prstGeom>
          </p:spPr>
        </p:pic>
        <p:pic>
          <p:nvPicPr>
            <p:cNvPr id="36" name="object 4">
              <a:extLst>
                <a:ext uri="{FF2B5EF4-FFF2-40B4-BE49-F238E27FC236}">
                  <a16:creationId xmlns="" xmlns:a16="http://schemas.microsoft.com/office/drawing/2014/main" id="{63DD7692-3234-774B-A189-B60AD6FBC4F5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2641" y="1353580"/>
              <a:ext cx="341118" cy="89957"/>
            </a:xfrm>
            <a:prstGeom prst="rect">
              <a:avLst/>
            </a:prstGeom>
          </p:spPr>
        </p:pic>
        <p:sp>
          <p:nvSpPr>
            <p:cNvPr id="37" name="object 5">
              <a:extLst>
                <a:ext uri="{FF2B5EF4-FFF2-40B4-BE49-F238E27FC236}">
                  <a16:creationId xmlns="" xmlns:a16="http://schemas.microsoft.com/office/drawing/2014/main" id="{F05A1893-2993-734D-B0A9-B57553F0C382}"/>
                </a:ext>
              </a:extLst>
            </p:cNvPr>
            <p:cNvSpPr/>
            <p:nvPr/>
          </p:nvSpPr>
          <p:spPr>
            <a:xfrm>
              <a:off x="1192096" y="1353577"/>
              <a:ext cx="62230" cy="77470"/>
            </a:xfrm>
            <a:custGeom>
              <a:avLst/>
              <a:gdLst/>
              <a:ahLst/>
              <a:cxnLst/>
              <a:rect l="l" t="t" r="r" b="b"/>
              <a:pathLst>
                <a:path w="62230" h="77469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69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6">
              <a:extLst>
                <a:ext uri="{FF2B5EF4-FFF2-40B4-BE49-F238E27FC236}">
                  <a16:creationId xmlns="" xmlns:a16="http://schemas.microsoft.com/office/drawing/2014/main" id="{7B743F23-EB63-4D40-A1B0-9F85F1318426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74796" y="1353580"/>
              <a:ext cx="66154" cy="76911"/>
            </a:xfrm>
            <a:prstGeom prst="rect">
              <a:avLst/>
            </a:prstGeom>
          </p:spPr>
        </p:pic>
        <p:pic>
          <p:nvPicPr>
            <p:cNvPr id="39" name="object 7">
              <a:extLst>
                <a:ext uri="{FF2B5EF4-FFF2-40B4-BE49-F238E27FC236}">
                  <a16:creationId xmlns="" xmlns:a16="http://schemas.microsoft.com/office/drawing/2014/main" id="{43A3A301-51C5-3B46-8C24-00665A28DC40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69272" y="1353577"/>
              <a:ext cx="85153" cy="76923"/>
            </a:xfrm>
            <a:prstGeom prst="rect">
              <a:avLst/>
            </a:prstGeom>
          </p:spPr>
        </p:pic>
        <p:sp>
          <p:nvSpPr>
            <p:cNvPr id="40" name="object 8">
              <a:extLst>
                <a:ext uri="{FF2B5EF4-FFF2-40B4-BE49-F238E27FC236}">
                  <a16:creationId xmlns="" xmlns:a16="http://schemas.microsoft.com/office/drawing/2014/main" id="{6426D98D-215E-8244-91C4-8F434923A407}"/>
                </a:ext>
              </a:extLst>
            </p:cNvPr>
            <p:cNvSpPr/>
            <p:nvPr/>
          </p:nvSpPr>
          <p:spPr>
            <a:xfrm>
              <a:off x="1482771" y="1353580"/>
              <a:ext cx="66675" cy="77470"/>
            </a:xfrm>
            <a:custGeom>
              <a:avLst/>
              <a:gdLst/>
              <a:ahLst/>
              <a:cxnLst/>
              <a:rect l="l" t="t" r="r" b="b"/>
              <a:pathLst>
                <a:path w="66675" h="77469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9">
              <a:extLst>
                <a:ext uri="{FF2B5EF4-FFF2-40B4-BE49-F238E27FC236}">
                  <a16:creationId xmlns="" xmlns:a16="http://schemas.microsoft.com/office/drawing/2014/main" id="{8BE24660-4A3F-E348-9B52-76573469C698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4994" y="1464464"/>
              <a:ext cx="188554" cy="82626"/>
            </a:xfrm>
            <a:prstGeom prst="rect">
              <a:avLst/>
            </a:prstGeom>
          </p:spPr>
        </p:pic>
        <p:pic>
          <p:nvPicPr>
            <p:cNvPr id="43" name="object 10">
              <a:extLst>
                <a:ext uri="{FF2B5EF4-FFF2-40B4-BE49-F238E27FC236}">
                  <a16:creationId xmlns="" xmlns:a16="http://schemas.microsoft.com/office/drawing/2014/main" id="{405CD552-6241-DF42-B93A-6D51E2F94917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45724" y="1467309"/>
              <a:ext cx="164275" cy="88226"/>
            </a:xfrm>
            <a:prstGeom prst="rect">
              <a:avLst/>
            </a:prstGeom>
          </p:spPr>
        </p:pic>
        <p:pic>
          <p:nvPicPr>
            <p:cNvPr id="45" name="object 11">
              <a:extLst>
                <a:ext uri="{FF2B5EF4-FFF2-40B4-BE49-F238E27FC236}">
                  <a16:creationId xmlns="" xmlns:a16="http://schemas.microsoft.com/office/drawing/2014/main" id="{AB951ABE-E1DE-3F45-B987-283B3D4FEB8A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57757" y="1466442"/>
              <a:ext cx="319289" cy="78663"/>
            </a:xfrm>
            <a:prstGeom prst="rect">
              <a:avLst/>
            </a:prstGeom>
          </p:spPr>
        </p:pic>
        <p:pic>
          <p:nvPicPr>
            <p:cNvPr id="46" name="object 12">
              <a:extLst>
                <a:ext uri="{FF2B5EF4-FFF2-40B4-BE49-F238E27FC236}">
                  <a16:creationId xmlns="" xmlns:a16="http://schemas.microsoft.com/office/drawing/2014/main" id="{91348924-45C1-D74E-A748-D493422DC090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96605" y="1467312"/>
              <a:ext cx="66471" cy="76911"/>
            </a:xfrm>
            <a:prstGeom prst="rect">
              <a:avLst/>
            </a:prstGeom>
          </p:spPr>
        </p:pic>
        <p:pic>
          <p:nvPicPr>
            <p:cNvPr id="47" name="object 13">
              <a:extLst>
                <a:ext uri="{FF2B5EF4-FFF2-40B4-BE49-F238E27FC236}">
                  <a16:creationId xmlns="" xmlns:a16="http://schemas.microsoft.com/office/drawing/2014/main" id="{5D2C8A54-6116-0146-A33B-1645B48F2143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482771" y="1467312"/>
              <a:ext cx="66471" cy="76911"/>
            </a:xfrm>
            <a:prstGeom prst="rect">
              <a:avLst/>
            </a:prstGeom>
          </p:spPr>
        </p:pic>
        <p:sp>
          <p:nvSpPr>
            <p:cNvPr id="50" name="object 14">
              <a:extLst>
                <a:ext uri="{FF2B5EF4-FFF2-40B4-BE49-F238E27FC236}">
                  <a16:creationId xmlns="" xmlns:a16="http://schemas.microsoft.com/office/drawing/2014/main" id="{8299A96C-04B5-E643-AF7B-64587623B0E7}"/>
                </a:ext>
              </a:extLst>
            </p:cNvPr>
            <p:cNvSpPr/>
            <p:nvPr/>
          </p:nvSpPr>
          <p:spPr>
            <a:xfrm>
              <a:off x="1489430" y="1331849"/>
              <a:ext cx="54610" cy="8255"/>
            </a:xfrm>
            <a:custGeom>
              <a:avLst/>
              <a:gdLst/>
              <a:ahLst/>
              <a:cxnLst/>
              <a:rect l="l" t="t" r="r" b="b"/>
              <a:pathLst>
                <a:path w="54609" h="8255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15">
              <a:extLst>
                <a:ext uri="{FF2B5EF4-FFF2-40B4-BE49-F238E27FC236}">
                  <a16:creationId xmlns="" xmlns:a16="http://schemas.microsoft.com/office/drawing/2014/main" id="{C2DB39E6-CEA0-FB47-AEC0-E21F16E1F693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44093" y="480009"/>
              <a:ext cx="895848" cy="769188"/>
            </a:xfrm>
            <a:prstGeom prst="rect">
              <a:avLst/>
            </a:prstGeom>
          </p:spPr>
        </p:pic>
      </p:grpSp>
      <p:sp>
        <p:nvSpPr>
          <p:cNvPr id="48" name="Rectangle 53"/>
          <p:cNvSpPr>
            <a:spLocks noChangeArrowheads="1"/>
          </p:cNvSpPr>
          <p:nvPr/>
        </p:nvSpPr>
        <p:spPr bwMode="gray">
          <a:xfrm rot="16200000">
            <a:off x="5155884" y="2858101"/>
            <a:ext cx="4030616" cy="1093788"/>
          </a:xfrm>
          <a:prstGeom prst="rect">
            <a:avLst/>
          </a:prstGeom>
          <a:gradFill rotWithShape="1">
            <a:gsLst>
              <a:gs pos="0">
                <a:srgbClr val="A8D02A">
                  <a:gamma/>
                  <a:tint val="35294"/>
                  <a:invGamma/>
                </a:srgbClr>
              </a:gs>
              <a:gs pos="100000">
                <a:srgbClr val="A8D02A"/>
              </a:gs>
            </a:gsLst>
            <a:lin ang="0" scaled="1"/>
          </a:gradFill>
          <a:ln>
            <a:noFill/>
          </a:ln>
          <a:effectLst/>
          <a:scene3d>
            <a:camera prst="legacyPerspectiveBottom"/>
            <a:lightRig rig="legacyFlat1" dir="t"/>
          </a:scene3d>
          <a:sp3d extrusionH="430200" prstMaterial="legacyMatte">
            <a:bevelT w="13500" h="13500" prst="angle"/>
            <a:bevelB w="13500" h="13500" prst="angle"/>
            <a:extrusionClr>
              <a:srgbClr val="A8D02A"/>
            </a:extrusion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62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kern="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Box 48"/>
          <p:cNvSpPr txBox="1">
            <a:spLocks noChangeArrowheads="1"/>
          </p:cNvSpPr>
          <p:nvPr/>
        </p:nvSpPr>
        <p:spPr bwMode="auto">
          <a:xfrm rot="10800000" flipV="1">
            <a:off x="6545189" y="5447291"/>
            <a:ext cx="1405069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ru-RU" altLang="ru-RU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2023</a:t>
            </a:r>
            <a:endParaRPr kumimoji="1" lang="ru-RU" altLang="ru-RU" sz="14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4" name="Овал 53"/>
          <p:cNvSpPr/>
          <p:nvPr/>
        </p:nvSpPr>
        <p:spPr>
          <a:xfrm>
            <a:off x="6682771" y="4686621"/>
            <a:ext cx="976842" cy="557213"/>
          </a:xfrm>
          <a:prstGeom prst="ellipse">
            <a:avLst/>
          </a:prstGeom>
          <a:gradFill rotWithShape="1">
            <a:gsLst>
              <a:gs pos="0">
                <a:srgbClr val="5CB1FE"/>
              </a:gs>
              <a:gs pos="100000">
                <a:srgbClr val="5CB1FE">
                  <a:gamma/>
                  <a:tint val="60000"/>
                  <a:invGamma/>
                </a:srgbClr>
              </a:gs>
            </a:gsLst>
            <a:lin ang="0" scaled="1"/>
          </a:gradFill>
          <a:ln>
            <a:noFill/>
          </a:ln>
          <a:effectLst/>
          <a:scene3d>
            <a:camera prst="legacyPerspectiveBottom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5CB1FE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434</a:t>
            </a:r>
            <a:endParaRPr lang="ru-RU" sz="1400" b="1" kern="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73"/>
          <p:cNvSpPr txBox="1">
            <a:spLocks noChangeArrowheads="1"/>
          </p:cNvSpPr>
          <p:nvPr/>
        </p:nvSpPr>
        <p:spPr bwMode="auto">
          <a:xfrm>
            <a:off x="6586450" y="1037486"/>
            <a:ext cx="11694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ru-RU" altLang="ru-RU" sz="1600" b="1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487,6</a:t>
            </a:r>
            <a:endParaRPr kumimoji="1" lang="ru-RU" altLang="ru-RU" sz="1600" b="1" dirty="0">
              <a:solidFill>
                <a:schemeClr val="bg1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56" name="Rectangle 53"/>
          <p:cNvSpPr>
            <a:spLocks noChangeArrowheads="1"/>
          </p:cNvSpPr>
          <p:nvPr/>
        </p:nvSpPr>
        <p:spPr bwMode="gray">
          <a:xfrm rot="16200000">
            <a:off x="6532093" y="2687718"/>
            <a:ext cx="4371383" cy="1093788"/>
          </a:xfrm>
          <a:prstGeom prst="rect">
            <a:avLst/>
          </a:prstGeom>
          <a:gradFill rotWithShape="1">
            <a:gsLst>
              <a:gs pos="0">
                <a:srgbClr val="A8D02A">
                  <a:gamma/>
                  <a:tint val="35294"/>
                  <a:invGamma/>
                </a:srgbClr>
              </a:gs>
              <a:gs pos="100000">
                <a:srgbClr val="A8D02A"/>
              </a:gs>
            </a:gsLst>
            <a:lin ang="0" scaled="1"/>
          </a:gradFill>
          <a:ln>
            <a:noFill/>
          </a:ln>
          <a:effectLst/>
          <a:scene3d>
            <a:camera prst="legacyPerspectiveBottom"/>
            <a:lightRig rig="legacyFlat1" dir="t"/>
          </a:scene3d>
          <a:sp3d extrusionH="430200" prstMaterial="legacyMatte">
            <a:bevelT w="13500" h="13500" prst="angle"/>
            <a:bevelB w="13500" h="13500" prst="angle"/>
            <a:extrusionClr>
              <a:srgbClr val="A8D02A"/>
            </a:extrusion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62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kern="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Овал 56"/>
          <p:cNvSpPr/>
          <p:nvPr/>
        </p:nvSpPr>
        <p:spPr>
          <a:xfrm>
            <a:off x="8229364" y="4469505"/>
            <a:ext cx="976842" cy="557213"/>
          </a:xfrm>
          <a:prstGeom prst="ellipse">
            <a:avLst/>
          </a:prstGeom>
          <a:gradFill rotWithShape="1">
            <a:gsLst>
              <a:gs pos="0">
                <a:srgbClr val="5CB1FE"/>
              </a:gs>
              <a:gs pos="100000">
                <a:srgbClr val="5CB1FE">
                  <a:gamma/>
                  <a:tint val="60000"/>
                  <a:invGamma/>
                </a:srgbClr>
              </a:gs>
            </a:gsLst>
            <a:lin ang="0" scaled="1"/>
          </a:gradFill>
          <a:ln>
            <a:noFill/>
          </a:ln>
          <a:effectLst/>
          <a:scene3d>
            <a:camera prst="legacyPerspectiveBottom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5CB1FE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698</a:t>
            </a:r>
            <a:endParaRPr lang="ru-RU" sz="1400" b="1" kern="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TextBox 73"/>
          <p:cNvSpPr txBox="1">
            <a:spLocks noChangeArrowheads="1"/>
          </p:cNvSpPr>
          <p:nvPr/>
        </p:nvSpPr>
        <p:spPr bwMode="auto">
          <a:xfrm>
            <a:off x="8170891" y="666524"/>
            <a:ext cx="11694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ru-RU" altLang="ru-RU" sz="1600" b="1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547,2</a:t>
            </a:r>
            <a:endParaRPr kumimoji="1" lang="ru-RU" altLang="ru-RU" sz="1600" b="1" dirty="0">
              <a:solidFill>
                <a:schemeClr val="bg1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59" name="TextBox 48"/>
          <p:cNvSpPr txBox="1">
            <a:spLocks noChangeArrowheads="1"/>
          </p:cNvSpPr>
          <p:nvPr/>
        </p:nvSpPr>
        <p:spPr bwMode="auto">
          <a:xfrm rot="10800000" flipV="1">
            <a:off x="8015250" y="5462910"/>
            <a:ext cx="1405069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ru-RU" altLang="ru-RU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2024</a:t>
            </a:r>
            <a:endParaRPr kumimoji="1" lang="ru-RU" altLang="ru-RU" sz="14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86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51492" y="220127"/>
            <a:ext cx="8426012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Montserrat-Medium"/>
                <a:cs typeface="Times New Roman" pitchFamily="18" charset="0"/>
              </a:rPr>
              <a:t> </a:t>
            </a:r>
            <a:endParaRPr lang="ru-RU" b="1" dirty="0">
              <a:solidFill>
                <a:schemeClr val="bg1">
                  <a:lumMod val="50000"/>
                </a:schemeClr>
              </a:solidFill>
              <a:latin typeface="Montserrat-Medium"/>
              <a:cs typeface="Times New Roman" pitchFamily="18" charset="0"/>
            </a:endParaRPr>
          </a:p>
          <a:p>
            <a:pPr lvl="0" algn="ctr">
              <a:lnSpc>
                <a:spcPct val="80000"/>
              </a:lnSpc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средств на финансовое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предупредительных мер в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мероприятиям, Архангельская область</a:t>
            </a:r>
          </a:p>
        </p:txBody>
      </p:sp>
      <p:grpSp>
        <p:nvGrpSpPr>
          <p:cNvPr id="32" name="Group 6">
            <a:extLst>
              <a:ext uri="{FF2B5EF4-FFF2-40B4-BE49-F238E27FC236}">
                <a16:creationId xmlns:a16="http://schemas.microsoft.com/office/drawing/2014/main" xmlns="" id="{A0E28B5D-06CC-EE40-B67D-CDEC70E36FA2}"/>
              </a:ext>
            </a:extLst>
          </p:cNvPr>
          <p:cNvGrpSpPr/>
          <p:nvPr/>
        </p:nvGrpSpPr>
        <p:grpSpPr>
          <a:xfrm>
            <a:off x="386951" y="360009"/>
            <a:ext cx="664542" cy="806645"/>
            <a:chOff x="634994" y="480009"/>
            <a:chExt cx="914452" cy="1075526"/>
          </a:xfrm>
        </p:grpSpPr>
        <p:pic>
          <p:nvPicPr>
            <p:cNvPr id="35" name="object 3">
              <a:extLst>
                <a:ext uri="{FF2B5EF4-FFF2-40B4-BE49-F238E27FC236}">
                  <a16:creationId xmlns:a16="http://schemas.microsoft.com/office/drawing/2014/main" xmlns="" id="{514F6CE0-3F09-7646-BBD8-40CD5B5F674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7218" y="1352696"/>
              <a:ext cx="163266" cy="78676"/>
            </a:xfrm>
            <a:prstGeom prst="rect">
              <a:avLst/>
            </a:prstGeom>
          </p:spPr>
        </p:pic>
        <p:pic>
          <p:nvPicPr>
            <p:cNvPr id="36" name="object 4">
              <a:extLst>
                <a:ext uri="{FF2B5EF4-FFF2-40B4-BE49-F238E27FC236}">
                  <a16:creationId xmlns:a16="http://schemas.microsoft.com/office/drawing/2014/main" xmlns="" id="{63DD7692-3234-774B-A189-B60AD6FBC4F5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2641" y="1353580"/>
              <a:ext cx="341118" cy="89957"/>
            </a:xfrm>
            <a:prstGeom prst="rect">
              <a:avLst/>
            </a:prstGeom>
          </p:spPr>
        </p:pic>
        <p:sp>
          <p:nvSpPr>
            <p:cNvPr id="37" name="object 5">
              <a:extLst>
                <a:ext uri="{FF2B5EF4-FFF2-40B4-BE49-F238E27FC236}">
                  <a16:creationId xmlns:a16="http://schemas.microsoft.com/office/drawing/2014/main" xmlns="" id="{F05A1893-2993-734D-B0A9-B57553F0C382}"/>
                </a:ext>
              </a:extLst>
            </p:cNvPr>
            <p:cNvSpPr/>
            <p:nvPr/>
          </p:nvSpPr>
          <p:spPr>
            <a:xfrm>
              <a:off x="1192096" y="1353577"/>
              <a:ext cx="62230" cy="77470"/>
            </a:xfrm>
            <a:custGeom>
              <a:avLst/>
              <a:gdLst/>
              <a:ahLst/>
              <a:cxnLst/>
              <a:rect l="l" t="t" r="r" b="b"/>
              <a:pathLst>
                <a:path w="62230" h="77469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69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6">
              <a:extLst>
                <a:ext uri="{FF2B5EF4-FFF2-40B4-BE49-F238E27FC236}">
                  <a16:creationId xmlns:a16="http://schemas.microsoft.com/office/drawing/2014/main" xmlns="" id="{7B743F23-EB63-4D40-A1B0-9F85F1318426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74796" y="1353580"/>
              <a:ext cx="66154" cy="76911"/>
            </a:xfrm>
            <a:prstGeom prst="rect">
              <a:avLst/>
            </a:prstGeom>
          </p:spPr>
        </p:pic>
        <p:pic>
          <p:nvPicPr>
            <p:cNvPr id="39" name="object 7">
              <a:extLst>
                <a:ext uri="{FF2B5EF4-FFF2-40B4-BE49-F238E27FC236}">
                  <a16:creationId xmlns:a16="http://schemas.microsoft.com/office/drawing/2014/main" xmlns="" id="{43A3A301-51C5-3B46-8C24-00665A28DC40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69272" y="1353577"/>
              <a:ext cx="85153" cy="76923"/>
            </a:xfrm>
            <a:prstGeom prst="rect">
              <a:avLst/>
            </a:prstGeom>
          </p:spPr>
        </p:pic>
        <p:sp>
          <p:nvSpPr>
            <p:cNvPr id="40" name="object 8">
              <a:extLst>
                <a:ext uri="{FF2B5EF4-FFF2-40B4-BE49-F238E27FC236}">
                  <a16:creationId xmlns:a16="http://schemas.microsoft.com/office/drawing/2014/main" xmlns="" id="{6426D98D-215E-8244-91C4-8F434923A407}"/>
                </a:ext>
              </a:extLst>
            </p:cNvPr>
            <p:cNvSpPr/>
            <p:nvPr/>
          </p:nvSpPr>
          <p:spPr>
            <a:xfrm>
              <a:off x="1482771" y="1353580"/>
              <a:ext cx="66675" cy="77470"/>
            </a:xfrm>
            <a:custGeom>
              <a:avLst/>
              <a:gdLst/>
              <a:ahLst/>
              <a:cxnLst/>
              <a:rect l="l" t="t" r="r" b="b"/>
              <a:pathLst>
                <a:path w="66675" h="77469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9">
              <a:extLst>
                <a:ext uri="{FF2B5EF4-FFF2-40B4-BE49-F238E27FC236}">
                  <a16:creationId xmlns:a16="http://schemas.microsoft.com/office/drawing/2014/main" xmlns="" id="{8BE24660-4A3F-E348-9B52-76573469C698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4994" y="1464464"/>
              <a:ext cx="188554" cy="82626"/>
            </a:xfrm>
            <a:prstGeom prst="rect">
              <a:avLst/>
            </a:prstGeom>
          </p:spPr>
        </p:pic>
        <p:pic>
          <p:nvPicPr>
            <p:cNvPr id="43" name="object 10">
              <a:extLst>
                <a:ext uri="{FF2B5EF4-FFF2-40B4-BE49-F238E27FC236}">
                  <a16:creationId xmlns:a16="http://schemas.microsoft.com/office/drawing/2014/main" xmlns="" id="{405CD552-6241-DF42-B93A-6D51E2F94917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45724" y="1467309"/>
              <a:ext cx="164275" cy="88226"/>
            </a:xfrm>
            <a:prstGeom prst="rect">
              <a:avLst/>
            </a:prstGeom>
          </p:spPr>
        </p:pic>
        <p:pic>
          <p:nvPicPr>
            <p:cNvPr id="45" name="object 11">
              <a:extLst>
                <a:ext uri="{FF2B5EF4-FFF2-40B4-BE49-F238E27FC236}">
                  <a16:creationId xmlns:a16="http://schemas.microsoft.com/office/drawing/2014/main" xmlns="" id="{AB951ABE-E1DE-3F45-B987-283B3D4FEB8A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57757" y="1466442"/>
              <a:ext cx="319289" cy="78663"/>
            </a:xfrm>
            <a:prstGeom prst="rect">
              <a:avLst/>
            </a:prstGeom>
          </p:spPr>
        </p:pic>
        <p:pic>
          <p:nvPicPr>
            <p:cNvPr id="46" name="object 12">
              <a:extLst>
                <a:ext uri="{FF2B5EF4-FFF2-40B4-BE49-F238E27FC236}">
                  <a16:creationId xmlns:a16="http://schemas.microsoft.com/office/drawing/2014/main" xmlns="" id="{91348924-45C1-D74E-A748-D493422DC090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96605" y="1467312"/>
              <a:ext cx="66471" cy="76911"/>
            </a:xfrm>
            <a:prstGeom prst="rect">
              <a:avLst/>
            </a:prstGeom>
          </p:spPr>
        </p:pic>
        <p:pic>
          <p:nvPicPr>
            <p:cNvPr id="47" name="object 13">
              <a:extLst>
                <a:ext uri="{FF2B5EF4-FFF2-40B4-BE49-F238E27FC236}">
                  <a16:creationId xmlns:a16="http://schemas.microsoft.com/office/drawing/2014/main" xmlns="" id="{5D2C8A54-6116-0146-A33B-1645B48F2143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482771" y="1467312"/>
              <a:ext cx="66471" cy="76911"/>
            </a:xfrm>
            <a:prstGeom prst="rect">
              <a:avLst/>
            </a:prstGeom>
          </p:spPr>
        </p:pic>
        <p:sp>
          <p:nvSpPr>
            <p:cNvPr id="50" name="object 14">
              <a:extLst>
                <a:ext uri="{FF2B5EF4-FFF2-40B4-BE49-F238E27FC236}">
                  <a16:creationId xmlns:a16="http://schemas.microsoft.com/office/drawing/2014/main" xmlns="" id="{8299A96C-04B5-E643-AF7B-64587623B0E7}"/>
                </a:ext>
              </a:extLst>
            </p:cNvPr>
            <p:cNvSpPr/>
            <p:nvPr/>
          </p:nvSpPr>
          <p:spPr>
            <a:xfrm>
              <a:off x="1489430" y="1331849"/>
              <a:ext cx="54610" cy="8255"/>
            </a:xfrm>
            <a:custGeom>
              <a:avLst/>
              <a:gdLst/>
              <a:ahLst/>
              <a:cxnLst/>
              <a:rect l="l" t="t" r="r" b="b"/>
              <a:pathLst>
                <a:path w="54609" h="8255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15">
              <a:extLst>
                <a:ext uri="{FF2B5EF4-FFF2-40B4-BE49-F238E27FC236}">
                  <a16:creationId xmlns:a16="http://schemas.microsoft.com/office/drawing/2014/main" xmlns="" id="{C2DB39E6-CEA0-FB47-AEC0-E21F16E1F693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44093" y="480009"/>
              <a:ext cx="895848" cy="769188"/>
            </a:xfrm>
            <a:prstGeom prst="rect">
              <a:avLst/>
            </a:prstGeom>
          </p:spPr>
        </p:pic>
      </p:grpSp>
      <p:graphicFrame>
        <p:nvGraphicFramePr>
          <p:cNvPr id="3" name="Объект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476341775"/>
              </p:ext>
            </p:extLst>
          </p:nvPr>
        </p:nvGraphicFramePr>
        <p:xfrm>
          <a:off x="194471" y="1280735"/>
          <a:ext cx="9197446" cy="5241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5" name="Левая фигурная скобка 4"/>
          <p:cNvSpPr/>
          <p:nvPr/>
        </p:nvSpPr>
        <p:spPr>
          <a:xfrm>
            <a:off x="1598627" y="2636912"/>
            <a:ext cx="702078" cy="2160240"/>
          </a:xfrm>
          <a:prstGeom prst="lef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16464" y="3255367"/>
            <a:ext cx="1514411" cy="7386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СКЛ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59%, </a:t>
            </a:r>
          </a:p>
          <a:p>
            <a:pPr algn="ctr"/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321,4 </a:t>
            </a:r>
            <a:r>
              <a:rPr lang="ru-RU" sz="1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24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>
            <a:extLst>
              <a:ext uri="{FF2B5EF4-FFF2-40B4-BE49-F238E27FC236}">
                <a16:creationId xmlns:a16="http://schemas.microsoft.com/office/drawing/2014/main" xmlns="" id="{20F5D676-E236-D84F-AE2F-D718B81E0C87}"/>
              </a:ext>
            </a:extLst>
          </p:cNvPr>
          <p:cNvGrpSpPr/>
          <p:nvPr/>
        </p:nvGrpSpPr>
        <p:grpSpPr>
          <a:xfrm>
            <a:off x="394388" y="260649"/>
            <a:ext cx="557244" cy="806651"/>
            <a:chOff x="634994" y="7556702"/>
            <a:chExt cx="914452" cy="1075534"/>
          </a:xfrm>
        </p:grpSpPr>
        <p:pic>
          <p:nvPicPr>
            <p:cNvPr id="75" name="object 5">
              <a:extLst>
                <a:ext uri="{FF2B5EF4-FFF2-40B4-BE49-F238E27FC236}">
                  <a16:creationId xmlns:a16="http://schemas.microsoft.com/office/drawing/2014/main" xmlns="" id="{8AE9C3F9-595E-1C4E-99E9-7C93D66F0E7A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7218" y="8429396"/>
              <a:ext cx="163266" cy="78676"/>
            </a:xfrm>
            <a:prstGeom prst="rect">
              <a:avLst/>
            </a:prstGeom>
          </p:spPr>
        </p:pic>
        <p:pic>
          <p:nvPicPr>
            <p:cNvPr id="76" name="object 6">
              <a:extLst>
                <a:ext uri="{FF2B5EF4-FFF2-40B4-BE49-F238E27FC236}">
                  <a16:creationId xmlns:a16="http://schemas.microsoft.com/office/drawing/2014/main" xmlns="" id="{472D9660-E25E-174D-8E49-E08660851B7F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2641" y="8430279"/>
              <a:ext cx="341118" cy="89959"/>
            </a:xfrm>
            <a:prstGeom prst="rect">
              <a:avLst/>
            </a:prstGeom>
          </p:spPr>
        </p:pic>
        <p:sp>
          <p:nvSpPr>
            <p:cNvPr id="77" name="object 7">
              <a:extLst>
                <a:ext uri="{FF2B5EF4-FFF2-40B4-BE49-F238E27FC236}">
                  <a16:creationId xmlns:a16="http://schemas.microsoft.com/office/drawing/2014/main" xmlns="" id="{E385B0AA-9606-004C-91FF-291BD32CC62D}"/>
                </a:ext>
              </a:extLst>
            </p:cNvPr>
            <p:cNvSpPr/>
            <p:nvPr/>
          </p:nvSpPr>
          <p:spPr>
            <a:xfrm>
              <a:off x="1192096" y="8430277"/>
              <a:ext cx="62230" cy="77470"/>
            </a:xfrm>
            <a:custGeom>
              <a:avLst/>
              <a:gdLst/>
              <a:ahLst/>
              <a:cxnLst/>
              <a:rect l="l" t="t" r="r" b="b"/>
              <a:pathLst>
                <a:path w="62230" h="77470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70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8" name="object 8">
              <a:extLst>
                <a:ext uri="{FF2B5EF4-FFF2-40B4-BE49-F238E27FC236}">
                  <a16:creationId xmlns:a16="http://schemas.microsoft.com/office/drawing/2014/main" xmlns="" id="{F9DDD202-1689-9345-941F-9329EC81CF2D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74796" y="8430279"/>
              <a:ext cx="66154" cy="76911"/>
            </a:xfrm>
            <a:prstGeom prst="rect">
              <a:avLst/>
            </a:prstGeom>
          </p:spPr>
        </p:pic>
        <p:pic>
          <p:nvPicPr>
            <p:cNvPr id="79" name="object 9">
              <a:extLst>
                <a:ext uri="{FF2B5EF4-FFF2-40B4-BE49-F238E27FC236}">
                  <a16:creationId xmlns:a16="http://schemas.microsoft.com/office/drawing/2014/main" xmlns="" id="{E6D90ABF-E531-2C44-A07D-FB7A025D54AE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69272" y="8430277"/>
              <a:ext cx="85153" cy="76923"/>
            </a:xfrm>
            <a:prstGeom prst="rect">
              <a:avLst/>
            </a:prstGeom>
          </p:spPr>
        </p:pic>
        <p:sp>
          <p:nvSpPr>
            <p:cNvPr id="80" name="object 10">
              <a:extLst>
                <a:ext uri="{FF2B5EF4-FFF2-40B4-BE49-F238E27FC236}">
                  <a16:creationId xmlns:a16="http://schemas.microsoft.com/office/drawing/2014/main" xmlns="" id="{9AC239B6-FFFB-6B45-BCBC-C4761EE0E4A2}"/>
                </a:ext>
              </a:extLst>
            </p:cNvPr>
            <p:cNvSpPr/>
            <p:nvPr/>
          </p:nvSpPr>
          <p:spPr>
            <a:xfrm>
              <a:off x="1482771" y="8430279"/>
              <a:ext cx="66675" cy="77470"/>
            </a:xfrm>
            <a:custGeom>
              <a:avLst/>
              <a:gdLst/>
              <a:ahLst/>
              <a:cxnLst/>
              <a:rect l="l" t="t" r="r" b="b"/>
              <a:pathLst>
                <a:path w="66675" h="77470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1" name="object 11">
              <a:extLst>
                <a:ext uri="{FF2B5EF4-FFF2-40B4-BE49-F238E27FC236}">
                  <a16:creationId xmlns:a16="http://schemas.microsoft.com/office/drawing/2014/main" xmlns="" id="{BB8DA70F-8086-BE4A-88B0-C54D4509D3EB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4994" y="8541165"/>
              <a:ext cx="188554" cy="82626"/>
            </a:xfrm>
            <a:prstGeom prst="rect">
              <a:avLst/>
            </a:prstGeom>
          </p:spPr>
        </p:pic>
        <p:pic>
          <p:nvPicPr>
            <p:cNvPr id="82" name="object 12">
              <a:extLst>
                <a:ext uri="{FF2B5EF4-FFF2-40B4-BE49-F238E27FC236}">
                  <a16:creationId xmlns:a16="http://schemas.microsoft.com/office/drawing/2014/main" xmlns="" id="{F61F53E2-53C6-4646-9298-ADD052CAC6D5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45724" y="8544010"/>
              <a:ext cx="164275" cy="88226"/>
            </a:xfrm>
            <a:prstGeom prst="rect">
              <a:avLst/>
            </a:prstGeom>
          </p:spPr>
        </p:pic>
        <p:pic>
          <p:nvPicPr>
            <p:cNvPr id="83" name="object 13">
              <a:extLst>
                <a:ext uri="{FF2B5EF4-FFF2-40B4-BE49-F238E27FC236}">
                  <a16:creationId xmlns:a16="http://schemas.microsoft.com/office/drawing/2014/main" xmlns="" id="{5AECEDBD-41AD-144E-8C65-85EE44130273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57757" y="8543142"/>
              <a:ext cx="319289" cy="78663"/>
            </a:xfrm>
            <a:prstGeom prst="rect">
              <a:avLst/>
            </a:prstGeom>
          </p:spPr>
        </p:pic>
        <p:pic>
          <p:nvPicPr>
            <p:cNvPr id="84" name="object 14">
              <a:extLst>
                <a:ext uri="{FF2B5EF4-FFF2-40B4-BE49-F238E27FC236}">
                  <a16:creationId xmlns:a16="http://schemas.microsoft.com/office/drawing/2014/main" xmlns="" id="{96D31B5A-667A-4245-8476-B3B7636CD2C8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96605" y="8544012"/>
              <a:ext cx="66471" cy="76911"/>
            </a:xfrm>
            <a:prstGeom prst="rect">
              <a:avLst/>
            </a:prstGeom>
          </p:spPr>
        </p:pic>
        <p:pic>
          <p:nvPicPr>
            <p:cNvPr id="85" name="object 15">
              <a:extLst>
                <a:ext uri="{FF2B5EF4-FFF2-40B4-BE49-F238E27FC236}">
                  <a16:creationId xmlns:a16="http://schemas.microsoft.com/office/drawing/2014/main" xmlns="" id="{64F59B50-F07B-C04F-BAAF-361C208FEA8A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82771" y="8544012"/>
              <a:ext cx="66471" cy="76911"/>
            </a:xfrm>
            <a:prstGeom prst="rect">
              <a:avLst/>
            </a:prstGeom>
          </p:spPr>
        </p:pic>
        <p:sp>
          <p:nvSpPr>
            <p:cNvPr id="86" name="object 16">
              <a:extLst>
                <a:ext uri="{FF2B5EF4-FFF2-40B4-BE49-F238E27FC236}">
                  <a16:creationId xmlns:a16="http://schemas.microsoft.com/office/drawing/2014/main" xmlns="" id="{8F34719E-BCE0-E94F-8BF1-3A09A326921C}"/>
                </a:ext>
              </a:extLst>
            </p:cNvPr>
            <p:cNvSpPr/>
            <p:nvPr/>
          </p:nvSpPr>
          <p:spPr>
            <a:xfrm>
              <a:off x="1489430" y="8408555"/>
              <a:ext cx="54610" cy="8255"/>
            </a:xfrm>
            <a:custGeom>
              <a:avLst/>
              <a:gdLst/>
              <a:ahLst/>
              <a:cxnLst/>
              <a:rect l="l" t="t" r="r" b="b"/>
              <a:pathLst>
                <a:path w="54609" h="8254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7" name="object 17">
              <a:extLst>
                <a:ext uri="{FF2B5EF4-FFF2-40B4-BE49-F238E27FC236}">
                  <a16:creationId xmlns:a16="http://schemas.microsoft.com/office/drawing/2014/main" xmlns="" id="{96558440-5DFC-094A-927A-EC7068203E50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44093" y="7556702"/>
              <a:ext cx="895848" cy="769188"/>
            </a:xfrm>
            <a:prstGeom prst="rect">
              <a:avLst/>
            </a:prstGeom>
          </p:spPr>
        </p:pic>
      </p:grpSp>
      <p:graphicFrame>
        <p:nvGraphicFramePr>
          <p:cNvPr id="1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9772850"/>
              </p:ext>
            </p:extLst>
          </p:nvPr>
        </p:nvGraphicFramePr>
        <p:xfrm>
          <a:off x="458279" y="1708078"/>
          <a:ext cx="9410960" cy="4961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1051490" y="297558"/>
            <a:ext cx="8426012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Montserrat-Medium"/>
                <a:cs typeface="Times New Roman" pitchFamily="18" charset="0"/>
              </a:rPr>
              <a:t> </a:t>
            </a:r>
            <a:endParaRPr lang="ru-RU" b="1" dirty="0">
              <a:solidFill>
                <a:schemeClr val="bg1">
                  <a:lumMod val="50000"/>
                </a:schemeClr>
              </a:solidFill>
              <a:latin typeface="Montserrat-Medium"/>
              <a:cs typeface="Times New Roman" pitchFamily="18" charset="0"/>
            </a:endParaRPr>
          </a:p>
          <a:p>
            <a:pPr lvl="0" algn="ctr">
              <a:lnSpc>
                <a:spcPct val="80000"/>
              </a:lnSpc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latin typeface="Montserrat Medium" pitchFamily="2" charset="-52"/>
                <a:cs typeface="Times New Roman" pitchFamily="18" charset="0"/>
              </a:rPr>
              <a:t>Количество страхователей и суммы, направленные на финансовое обеспечение предупредительных мер по сокращению производственного травматизма и профессиональных заболеваний, </a:t>
            </a: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Montserrat Medium" pitchFamily="2" charset="-52"/>
                <a:cs typeface="Times New Roman" pitchFamily="18" charset="0"/>
              </a:rPr>
              <a:t>Приморский район </a:t>
            </a:r>
            <a:endParaRPr lang="ru-RU" sz="1600" b="1" dirty="0">
              <a:solidFill>
                <a:schemeClr val="bg1">
                  <a:lumMod val="50000"/>
                </a:schemeClr>
              </a:solidFill>
              <a:latin typeface="Montserrat Medium" pitchFamily="2" charset="-5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3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51492" y="220127"/>
            <a:ext cx="8426012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Montserrat-Medium"/>
                <a:cs typeface="Times New Roman" pitchFamily="18" charset="0"/>
              </a:rPr>
              <a:t> </a:t>
            </a:r>
            <a:endParaRPr lang="ru-RU" b="1" dirty="0">
              <a:solidFill>
                <a:schemeClr val="bg1">
                  <a:lumMod val="50000"/>
                </a:schemeClr>
              </a:solidFill>
              <a:latin typeface="Montserrat-Medium"/>
              <a:cs typeface="Times New Roman" pitchFamily="18" charset="0"/>
            </a:endParaRPr>
          </a:p>
          <a:p>
            <a:pPr lvl="0" algn="ctr">
              <a:lnSpc>
                <a:spcPct val="80000"/>
              </a:lnSpc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средств на финансовое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предупредительных мер в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мероприятиям,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Приморский район</a:t>
            </a:r>
            <a:endParaRPr lang="ru-RU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2" name="Group 6">
            <a:extLst>
              <a:ext uri="{FF2B5EF4-FFF2-40B4-BE49-F238E27FC236}">
                <a16:creationId xmlns:a16="http://schemas.microsoft.com/office/drawing/2014/main" xmlns="" id="{A0E28B5D-06CC-EE40-B67D-CDEC70E36FA2}"/>
              </a:ext>
            </a:extLst>
          </p:cNvPr>
          <p:cNvGrpSpPr/>
          <p:nvPr/>
        </p:nvGrpSpPr>
        <p:grpSpPr>
          <a:xfrm>
            <a:off x="386951" y="360009"/>
            <a:ext cx="664542" cy="806645"/>
            <a:chOff x="634994" y="480009"/>
            <a:chExt cx="914452" cy="1075526"/>
          </a:xfrm>
        </p:grpSpPr>
        <p:pic>
          <p:nvPicPr>
            <p:cNvPr id="35" name="object 3">
              <a:extLst>
                <a:ext uri="{FF2B5EF4-FFF2-40B4-BE49-F238E27FC236}">
                  <a16:creationId xmlns:a16="http://schemas.microsoft.com/office/drawing/2014/main" xmlns="" id="{514F6CE0-3F09-7646-BBD8-40CD5B5F674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7218" y="1352696"/>
              <a:ext cx="163266" cy="78676"/>
            </a:xfrm>
            <a:prstGeom prst="rect">
              <a:avLst/>
            </a:prstGeom>
          </p:spPr>
        </p:pic>
        <p:pic>
          <p:nvPicPr>
            <p:cNvPr id="36" name="object 4">
              <a:extLst>
                <a:ext uri="{FF2B5EF4-FFF2-40B4-BE49-F238E27FC236}">
                  <a16:creationId xmlns:a16="http://schemas.microsoft.com/office/drawing/2014/main" xmlns="" id="{63DD7692-3234-774B-A189-B60AD6FBC4F5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2641" y="1353580"/>
              <a:ext cx="341118" cy="89957"/>
            </a:xfrm>
            <a:prstGeom prst="rect">
              <a:avLst/>
            </a:prstGeom>
          </p:spPr>
        </p:pic>
        <p:sp>
          <p:nvSpPr>
            <p:cNvPr id="37" name="object 5">
              <a:extLst>
                <a:ext uri="{FF2B5EF4-FFF2-40B4-BE49-F238E27FC236}">
                  <a16:creationId xmlns:a16="http://schemas.microsoft.com/office/drawing/2014/main" xmlns="" id="{F05A1893-2993-734D-B0A9-B57553F0C382}"/>
                </a:ext>
              </a:extLst>
            </p:cNvPr>
            <p:cNvSpPr/>
            <p:nvPr/>
          </p:nvSpPr>
          <p:spPr>
            <a:xfrm>
              <a:off x="1192096" y="1353577"/>
              <a:ext cx="62230" cy="77470"/>
            </a:xfrm>
            <a:custGeom>
              <a:avLst/>
              <a:gdLst/>
              <a:ahLst/>
              <a:cxnLst/>
              <a:rect l="l" t="t" r="r" b="b"/>
              <a:pathLst>
                <a:path w="62230" h="77469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69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6">
              <a:extLst>
                <a:ext uri="{FF2B5EF4-FFF2-40B4-BE49-F238E27FC236}">
                  <a16:creationId xmlns:a16="http://schemas.microsoft.com/office/drawing/2014/main" xmlns="" id="{7B743F23-EB63-4D40-A1B0-9F85F1318426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74796" y="1353580"/>
              <a:ext cx="66154" cy="76911"/>
            </a:xfrm>
            <a:prstGeom prst="rect">
              <a:avLst/>
            </a:prstGeom>
          </p:spPr>
        </p:pic>
        <p:pic>
          <p:nvPicPr>
            <p:cNvPr id="39" name="object 7">
              <a:extLst>
                <a:ext uri="{FF2B5EF4-FFF2-40B4-BE49-F238E27FC236}">
                  <a16:creationId xmlns:a16="http://schemas.microsoft.com/office/drawing/2014/main" xmlns="" id="{43A3A301-51C5-3B46-8C24-00665A28DC40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69272" y="1353577"/>
              <a:ext cx="85153" cy="76923"/>
            </a:xfrm>
            <a:prstGeom prst="rect">
              <a:avLst/>
            </a:prstGeom>
          </p:spPr>
        </p:pic>
        <p:sp>
          <p:nvSpPr>
            <p:cNvPr id="40" name="object 8">
              <a:extLst>
                <a:ext uri="{FF2B5EF4-FFF2-40B4-BE49-F238E27FC236}">
                  <a16:creationId xmlns:a16="http://schemas.microsoft.com/office/drawing/2014/main" xmlns="" id="{6426D98D-215E-8244-91C4-8F434923A407}"/>
                </a:ext>
              </a:extLst>
            </p:cNvPr>
            <p:cNvSpPr/>
            <p:nvPr/>
          </p:nvSpPr>
          <p:spPr>
            <a:xfrm>
              <a:off x="1482771" y="1353580"/>
              <a:ext cx="66675" cy="77470"/>
            </a:xfrm>
            <a:custGeom>
              <a:avLst/>
              <a:gdLst/>
              <a:ahLst/>
              <a:cxnLst/>
              <a:rect l="l" t="t" r="r" b="b"/>
              <a:pathLst>
                <a:path w="66675" h="77469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9">
              <a:extLst>
                <a:ext uri="{FF2B5EF4-FFF2-40B4-BE49-F238E27FC236}">
                  <a16:creationId xmlns:a16="http://schemas.microsoft.com/office/drawing/2014/main" xmlns="" id="{8BE24660-4A3F-E348-9B52-76573469C698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4994" y="1464464"/>
              <a:ext cx="188554" cy="82626"/>
            </a:xfrm>
            <a:prstGeom prst="rect">
              <a:avLst/>
            </a:prstGeom>
          </p:spPr>
        </p:pic>
        <p:pic>
          <p:nvPicPr>
            <p:cNvPr id="43" name="object 10">
              <a:extLst>
                <a:ext uri="{FF2B5EF4-FFF2-40B4-BE49-F238E27FC236}">
                  <a16:creationId xmlns:a16="http://schemas.microsoft.com/office/drawing/2014/main" xmlns="" id="{405CD552-6241-DF42-B93A-6D51E2F94917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45724" y="1467309"/>
              <a:ext cx="164275" cy="88226"/>
            </a:xfrm>
            <a:prstGeom prst="rect">
              <a:avLst/>
            </a:prstGeom>
          </p:spPr>
        </p:pic>
        <p:pic>
          <p:nvPicPr>
            <p:cNvPr id="45" name="object 11">
              <a:extLst>
                <a:ext uri="{FF2B5EF4-FFF2-40B4-BE49-F238E27FC236}">
                  <a16:creationId xmlns:a16="http://schemas.microsoft.com/office/drawing/2014/main" xmlns="" id="{AB951ABE-E1DE-3F45-B987-283B3D4FEB8A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57757" y="1466442"/>
              <a:ext cx="319289" cy="78663"/>
            </a:xfrm>
            <a:prstGeom prst="rect">
              <a:avLst/>
            </a:prstGeom>
          </p:spPr>
        </p:pic>
        <p:pic>
          <p:nvPicPr>
            <p:cNvPr id="46" name="object 12">
              <a:extLst>
                <a:ext uri="{FF2B5EF4-FFF2-40B4-BE49-F238E27FC236}">
                  <a16:creationId xmlns:a16="http://schemas.microsoft.com/office/drawing/2014/main" xmlns="" id="{91348924-45C1-D74E-A748-D493422DC090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96605" y="1467312"/>
              <a:ext cx="66471" cy="76911"/>
            </a:xfrm>
            <a:prstGeom prst="rect">
              <a:avLst/>
            </a:prstGeom>
          </p:spPr>
        </p:pic>
        <p:pic>
          <p:nvPicPr>
            <p:cNvPr id="47" name="object 13">
              <a:extLst>
                <a:ext uri="{FF2B5EF4-FFF2-40B4-BE49-F238E27FC236}">
                  <a16:creationId xmlns:a16="http://schemas.microsoft.com/office/drawing/2014/main" xmlns="" id="{5D2C8A54-6116-0146-A33B-1645B48F2143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482771" y="1467312"/>
              <a:ext cx="66471" cy="76911"/>
            </a:xfrm>
            <a:prstGeom prst="rect">
              <a:avLst/>
            </a:prstGeom>
          </p:spPr>
        </p:pic>
        <p:sp>
          <p:nvSpPr>
            <p:cNvPr id="50" name="object 14">
              <a:extLst>
                <a:ext uri="{FF2B5EF4-FFF2-40B4-BE49-F238E27FC236}">
                  <a16:creationId xmlns:a16="http://schemas.microsoft.com/office/drawing/2014/main" xmlns="" id="{8299A96C-04B5-E643-AF7B-64587623B0E7}"/>
                </a:ext>
              </a:extLst>
            </p:cNvPr>
            <p:cNvSpPr/>
            <p:nvPr/>
          </p:nvSpPr>
          <p:spPr>
            <a:xfrm>
              <a:off x="1489430" y="1331849"/>
              <a:ext cx="54610" cy="8255"/>
            </a:xfrm>
            <a:custGeom>
              <a:avLst/>
              <a:gdLst/>
              <a:ahLst/>
              <a:cxnLst/>
              <a:rect l="l" t="t" r="r" b="b"/>
              <a:pathLst>
                <a:path w="54609" h="8255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15">
              <a:extLst>
                <a:ext uri="{FF2B5EF4-FFF2-40B4-BE49-F238E27FC236}">
                  <a16:creationId xmlns:a16="http://schemas.microsoft.com/office/drawing/2014/main" xmlns="" id="{C2DB39E6-CEA0-FB47-AEC0-E21F16E1F693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44093" y="480009"/>
              <a:ext cx="895848" cy="769188"/>
            </a:xfrm>
            <a:prstGeom prst="rect">
              <a:avLst/>
            </a:prstGeom>
          </p:spPr>
        </p:pic>
      </p:grpSp>
      <p:graphicFrame>
        <p:nvGraphicFramePr>
          <p:cNvPr id="3" name="Объект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651149480"/>
              </p:ext>
            </p:extLst>
          </p:nvPr>
        </p:nvGraphicFramePr>
        <p:xfrm>
          <a:off x="194471" y="977257"/>
          <a:ext cx="9197446" cy="5545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5" name="Левая фигурная скобка 4"/>
          <p:cNvSpPr/>
          <p:nvPr/>
        </p:nvSpPr>
        <p:spPr>
          <a:xfrm>
            <a:off x="1245441" y="2175247"/>
            <a:ext cx="702078" cy="2160240"/>
          </a:xfrm>
          <a:prstGeom prst="lef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2629" y="2886035"/>
            <a:ext cx="1514411" cy="7386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СКЛ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59%,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1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58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184149" y="2165298"/>
            <a:ext cx="9334501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>
              <a:spcBef>
                <a:spcPts val="400"/>
              </a:spcBef>
              <a:buSzPct val="100000"/>
            </a:pPr>
            <a:r>
              <a:rPr lang="ru-RU" altLang="ru-RU" sz="16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             </a:t>
            </a:r>
            <a:endParaRPr lang="ru-RU" altLang="ru-RU" sz="16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>
              <a:spcBef>
                <a:spcPts val="400"/>
              </a:spcBef>
              <a:buSzPct val="100000"/>
            </a:pPr>
            <a:endParaRPr lang="ru-RU" altLang="ru-RU" sz="16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22473" y="1196752"/>
            <a:ext cx="951705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Федеральном законе № 125 статья 18 определены права и обязанности страховщика</a:t>
            </a:r>
          </a:p>
          <a:p>
            <a:pPr algn="just"/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 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статья 18  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«Страховщик имеет 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право: подпункт 6…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принимать решение о финансовом обеспечении расходов страхователя на предупредительные меры по сокращению производственного травматизма и профессиональных заболеваний работников и санаторно-курортное лечение работников, занятых на работах с вредными и (или) опасными производственными факторами, в размере, определяемом ежегодно федеральным законом о бюджете Фонда социального страхования Российской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30.11.2024 N 423-ФЗ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"О бюджете Фонда пенсионного и социального страхования Российской Федерации на 2025 год и на плановый период 2026 и 2027 годов"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Минтруда России от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11.07.2024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347н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утверждении Правил финансового обеспечения предупредительных мер по сокращению производственного травматизма и профессиональных заболеваний работников и санаторно-курортного лечения работников, занятых на работах с вредными и (или) опасными производственными факторами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(далее – Приказ № 347н, Правила ФОПМ»</a:t>
            </a:r>
          </a:p>
          <a:p>
            <a:pPr algn="just"/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7476" y="5138710"/>
            <a:ext cx="9467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85750" algn="just">
              <a:buFont typeface="Wingdings" panose="05000000000000000000" pitchFamily="2" charset="2"/>
              <a:buChar char="Ø"/>
            </a:pP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3"/>
          <p:cNvSpPr txBox="1">
            <a:spLocks noChangeArrowheads="1"/>
          </p:cNvSpPr>
          <p:nvPr/>
        </p:nvSpPr>
        <p:spPr bwMode="auto">
          <a:xfrm>
            <a:off x="8822532" y="6550225"/>
            <a:ext cx="10834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2">
                    <a:lumMod val="75000"/>
                  </a:schemeClr>
                </a:solidFill>
              </a:rPr>
              <a:t>3</a:t>
            </a:r>
            <a:endParaRPr lang="ru-RU" sz="14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42610" y="188641"/>
            <a:ext cx="8076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Нормативные документы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ФОПМ с 01.01.2025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6">
            <a:extLst>
              <a:ext uri="{FF2B5EF4-FFF2-40B4-BE49-F238E27FC236}">
                <a16:creationId xmlns="" xmlns:a16="http://schemas.microsoft.com/office/drawing/2014/main" id="{A0E28B5D-06CC-EE40-B67D-CDEC70E36FA2}"/>
              </a:ext>
            </a:extLst>
          </p:cNvPr>
          <p:cNvGrpSpPr/>
          <p:nvPr/>
        </p:nvGrpSpPr>
        <p:grpSpPr>
          <a:xfrm>
            <a:off x="386950" y="360008"/>
            <a:ext cx="664542" cy="712862"/>
            <a:chOff x="634994" y="480009"/>
            <a:chExt cx="914452" cy="1075526"/>
          </a:xfrm>
        </p:grpSpPr>
        <p:pic>
          <p:nvPicPr>
            <p:cNvPr id="9" name="object 3">
              <a:extLst>
                <a:ext uri="{FF2B5EF4-FFF2-40B4-BE49-F238E27FC236}">
                  <a16:creationId xmlns="" xmlns:a16="http://schemas.microsoft.com/office/drawing/2014/main" id="{514F6CE0-3F09-7646-BBD8-40CD5B5F6742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7218" y="1352696"/>
              <a:ext cx="163266" cy="78676"/>
            </a:xfrm>
            <a:prstGeom prst="rect">
              <a:avLst/>
            </a:prstGeom>
          </p:spPr>
        </p:pic>
        <p:pic>
          <p:nvPicPr>
            <p:cNvPr id="10" name="object 4">
              <a:extLst>
                <a:ext uri="{FF2B5EF4-FFF2-40B4-BE49-F238E27FC236}">
                  <a16:creationId xmlns="" xmlns:a16="http://schemas.microsoft.com/office/drawing/2014/main" id="{63DD7692-3234-774B-A189-B60AD6FBC4F5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2641" y="1353580"/>
              <a:ext cx="341118" cy="89957"/>
            </a:xfrm>
            <a:prstGeom prst="rect">
              <a:avLst/>
            </a:prstGeom>
          </p:spPr>
        </p:pic>
        <p:sp>
          <p:nvSpPr>
            <p:cNvPr id="12" name="object 5">
              <a:extLst>
                <a:ext uri="{FF2B5EF4-FFF2-40B4-BE49-F238E27FC236}">
                  <a16:creationId xmlns="" xmlns:a16="http://schemas.microsoft.com/office/drawing/2014/main" id="{F05A1893-2993-734D-B0A9-B57553F0C382}"/>
                </a:ext>
              </a:extLst>
            </p:cNvPr>
            <p:cNvSpPr/>
            <p:nvPr/>
          </p:nvSpPr>
          <p:spPr>
            <a:xfrm>
              <a:off x="1192096" y="1353577"/>
              <a:ext cx="62230" cy="77470"/>
            </a:xfrm>
            <a:custGeom>
              <a:avLst/>
              <a:gdLst/>
              <a:ahLst/>
              <a:cxnLst/>
              <a:rect l="l" t="t" r="r" b="b"/>
              <a:pathLst>
                <a:path w="62230" h="77469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69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6">
              <a:extLst>
                <a:ext uri="{FF2B5EF4-FFF2-40B4-BE49-F238E27FC236}">
                  <a16:creationId xmlns="" xmlns:a16="http://schemas.microsoft.com/office/drawing/2014/main" id="{7B743F23-EB63-4D40-A1B0-9F85F1318426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74796" y="1353580"/>
              <a:ext cx="66154" cy="76911"/>
            </a:xfrm>
            <a:prstGeom prst="rect">
              <a:avLst/>
            </a:prstGeom>
          </p:spPr>
        </p:pic>
        <p:pic>
          <p:nvPicPr>
            <p:cNvPr id="15" name="object 7">
              <a:extLst>
                <a:ext uri="{FF2B5EF4-FFF2-40B4-BE49-F238E27FC236}">
                  <a16:creationId xmlns="" xmlns:a16="http://schemas.microsoft.com/office/drawing/2014/main" id="{43A3A301-51C5-3B46-8C24-00665A28DC40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69272" y="1353577"/>
              <a:ext cx="85153" cy="76923"/>
            </a:xfrm>
            <a:prstGeom prst="rect">
              <a:avLst/>
            </a:prstGeom>
          </p:spPr>
        </p:pic>
        <p:sp>
          <p:nvSpPr>
            <p:cNvPr id="16" name="object 8">
              <a:extLst>
                <a:ext uri="{FF2B5EF4-FFF2-40B4-BE49-F238E27FC236}">
                  <a16:creationId xmlns="" xmlns:a16="http://schemas.microsoft.com/office/drawing/2014/main" id="{6426D98D-215E-8244-91C4-8F434923A407}"/>
                </a:ext>
              </a:extLst>
            </p:cNvPr>
            <p:cNvSpPr/>
            <p:nvPr/>
          </p:nvSpPr>
          <p:spPr>
            <a:xfrm>
              <a:off x="1482771" y="1353580"/>
              <a:ext cx="66675" cy="77470"/>
            </a:xfrm>
            <a:custGeom>
              <a:avLst/>
              <a:gdLst/>
              <a:ahLst/>
              <a:cxnLst/>
              <a:rect l="l" t="t" r="r" b="b"/>
              <a:pathLst>
                <a:path w="66675" h="77469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9">
              <a:extLst>
                <a:ext uri="{FF2B5EF4-FFF2-40B4-BE49-F238E27FC236}">
                  <a16:creationId xmlns="" xmlns:a16="http://schemas.microsoft.com/office/drawing/2014/main" id="{8BE24660-4A3F-E348-9B52-76573469C698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4994" y="1464464"/>
              <a:ext cx="188554" cy="82626"/>
            </a:xfrm>
            <a:prstGeom prst="rect">
              <a:avLst/>
            </a:prstGeom>
          </p:spPr>
        </p:pic>
        <p:pic>
          <p:nvPicPr>
            <p:cNvPr id="18" name="object 10">
              <a:extLst>
                <a:ext uri="{FF2B5EF4-FFF2-40B4-BE49-F238E27FC236}">
                  <a16:creationId xmlns="" xmlns:a16="http://schemas.microsoft.com/office/drawing/2014/main" id="{405CD552-6241-DF42-B93A-6D51E2F94917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45724" y="1467309"/>
              <a:ext cx="164275" cy="88226"/>
            </a:xfrm>
            <a:prstGeom prst="rect">
              <a:avLst/>
            </a:prstGeom>
          </p:spPr>
        </p:pic>
        <p:pic>
          <p:nvPicPr>
            <p:cNvPr id="19" name="object 11">
              <a:extLst>
                <a:ext uri="{FF2B5EF4-FFF2-40B4-BE49-F238E27FC236}">
                  <a16:creationId xmlns="" xmlns:a16="http://schemas.microsoft.com/office/drawing/2014/main" id="{AB951ABE-E1DE-3F45-B987-283B3D4FEB8A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57757" y="1466442"/>
              <a:ext cx="319289" cy="78663"/>
            </a:xfrm>
            <a:prstGeom prst="rect">
              <a:avLst/>
            </a:prstGeom>
          </p:spPr>
        </p:pic>
        <p:pic>
          <p:nvPicPr>
            <p:cNvPr id="21" name="object 12">
              <a:extLst>
                <a:ext uri="{FF2B5EF4-FFF2-40B4-BE49-F238E27FC236}">
                  <a16:creationId xmlns="" xmlns:a16="http://schemas.microsoft.com/office/drawing/2014/main" id="{91348924-45C1-D74E-A748-D493422DC090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96605" y="1467312"/>
              <a:ext cx="66471" cy="76911"/>
            </a:xfrm>
            <a:prstGeom prst="rect">
              <a:avLst/>
            </a:prstGeom>
          </p:spPr>
        </p:pic>
        <p:pic>
          <p:nvPicPr>
            <p:cNvPr id="22" name="object 13">
              <a:extLst>
                <a:ext uri="{FF2B5EF4-FFF2-40B4-BE49-F238E27FC236}">
                  <a16:creationId xmlns="" xmlns:a16="http://schemas.microsoft.com/office/drawing/2014/main" id="{5D2C8A54-6116-0146-A33B-1645B48F2143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82771" y="1467312"/>
              <a:ext cx="66471" cy="76911"/>
            </a:xfrm>
            <a:prstGeom prst="rect">
              <a:avLst/>
            </a:prstGeom>
          </p:spPr>
        </p:pic>
        <p:sp>
          <p:nvSpPr>
            <p:cNvPr id="23" name="object 14">
              <a:extLst>
                <a:ext uri="{FF2B5EF4-FFF2-40B4-BE49-F238E27FC236}">
                  <a16:creationId xmlns="" xmlns:a16="http://schemas.microsoft.com/office/drawing/2014/main" id="{8299A96C-04B5-E643-AF7B-64587623B0E7}"/>
                </a:ext>
              </a:extLst>
            </p:cNvPr>
            <p:cNvSpPr/>
            <p:nvPr/>
          </p:nvSpPr>
          <p:spPr>
            <a:xfrm>
              <a:off x="1489430" y="1331849"/>
              <a:ext cx="54610" cy="8255"/>
            </a:xfrm>
            <a:custGeom>
              <a:avLst/>
              <a:gdLst/>
              <a:ahLst/>
              <a:cxnLst/>
              <a:rect l="l" t="t" r="r" b="b"/>
              <a:pathLst>
                <a:path w="54609" h="8255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15">
              <a:extLst>
                <a:ext uri="{FF2B5EF4-FFF2-40B4-BE49-F238E27FC236}">
                  <a16:creationId xmlns="" xmlns:a16="http://schemas.microsoft.com/office/drawing/2014/main" id="{C2DB39E6-CEA0-FB47-AEC0-E21F16E1F693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44093" y="480009"/>
              <a:ext cx="895848" cy="7691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161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bject 2">
            <a:extLst>
              <a:ext uri="{FF2B5EF4-FFF2-40B4-BE49-F238E27FC236}">
                <a16:creationId xmlns="" xmlns:a16="http://schemas.microsoft.com/office/drawing/2014/main" id="{7E8CCDA7-6B73-544A-A642-AF3C1B554FA9}"/>
              </a:ext>
            </a:extLst>
          </p:cNvPr>
          <p:cNvSpPr/>
          <p:nvPr/>
        </p:nvSpPr>
        <p:spPr>
          <a:xfrm>
            <a:off x="0" y="3562350"/>
            <a:ext cx="3794463" cy="3295650"/>
          </a:xfrm>
          <a:custGeom>
            <a:avLst/>
            <a:gdLst/>
            <a:ahLst/>
            <a:cxnLst/>
            <a:rect l="l" t="t" r="r" b="b"/>
            <a:pathLst>
              <a:path w="6226810" h="4394200">
                <a:moveTo>
                  <a:pt x="6036116" y="1600200"/>
                </a:moveTo>
                <a:lnTo>
                  <a:pt x="4322374" y="1600200"/>
                </a:lnTo>
                <a:lnTo>
                  <a:pt x="4384865" y="1612900"/>
                </a:lnTo>
                <a:lnTo>
                  <a:pt x="4504556" y="1612900"/>
                </a:lnTo>
                <a:lnTo>
                  <a:pt x="4617041" y="1638300"/>
                </a:lnTo>
                <a:lnTo>
                  <a:pt x="4670524" y="1638300"/>
                </a:lnTo>
                <a:lnTo>
                  <a:pt x="4771858" y="1663700"/>
                </a:lnTo>
                <a:lnTo>
                  <a:pt x="4819664" y="1676400"/>
                </a:lnTo>
                <a:lnTo>
                  <a:pt x="4865532" y="1701800"/>
                </a:lnTo>
                <a:lnTo>
                  <a:pt x="4909439" y="1714500"/>
                </a:lnTo>
                <a:lnTo>
                  <a:pt x="4951363" y="1739900"/>
                </a:lnTo>
                <a:lnTo>
                  <a:pt x="4991281" y="1752600"/>
                </a:lnTo>
                <a:lnTo>
                  <a:pt x="5029170" y="1778000"/>
                </a:lnTo>
                <a:lnTo>
                  <a:pt x="5065008" y="1803400"/>
                </a:lnTo>
                <a:lnTo>
                  <a:pt x="5098772" y="1828800"/>
                </a:lnTo>
                <a:lnTo>
                  <a:pt x="5130438" y="1854200"/>
                </a:lnTo>
                <a:lnTo>
                  <a:pt x="5159986" y="1879600"/>
                </a:lnTo>
                <a:lnTo>
                  <a:pt x="5212631" y="1943100"/>
                </a:lnTo>
                <a:lnTo>
                  <a:pt x="5239335" y="1981200"/>
                </a:lnTo>
                <a:lnTo>
                  <a:pt x="5263154" y="2019300"/>
                </a:lnTo>
                <a:lnTo>
                  <a:pt x="5284069" y="2057400"/>
                </a:lnTo>
                <a:lnTo>
                  <a:pt x="5302057" y="2095500"/>
                </a:lnTo>
                <a:lnTo>
                  <a:pt x="5317097" y="2146300"/>
                </a:lnTo>
                <a:lnTo>
                  <a:pt x="5329170" y="2197100"/>
                </a:lnTo>
                <a:lnTo>
                  <a:pt x="5338254" y="2235200"/>
                </a:lnTo>
                <a:lnTo>
                  <a:pt x="5344328" y="2286000"/>
                </a:lnTo>
                <a:lnTo>
                  <a:pt x="5347372" y="2336800"/>
                </a:lnTo>
                <a:lnTo>
                  <a:pt x="5347364" y="2387600"/>
                </a:lnTo>
                <a:lnTo>
                  <a:pt x="5344284" y="2438400"/>
                </a:lnTo>
                <a:lnTo>
                  <a:pt x="5338111" y="2501900"/>
                </a:lnTo>
                <a:lnTo>
                  <a:pt x="5328824" y="2552700"/>
                </a:lnTo>
                <a:lnTo>
                  <a:pt x="5316402" y="2603500"/>
                </a:lnTo>
                <a:lnTo>
                  <a:pt x="5302557" y="2654300"/>
                </a:lnTo>
                <a:lnTo>
                  <a:pt x="5286285" y="2692400"/>
                </a:lnTo>
                <a:lnTo>
                  <a:pt x="5267683" y="2743200"/>
                </a:lnTo>
                <a:lnTo>
                  <a:pt x="5246847" y="2781300"/>
                </a:lnTo>
                <a:lnTo>
                  <a:pt x="5223873" y="2832100"/>
                </a:lnTo>
                <a:lnTo>
                  <a:pt x="5198858" y="2870200"/>
                </a:lnTo>
                <a:lnTo>
                  <a:pt x="5171897" y="2908300"/>
                </a:lnTo>
                <a:lnTo>
                  <a:pt x="5143087" y="2946400"/>
                </a:lnTo>
                <a:lnTo>
                  <a:pt x="5112524" y="2984500"/>
                </a:lnTo>
                <a:lnTo>
                  <a:pt x="5080303" y="3009900"/>
                </a:lnTo>
                <a:lnTo>
                  <a:pt x="5046523" y="3048000"/>
                </a:lnTo>
                <a:lnTo>
                  <a:pt x="5011277" y="3073400"/>
                </a:lnTo>
                <a:lnTo>
                  <a:pt x="4974664" y="3111500"/>
                </a:lnTo>
                <a:lnTo>
                  <a:pt x="4936778" y="3136900"/>
                </a:lnTo>
                <a:lnTo>
                  <a:pt x="4897716" y="3162300"/>
                </a:lnTo>
                <a:lnTo>
                  <a:pt x="4857575" y="3187700"/>
                </a:lnTo>
                <a:lnTo>
                  <a:pt x="4816450" y="3213100"/>
                </a:lnTo>
                <a:lnTo>
                  <a:pt x="4774438" y="3238500"/>
                </a:lnTo>
                <a:lnTo>
                  <a:pt x="4731634" y="3251200"/>
                </a:lnTo>
                <a:lnTo>
                  <a:pt x="4688136" y="3276600"/>
                </a:lnTo>
                <a:lnTo>
                  <a:pt x="4417938" y="3352800"/>
                </a:lnTo>
                <a:lnTo>
                  <a:pt x="4372268" y="3352800"/>
                </a:lnTo>
                <a:lnTo>
                  <a:pt x="4326673" y="3365500"/>
                </a:lnTo>
                <a:lnTo>
                  <a:pt x="3403922" y="3365500"/>
                </a:lnTo>
                <a:lnTo>
                  <a:pt x="2695527" y="4394200"/>
                </a:lnTo>
                <a:lnTo>
                  <a:pt x="3762512" y="4394200"/>
                </a:lnTo>
                <a:lnTo>
                  <a:pt x="3866126" y="4254500"/>
                </a:lnTo>
                <a:lnTo>
                  <a:pt x="4250081" y="4254500"/>
                </a:lnTo>
                <a:lnTo>
                  <a:pt x="4308077" y="4241800"/>
                </a:lnTo>
                <a:lnTo>
                  <a:pt x="4421686" y="4241800"/>
                </a:lnTo>
                <a:lnTo>
                  <a:pt x="4477293" y="4229100"/>
                </a:lnTo>
                <a:lnTo>
                  <a:pt x="4532096" y="4229100"/>
                </a:lnTo>
                <a:lnTo>
                  <a:pt x="4793928" y="4165600"/>
                </a:lnTo>
                <a:lnTo>
                  <a:pt x="4941151" y="4127500"/>
                </a:lnTo>
                <a:lnTo>
                  <a:pt x="4988558" y="4102100"/>
                </a:lnTo>
                <a:lnTo>
                  <a:pt x="5035124" y="4089400"/>
                </a:lnTo>
                <a:lnTo>
                  <a:pt x="5080847" y="4064000"/>
                </a:lnTo>
                <a:lnTo>
                  <a:pt x="5125723" y="4051300"/>
                </a:lnTo>
                <a:lnTo>
                  <a:pt x="5169748" y="4025900"/>
                </a:lnTo>
                <a:lnTo>
                  <a:pt x="5212918" y="4000500"/>
                </a:lnTo>
                <a:lnTo>
                  <a:pt x="5255231" y="3975100"/>
                </a:lnTo>
                <a:lnTo>
                  <a:pt x="5296681" y="3949700"/>
                </a:lnTo>
                <a:lnTo>
                  <a:pt x="5337266" y="3924300"/>
                </a:lnTo>
                <a:lnTo>
                  <a:pt x="5376982" y="3898900"/>
                </a:lnTo>
                <a:lnTo>
                  <a:pt x="5415826" y="3873500"/>
                </a:lnTo>
                <a:lnTo>
                  <a:pt x="5453793" y="3848100"/>
                </a:lnTo>
                <a:lnTo>
                  <a:pt x="5490880" y="3822700"/>
                </a:lnTo>
                <a:lnTo>
                  <a:pt x="5527084" y="3797300"/>
                </a:lnTo>
                <a:lnTo>
                  <a:pt x="5562401" y="3759200"/>
                </a:lnTo>
                <a:lnTo>
                  <a:pt x="5596827" y="3733800"/>
                </a:lnTo>
                <a:lnTo>
                  <a:pt x="5630358" y="3708400"/>
                </a:lnTo>
                <a:lnTo>
                  <a:pt x="5662991" y="3670300"/>
                </a:lnTo>
                <a:lnTo>
                  <a:pt x="5694723" y="3644900"/>
                </a:lnTo>
                <a:lnTo>
                  <a:pt x="5725549" y="3606800"/>
                </a:lnTo>
                <a:lnTo>
                  <a:pt x="5755466" y="3581400"/>
                </a:lnTo>
                <a:lnTo>
                  <a:pt x="5784471" y="3543300"/>
                </a:lnTo>
                <a:lnTo>
                  <a:pt x="5812559" y="3505200"/>
                </a:lnTo>
                <a:lnTo>
                  <a:pt x="5839728" y="3479800"/>
                </a:lnTo>
                <a:lnTo>
                  <a:pt x="5865973" y="3441700"/>
                </a:lnTo>
                <a:lnTo>
                  <a:pt x="5891291" y="3403600"/>
                </a:lnTo>
                <a:lnTo>
                  <a:pt x="5915678" y="3365500"/>
                </a:lnTo>
                <a:lnTo>
                  <a:pt x="5939131" y="3340100"/>
                </a:lnTo>
                <a:lnTo>
                  <a:pt x="5961646" y="3302000"/>
                </a:lnTo>
                <a:lnTo>
                  <a:pt x="5983219" y="3263900"/>
                </a:lnTo>
                <a:lnTo>
                  <a:pt x="6003847" y="3225800"/>
                </a:lnTo>
                <a:lnTo>
                  <a:pt x="6023526" y="3187700"/>
                </a:lnTo>
                <a:lnTo>
                  <a:pt x="6042253" y="3149600"/>
                </a:lnTo>
                <a:lnTo>
                  <a:pt x="6060023" y="3124200"/>
                </a:lnTo>
                <a:lnTo>
                  <a:pt x="6076833" y="3086100"/>
                </a:lnTo>
                <a:lnTo>
                  <a:pt x="6092681" y="3048000"/>
                </a:lnTo>
                <a:lnTo>
                  <a:pt x="6107561" y="3009900"/>
                </a:lnTo>
                <a:lnTo>
                  <a:pt x="6121470" y="2971800"/>
                </a:lnTo>
                <a:lnTo>
                  <a:pt x="6134405" y="2933700"/>
                </a:lnTo>
                <a:lnTo>
                  <a:pt x="6146362" y="2895600"/>
                </a:lnTo>
                <a:lnTo>
                  <a:pt x="6157337" y="2857500"/>
                </a:lnTo>
                <a:lnTo>
                  <a:pt x="6167328" y="2819400"/>
                </a:lnTo>
                <a:lnTo>
                  <a:pt x="6179573" y="2768600"/>
                </a:lnTo>
                <a:lnTo>
                  <a:pt x="6190396" y="2717800"/>
                </a:lnTo>
                <a:lnTo>
                  <a:pt x="6199800" y="2667000"/>
                </a:lnTo>
                <a:lnTo>
                  <a:pt x="6207791" y="2628900"/>
                </a:lnTo>
                <a:lnTo>
                  <a:pt x="6214374" y="2578100"/>
                </a:lnTo>
                <a:lnTo>
                  <a:pt x="6219554" y="2527300"/>
                </a:lnTo>
                <a:lnTo>
                  <a:pt x="6223335" y="2476500"/>
                </a:lnTo>
                <a:lnTo>
                  <a:pt x="6225723" y="2425700"/>
                </a:lnTo>
                <a:lnTo>
                  <a:pt x="6226723" y="2374900"/>
                </a:lnTo>
                <a:lnTo>
                  <a:pt x="6226339" y="2324100"/>
                </a:lnTo>
                <a:lnTo>
                  <a:pt x="6224577" y="2273300"/>
                </a:lnTo>
                <a:lnTo>
                  <a:pt x="6221441" y="2235200"/>
                </a:lnTo>
                <a:lnTo>
                  <a:pt x="6216937" y="2184400"/>
                </a:lnTo>
                <a:lnTo>
                  <a:pt x="6211069" y="2133600"/>
                </a:lnTo>
                <a:lnTo>
                  <a:pt x="6203843" y="2082800"/>
                </a:lnTo>
                <a:lnTo>
                  <a:pt x="6195264" y="2044700"/>
                </a:lnTo>
                <a:lnTo>
                  <a:pt x="6185335" y="1993900"/>
                </a:lnTo>
                <a:lnTo>
                  <a:pt x="6174063" y="1943100"/>
                </a:lnTo>
                <a:lnTo>
                  <a:pt x="6161453" y="1905000"/>
                </a:lnTo>
                <a:lnTo>
                  <a:pt x="6147509" y="1854200"/>
                </a:lnTo>
                <a:lnTo>
                  <a:pt x="6132236" y="1816100"/>
                </a:lnTo>
                <a:lnTo>
                  <a:pt x="6115639" y="1765300"/>
                </a:lnTo>
                <a:lnTo>
                  <a:pt x="6097724" y="1727200"/>
                </a:lnTo>
                <a:lnTo>
                  <a:pt x="6078495" y="1676400"/>
                </a:lnTo>
                <a:lnTo>
                  <a:pt x="6057957" y="1638300"/>
                </a:lnTo>
                <a:lnTo>
                  <a:pt x="6036116" y="1600200"/>
                </a:lnTo>
                <a:close/>
              </a:path>
              <a:path w="6226810" h="4394200">
                <a:moveTo>
                  <a:pt x="3639253" y="0"/>
                </a:moveTo>
                <a:lnTo>
                  <a:pt x="2572161" y="0"/>
                </a:lnTo>
                <a:lnTo>
                  <a:pt x="2072619" y="723900"/>
                </a:lnTo>
                <a:lnTo>
                  <a:pt x="1490780" y="723900"/>
                </a:lnTo>
                <a:lnTo>
                  <a:pt x="1432793" y="736600"/>
                </a:lnTo>
                <a:lnTo>
                  <a:pt x="1375844" y="736600"/>
                </a:lnTo>
                <a:lnTo>
                  <a:pt x="1211190" y="774700"/>
                </a:lnTo>
                <a:lnTo>
                  <a:pt x="1158358" y="774700"/>
                </a:lnTo>
                <a:lnTo>
                  <a:pt x="1106545" y="787400"/>
                </a:lnTo>
                <a:lnTo>
                  <a:pt x="1055748" y="812800"/>
                </a:lnTo>
                <a:lnTo>
                  <a:pt x="909420" y="850900"/>
                </a:lnTo>
                <a:lnTo>
                  <a:pt x="862652" y="876300"/>
                </a:lnTo>
                <a:lnTo>
                  <a:pt x="816882" y="901700"/>
                </a:lnTo>
                <a:lnTo>
                  <a:pt x="772106" y="914400"/>
                </a:lnTo>
                <a:lnTo>
                  <a:pt x="728321" y="939800"/>
                </a:lnTo>
                <a:lnTo>
                  <a:pt x="685523" y="965200"/>
                </a:lnTo>
                <a:lnTo>
                  <a:pt x="643708" y="990600"/>
                </a:lnTo>
                <a:lnTo>
                  <a:pt x="602873" y="1003300"/>
                </a:lnTo>
                <a:lnTo>
                  <a:pt x="563014" y="1028700"/>
                </a:lnTo>
                <a:lnTo>
                  <a:pt x="524128" y="1066800"/>
                </a:lnTo>
                <a:lnTo>
                  <a:pt x="486210" y="1092200"/>
                </a:lnTo>
                <a:lnTo>
                  <a:pt x="449257" y="1117600"/>
                </a:lnTo>
                <a:lnTo>
                  <a:pt x="413266" y="1143000"/>
                </a:lnTo>
                <a:lnTo>
                  <a:pt x="378232" y="1168400"/>
                </a:lnTo>
                <a:lnTo>
                  <a:pt x="344153" y="1206500"/>
                </a:lnTo>
                <a:lnTo>
                  <a:pt x="311024" y="1231900"/>
                </a:lnTo>
                <a:lnTo>
                  <a:pt x="278842" y="1270000"/>
                </a:lnTo>
                <a:lnTo>
                  <a:pt x="247603" y="1295400"/>
                </a:lnTo>
                <a:lnTo>
                  <a:pt x="217303" y="1333500"/>
                </a:lnTo>
                <a:lnTo>
                  <a:pt x="187940" y="1358900"/>
                </a:lnTo>
                <a:lnTo>
                  <a:pt x="159508" y="1397000"/>
                </a:lnTo>
                <a:lnTo>
                  <a:pt x="132006" y="1435100"/>
                </a:lnTo>
                <a:lnTo>
                  <a:pt x="105428" y="1460500"/>
                </a:lnTo>
                <a:lnTo>
                  <a:pt x="79771" y="1498600"/>
                </a:lnTo>
                <a:lnTo>
                  <a:pt x="55032" y="1536700"/>
                </a:lnTo>
                <a:lnTo>
                  <a:pt x="31207" y="1562100"/>
                </a:lnTo>
                <a:lnTo>
                  <a:pt x="8292" y="1600200"/>
                </a:lnTo>
                <a:lnTo>
                  <a:pt x="0" y="1612900"/>
                </a:lnTo>
                <a:lnTo>
                  <a:pt x="0" y="3530600"/>
                </a:lnTo>
                <a:lnTo>
                  <a:pt x="2860" y="3530600"/>
                </a:lnTo>
                <a:lnTo>
                  <a:pt x="31145" y="3568700"/>
                </a:lnTo>
                <a:lnTo>
                  <a:pt x="50455" y="3594100"/>
                </a:lnTo>
                <a:lnTo>
                  <a:pt x="92176" y="3644900"/>
                </a:lnTo>
                <a:lnTo>
                  <a:pt x="138186" y="3695700"/>
                </a:lnTo>
                <a:lnTo>
                  <a:pt x="188670" y="3746500"/>
                </a:lnTo>
                <a:lnTo>
                  <a:pt x="243812" y="3797300"/>
                </a:lnTo>
                <a:lnTo>
                  <a:pt x="273186" y="3822700"/>
                </a:lnTo>
                <a:lnTo>
                  <a:pt x="303795" y="3848100"/>
                </a:lnTo>
                <a:lnTo>
                  <a:pt x="335659" y="3873500"/>
                </a:lnTo>
                <a:lnTo>
                  <a:pt x="368804" y="3886200"/>
                </a:lnTo>
                <a:lnTo>
                  <a:pt x="403250" y="3911600"/>
                </a:lnTo>
                <a:lnTo>
                  <a:pt x="439023" y="3937000"/>
                </a:lnTo>
                <a:lnTo>
                  <a:pt x="476144" y="3962400"/>
                </a:lnTo>
                <a:lnTo>
                  <a:pt x="514636" y="3987800"/>
                </a:lnTo>
                <a:lnTo>
                  <a:pt x="554523" y="4000500"/>
                </a:lnTo>
                <a:lnTo>
                  <a:pt x="595828" y="4025900"/>
                </a:lnTo>
                <a:lnTo>
                  <a:pt x="638574" y="4038600"/>
                </a:lnTo>
                <a:lnTo>
                  <a:pt x="682783" y="4064000"/>
                </a:lnTo>
                <a:lnTo>
                  <a:pt x="728479" y="4076700"/>
                </a:lnTo>
                <a:lnTo>
                  <a:pt x="775684" y="4102100"/>
                </a:lnTo>
                <a:lnTo>
                  <a:pt x="824423" y="4114800"/>
                </a:lnTo>
                <a:lnTo>
                  <a:pt x="874717" y="4140200"/>
                </a:lnTo>
                <a:lnTo>
                  <a:pt x="926590" y="4152900"/>
                </a:lnTo>
                <a:lnTo>
                  <a:pt x="1035165" y="4178300"/>
                </a:lnTo>
                <a:lnTo>
                  <a:pt x="1210443" y="4216400"/>
                </a:lnTo>
                <a:lnTo>
                  <a:pt x="1272273" y="4216400"/>
                </a:lnTo>
                <a:lnTo>
                  <a:pt x="1335842" y="4229100"/>
                </a:lnTo>
                <a:lnTo>
                  <a:pt x="1401175" y="4229100"/>
                </a:lnTo>
                <a:lnTo>
                  <a:pt x="1468293" y="4241800"/>
                </a:lnTo>
                <a:lnTo>
                  <a:pt x="2269393" y="4241800"/>
                </a:lnTo>
                <a:lnTo>
                  <a:pt x="2885470" y="3365500"/>
                </a:lnTo>
                <a:lnTo>
                  <a:pt x="1493165" y="3365500"/>
                </a:lnTo>
                <a:lnTo>
                  <a:pt x="1434211" y="3352800"/>
                </a:lnTo>
                <a:lnTo>
                  <a:pt x="1377056" y="3352800"/>
                </a:lnTo>
                <a:lnTo>
                  <a:pt x="1268238" y="3327400"/>
                </a:lnTo>
                <a:lnTo>
                  <a:pt x="1166893" y="3302000"/>
                </a:lnTo>
                <a:lnTo>
                  <a:pt x="1119080" y="3289300"/>
                </a:lnTo>
                <a:lnTo>
                  <a:pt x="1073204" y="3276600"/>
                </a:lnTo>
                <a:lnTo>
                  <a:pt x="1029289" y="3251200"/>
                </a:lnTo>
                <a:lnTo>
                  <a:pt x="987357" y="3238500"/>
                </a:lnTo>
                <a:lnTo>
                  <a:pt x="947430" y="3213100"/>
                </a:lnTo>
                <a:lnTo>
                  <a:pt x="909533" y="3200400"/>
                </a:lnTo>
                <a:lnTo>
                  <a:pt x="873687" y="3175000"/>
                </a:lnTo>
                <a:lnTo>
                  <a:pt x="839916" y="3149600"/>
                </a:lnTo>
                <a:lnTo>
                  <a:pt x="808243" y="3124200"/>
                </a:lnTo>
                <a:lnTo>
                  <a:pt x="778690" y="3098800"/>
                </a:lnTo>
                <a:lnTo>
                  <a:pt x="751281" y="3060700"/>
                </a:lnTo>
                <a:lnTo>
                  <a:pt x="726038" y="3035300"/>
                </a:lnTo>
                <a:lnTo>
                  <a:pt x="699364" y="2997200"/>
                </a:lnTo>
                <a:lnTo>
                  <a:pt x="675571" y="2959100"/>
                </a:lnTo>
                <a:lnTo>
                  <a:pt x="654678" y="2921000"/>
                </a:lnTo>
                <a:lnTo>
                  <a:pt x="636708" y="2870200"/>
                </a:lnTo>
                <a:lnTo>
                  <a:pt x="621682" y="2832100"/>
                </a:lnTo>
                <a:lnTo>
                  <a:pt x="609620" y="2781300"/>
                </a:lnTo>
                <a:lnTo>
                  <a:pt x="600545" y="2730500"/>
                </a:lnTo>
                <a:lnTo>
                  <a:pt x="594476" y="2679700"/>
                </a:lnTo>
                <a:lnTo>
                  <a:pt x="591435" y="2628900"/>
                </a:lnTo>
                <a:lnTo>
                  <a:pt x="591444" y="2578100"/>
                </a:lnTo>
                <a:lnTo>
                  <a:pt x="594523" y="2527300"/>
                </a:lnTo>
                <a:lnTo>
                  <a:pt x="600693" y="2476500"/>
                </a:lnTo>
                <a:lnTo>
                  <a:pt x="609976" y="2425700"/>
                </a:lnTo>
                <a:lnTo>
                  <a:pt x="622393" y="2374900"/>
                </a:lnTo>
                <a:lnTo>
                  <a:pt x="632752" y="2336800"/>
                </a:lnTo>
                <a:lnTo>
                  <a:pt x="644657" y="2298700"/>
                </a:lnTo>
                <a:lnTo>
                  <a:pt x="658127" y="2260600"/>
                </a:lnTo>
                <a:lnTo>
                  <a:pt x="673175" y="2222500"/>
                </a:lnTo>
                <a:lnTo>
                  <a:pt x="689819" y="2184400"/>
                </a:lnTo>
                <a:lnTo>
                  <a:pt x="708075" y="2146300"/>
                </a:lnTo>
                <a:lnTo>
                  <a:pt x="727957" y="2108200"/>
                </a:lnTo>
                <a:lnTo>
                  <a:pt x="749483" y="2070100"/>
                </a:lnTo>
                <a:lnTo>
                  <a:pt x="772668" y="2044700"/>
                </a:lnTo>
                <a:lnTo>
                  <a:pt x="797527" y="2006600"/>
                </a:lnTo>
                <a:lnTo>
                  <a:pt x="824078" y="1968500"/>
                </a:lnTo>
                <a:lnTo>
                  <a:pt x="852336" y="1943100"/>
                </a:lnTo>
                <a:lnTo>
                  <a:pt x="882316" y="1905000"/>
                </a:lnTo>
                <a:lnTo>
                  <a:pt x="914035" y="1879600"/>
                </a:lnTo>
                <a:lnTo>
                  <a:pt x="947509" y="1841500"/>
                </a:lnTo>
                <a:lnTo>
                  <a:pt x="982753" y="1816100"/>
                </a:lnTo>
                <a:lnTo>
                  <a:pt x="1019784" y="1790700"/>
                </a:lnTo>
                <a:lnTo>
                  <a:pt x="1058617" y="1765300"/>
                </a:lnTo>
                <a:lnTo>
                  <a:pt x="1099269" y="1739900"/>
                </a:lnTo>
                <a:lnTo>
                  <a:pt x="1141755" y="1714500"/>
                </a:lnTo>
                <a:lnTo>
                  <a:pt x="1186091" y="1701800"/>
                </a:lnTo>
                <a:lnTo>
                  <a:pt x="1232293" y="1676400"/>
                </a:lnTo>
                <a:lnTo>
                  <a:pt x="1280378" y="1663700"/>
                </a:lnTo>
                <a:lnTo>
                  <a:pt x="1382257" y="1638300"/>
                </a:lnTo>
                <a:lnTo>
                  <a:pt x="1491856" y="1612900"/>
                </a:lnTo>
                <a:lnTo>
                  <a:pt x="1549590" y="1600200"/>
                </a:lnTo>
                <a:lnTo>
                  <a:pt x="2534721" y="1600200"/>
                </a:lnTo>
                <a:lnTo>
                  <a:pt x="3639253" y="0"/>
                </a:lnTo>
                <a:close/>
              </a:path>
              <a:path w="6226810" h="4394200">
                <a:moveTo>
                  <a:pt x="4401513" y="723900"/>
                </a:moveTo>
                <a:lnTo>
                  <a:pt x="3669403" y="723900"/>
                </a:lnTo>
                <a:lnTo>
                  <a:pt x="1812206" y="3365500"/>
                </a:lnTo>
                <a:lnTo>
                  <a:pt x="2885470" y="3365500"/>
                </a:lnTo>
                <a:lnTo>
                  <a:pt x="4126552" y="1600200"/>
                </a:lnTo>
                <a:lnTo>
                  <a:pt x="6036116" y="1600200"/>
                </a:lnTo>
                <a:lnTo>
                  <a:pt x="6012975" y="1562100"/>
                </a:lnTo>
                <a:lnTo>
                  <a:pt x="5988541" y="1511300"/>
                </a:lnTo>
                <a:lnTo>
                  <a:pt x="5962817" y="1473200"/>
                </a:lnTo>
                <a:lnTo>
                  <a:pt x="5935810" y="1435100"/>
                </a:lnTo>
                <a:lnTo>
                  <a:pt x="5907524" y="1397000"/>
                </a:lnTo>
                <a:lnTo>
                  <a:pt x="5867892" y="1346200"/>
                </a:lnTo>
                <a:lnTo>
                  <a:pt x="5824061" y="1308100"/>
                </a:lnTo>
                <a:lnTo>
                  <a:pt x="5800513" y="1282700"/>
                </a:lnTo>
                <a:lnTo>
                  <a:pt x="5750036" y="1231900"/>
                </a:lnTo>
                <a:lnTo>
                  <a:pt x="5694900" y="1181100"/>
                </a:lnTo>
                <a:lnTo>
                  <a:pt x="5665527" y="1155700"/>
                </a:lnTo>
                <a:lnTo>
                  <a:pt x="5634920" y="1130300"/>
                </a:lnTo>
                <a:lnTo>
                  <a:pt x="5603057" y="1104900"/>
                </a:lnTo>
                <a:lnTo>
                  <a:pt x="5569913" y="1079500"/>
                </a:lnTo>
                <a:lnTo>
                  <a:pt x="5535467" y="1054100"/>
                </a:lnTo>
                <a:lnTo>
                  <a:pt x="5499695" y="1028700"/>
                </a:lnTo>
                <a:lnTo>
                  <a:pt x="5462574" y="1016000"/>
                </a:lnTo>
                <a:lnTo>
                  <a:pt x="5424081" y="990600"/>
                </a:lnTo>
                <a:lnTo>
                  <a:pt x="5384193" y="965200"/>
                </a:lnTo>
                <a:lnTo>
                  <a:pt x="5342888" y="952500"/>
                </a:lnTo>
                <a:lnTo>
                  <a:pt x="5300142" y="927100"/>
                </a:lnTo>
                <a:lnTo>
                  <a:pt x="5255932" y="914400"/>
                </a:lnTo>
                <a:lnTo>
                  <a:pt x="5210236" y="889000"/>
                </a:lnTo>
                <a:lnTo>
                  <a:pt x="5163030" y="876300"/>
                </a:lnTo>
                <a:lnTo>
                  <a:pt x="5114291" y="850900"/>
                </a:lnTo>
                <a:lnTo>
                  <a:pt x="5012124" y="825500"/>
                </a:lnTo>
                <a:lnTo>
                  <a:pt x="4903550" y="800100"/>
                </a:lnTo>
                <a:lnTo>
                  <a:pt x="4728275" y="762000"/>
                </a:lnTo>
                <a:lnTo>
                  <a:pt x="4666448" y="749300"/>
                </a:lnTo>
                <a:lnTo>
                  <a:pt x="4602881" y="749300"/>
                </a:lnTo>
                <a:lnTo>
                  <a:pt x="4537551" y="736600"/>
                </a:lnTo>
                <a:lnTo>
                  <a:pt x="4470437" y="736600"/>
                </a:lnTo>
                <a:lnTo>
                  <a:pt x="4401513" y="723900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3">
            <a:extLst>
              <a:ext uri="{FF2B5EF4-FFF2-40B4-BE49-F238E27FC236}">
                <a16:creationId xmlns="" xmlns:a16="http://schemas.microsoft.com/office/drawing/2014/main" id="{BDF85312-D25B-9B40-ADC3-61FC7DB3A4EC}"/>
              </a:ext>
            </a:extLst>
          </p:cNvPr>
          <p:cNvSpPr/>
          <p:nvPr/>
        </p:nvSpPr>
        <p:spPr>
          <a:xfrm>
            <a:off x="6065129" y="5259"/>
            <a:ext cx="3840897" cy="3829050"/>
          </a:xfrm>
          <a:custGeom>
            <a:avLst/>
            <a:gdLst/>
            <a:ahLst/>
            <a:cxnLst/>
            <a:rect l="l" t="t" r="r" b="b"/>
            <a:pathLst>
              <a:path w="6303009" h="5105400">
                <a:moveTo>
                  <a:pt x="6302967" y="1130299"/>
                </a:moveTo>
                <a:lnTo>
                  <a:pt x="4733571" y="1130299"/>
                </a:lnTo>
                <a:lnTo>
                  <a:pt x="4792527" y="1142999"/>
                </a:lnTo>
                <a:lnTo>
                  <a:pt x="4849682" y="1142999"/>
                </a:lnTo>
                <a:lnTo>
                  <a:pt x="4958495" y="1168399"/>
                </a:lnTo>
                <a:lnTo>
                  <a:pt x="5059829" y="1193799"/>
                </a:lnTo>
                <a:lnTo>
                  <a:pt x="5107635" y="1206499"/>
                </a:lnTo>
                <a:lnTo>
                  <a:pt x="5153503" y="1219199"/>
                </a:lnTo>
                <a:lnTo>
                  <a:pt x="5197410" y="1244599"/>
                </a:lnTo>
                <a:lnTo>
                  <a:pt x="5239334" y="1257299"/>
                </a:lnTo>
                <a:lnTo>
                  <a:pt x="5279252" y="1282699"/>
                </a:lnTo>
                <a:lnTo>
                  <a:pt x="5317141" y="1295399"/>
                </a:lnTo>
                <a:lnTo>
                  <a:pt x="5352979" y="1320799"/>
                </a:lnTo>
                <a:lnTo>
                  <a:pt x="5386743" y="1346199"/>
                </a:lnTo>
                <a:lnTo>
                  <a:pt x="5418409" y="1371599"/>
                </a:lnTo>
                <a:lnTo>
                  <a:pt x="5447957" y="1396999"/>
                </a:lnTo>
                <a:lnTo>
                  <a:pt x="5475362" y="1435099"/>
                </a:lnTo>
                <a:lnTo>
                  <a:pt x="5500602" y="1460499"/>
                </a:lnTo>
                <a:lnTo>
                  <a:pt x="5527306" y="1498599"/>
                </a:lnTo>
                <a:lnTo>
                  <a:pt x="5551126" y="1536699"/>
                </a:lnTo>
                <a:lnTo>
                  <a:pt x="5572040" y="1574799"/>
                </a:lnTo>
                <a:lnTo>
                  <a:pt x="5590028" y="1625599"/>
                </a:lnTo>
                <a:lnTo>
                  <a:pt x="5605069" y="1663699"/>
                </a:lnTo>
                <a:lnTo>
                  <a:pt x="5617141" y="1714499"/>
                </a:lnTo>
                <a:lnTo>
                  <a:pt x="5626225" y="1765299"/>
                </a:lnTo>
                <a:lnTo>
                  <a:pt x="5632300" y="1816099"/>
                </a:lnTo>
                <a:lnTo>
                  <a:pt x="5635343" y="1866899"/>
                </a:lnTo>
                <a:lnTo>
                  <a:pt x="5635336" y="1917699"/>
                </a:lnTo>
                <a:lnTo>
                  <a:pt x="5632256" y="1968499"/>
                </a:lnTo>
                <a:lnTo>
                  <a:pt x="5626082" y="2019299"/>
                </a:lnTo>
                <a:lnTo>
                  <a:pt x="5616795" y="2070099"/>
                </a:lnTo>
                <a:lnTo>
                  <a:pt x="5604373" y="2120899"/>
                </a:lnTo>
                <a:lnTo>
                  <a:pt x="5590528" y="2171699"/>
                </a:lnTo>
                <a:lnTo>
                  <a:pt x="5574256" y="2222499"/>
                </a:lnTo>
                <a:lnTo>
                  <a:pt x="5555654" y="2260599"/>
                </a:lnTo>
                <a:lnTo>
                  <a:pt x="5534818" y="2311399"/>
                </a:lnTo>
                <a:lnTo>
                  <a:pt x="5511845" y="2349499"/>
                </a:lnTo>
                <a:lnTo>
                  <a:pt x="5486829" y="2387599"/>
                </a:lnTo>
                <a:lnTo>
                  <a:pt x="5459868" y="2425699"/>
                </a:lnTo>
                <a:lnTo>
                  <a:pt x="5431058" y="2463799"/>
                </a:lnTo>
                <a:lnTo>
                  <a:pt x="5400495" y="2501899"/>
                </a:lnTo>
                <a:lnTo>
                  <a:pt x="5368275" y="2539999"/>
                </a:lnTo>
                <a:lnTo>
                  <a:pt x="5334494" y="2565399"/>
                </a:lnTo>
                <a:lnTo>
                  <a:pt x="5299248" y="2603499"/>
                </a:lnTo>
                <a:lnTo>
                  <a:pt x="5262635" y="2628899"/>
                </a:lnTo>
                <a:lnTo>
                  <a:pt x="5224749" y="2654299"/>
                </a:lnTo>
                <a:lnTo>
                  <a:pt x="5185687" y="2692399"/>
                </a:lnTo>
                <a:lnTo>
                  <a:pt x="5145546" y="2717799"/>
                </a:lnTo>
                <a:lnTo>
                  <a:pt x="5104421" y="2730499"/>
                </a:lnTo>
                <a:lnTo>
                  <a:pt x="5062409" y="2755899"/>
                </a:lnTo>
                <a:lnTo>
                  <a:pt x="5019605" y="2781299"/>
                </a:lnTo>
                <a:lnTo>
                  <a:pt x="4932010" y="2806699"/>
                </a:lnTo>
                <a:lnTo>
                  <a:pt x="4887410" y="2832099"/>
                </a:lnTo>
                <a:lnTo>
                  <a:pt x="4751557" y="2870199"/>
                </a:lnTo>
                <a:lnTo>
                  <a:pt x="4705909" y="2870199"/>
                </a:lnTo>
                <a:lnTo>
                  <a:pt x="4660239" y="2882899"/>
                </a:lnTo>
                <a:lnTo>
                  <a:pt x="4614644" y="2882899"/>
                </a:lnTo>
                <a:lnTo>
                  <a:pt x="4569219" y="2895599"/>
                </a:lnTo>
                <a:lnTo>
                  <a:pt x="3691893" y="2895599"/>
                </a:lnTo>
                <a:lnTo>
                  <a:pt x="2166204" y="5105399"/>
                </a:lnTo>
                <a:lnTo>
                  <a:pt x="3233118" y="5105399"/>
                </a:lnTo>
                <a:lnTo>
                  <a:pt x="4154097" y="3771899"/>
                </a:lnTo>
                <a:lnTo>
                  <a:pt x="4653251" y="3771899"/>
                </a:lnTo>
                <a:lnTo>
                  <a:pt x="4709658" y="3759199"/>
                </a:lnTo>
                <a:lnTo>
                  <a:pt x="4765264" y="3759199"/>
                </a:lnTo>
                <a:lnTo>
                  <a:pt x="4874062" y="3733799"/>
                </a:lnTo>
                <a:lnTo>
                  <a:pt x="4927247" y="3733799"/>
                </a:lnTo>
                <a:lnTo>
                  <a:pt x="5131804" y="3682999"/>
                </a:lnTo>
                <a:lnTo>
                  <a:pt x="5180879" y="3657599"/>
                </a:lnTo>
                <a:lnTo>
                  <a:pt x="5276529" y="3632199"/>
                </a:lnTo>
                <a:lnTo>
                  <a:pt x="5323095" y="3606799"/>
                </a:lnTo>
                <a:lnTo>
                  <a:pt x="5368818" y="3594099"/>
                </a:lnTo>
                <a:lnTo>
                  <a:pt x="5413694" y="3568699"/>
                </a:lnTo>
                <a:lnTo>
                  <a:pt x="5457719" y="3543299"/>
                </a:lnTo>
                <a:lnTo>
                  <a:pt x="5500889" y="3530599"/>
                </a:lnTo>
                <a:lnTo>
                  <a:pt x="5543202" y="3505199"/>
                </a:lnTo>
                <a:lnTo>
                  <a:pt x="5584652" y="3479799"/>
                </a:lnTo>
                <a:lnTo>
                  <a:pt x="5625237" y="3454399"/>
                </a:lnTo>
                <a:lnTo>
                  <a:pt x="5664954" y="3428999"/>
                </a:lnTo>
                <a:lnTo>
                  <a:pt x="5703797" y="3403599"/>
                </a:lnTo>
                <a:lnTo>
                  <a:pt x="5741764" y="3378199"/>
                </a:lnTo>
                <a:lnTo>
                  <a:pt x="5778852" y="3340099"/>
                </a:lnTo>
                <a:lnTo>
                  <a:pt x="5815055" y="3314699"/>
                </a:lnTo>
                <a:lnTo>
                  <a:pt x="5850372" y="3289299"/>
                </a:lnTo>
                <a:lnTo>
                  <a:pt x="5884798" y="3263899"/>
                </a:lnTo>
                <a:lnTo>
                  <a:pt x="5918329" y="3225799"/>
                </a:lnTo>
                <a:lnTo>
                  <a:pt x="5950962" y="3200399"/>
                </a:lnTo>
                <a:lnTo>
                  <a:pt x="5982694" y="3162299"/>
                </a:lnTo>
                <a:lnTo>
                  <a:pt x="6013520" y="3136899"/>
                </a:lnTo>
                <a:lnTo>
                  <a:pt x="6043437" y="3098799"/>
                </a:lnTo>
                <a:lnTo>
                  <a:pt x="6072442" y="3060699"/>
                </a:lnTo>
                <a:lnTo>
                  <a:pt x="6100530" y="3035299"/>
                </a:lnTo>
                <a:lnTo>
                  <a:pt x="6127699" y="2997199"/>
                </a:lnTo>
                <a:lnTo>
                  <a:pt x="6153944" y="2959099"/>
                </a:lnTo>
                <a:lnTo>
                  <a:pt x="6179262" y="2933699"/>
                </a:lnTo>
                <a:lnTo>
                  <a:pt x="6203649" y="2895599"/>
                </a:lnTo>
                <a:lnTo>
                  <a:pt x="6227102" y="2857499"/>
                </a:lnTo>
                <a:lnTo>
                  <a:pt x="6249617" y="2819399"/>
                </a:lnTo>
                <a:lnTo>
                  <a:pt x="6271190" y="2781299"/>
                </a:lnTo>
                <a:lnTo>
                  <a:pt x="6291818" y="2755899"/>
                </a:lnTo>
                <a:lnTo>
                  <a:pt x="6302967" y="2730499"/>
                </a:lnTo>
                <a:lnTo>
                  <a:pt x="6302967" y="1130299"/>
                </a:lnTo>
                <a:close/>
              </a:path>
              <a:path w="6303009" h="5105400">
                <a:moveTo>
                  <a:pt x="3596901" y="0"/>
                </a:moveTo>
                <a:lnTo>
                  <a:pt x="2529940" y="0"/>
                </a:lnTo>
                <a:lnTo>
                  <a:pt x="2360590" y="241299"/>
                </a:lnTo>
                <a:lnTo>
                  <a:pt x="1897855" y="241299"/>
                </a:lnTo>
                <a:lnTo>
                  <a:pt x="1837780" y="253999"/>
                </a:lnTo>
                <a:lnTo>
                  <a:pt x="1720764" y="253999"/>
                </a:lnTo>
                <a:lnTo>
                  <a:pt x="1663816" y="266699"/>
                </a:lnTo>
                <a:lnTo>
                  <a:pt x="1607901" y="266699"/>
                </a:lnTo>
                <a:lnTo>
                  <a:pt x="1499162" y="292099"/>
                </a:lnTo>
                <a:lnTo>
                  <a:pt x="1293936" y="342899"/>
                </a:lnTo>
                <a:lnTo>
                  <a:pt x="1245161" y="368299"/>
                </a:lnTo>
                <a:lnTo>
                  <a:pt x="1150623" y="393699"/>
                </a:lnTo>
                <a:lnTo>
                  <a:pt x="1104853" y="419099"/>
                </a:lnTo>
                <a:lnTo>
                  <a:pt x="1060077" y="444499"/>
                </a:lnTo>
                <a:lnTo>
                  <a:pt x="1016292" y="457199"/>
                </a:lnTo>
                <a:lnTo>
                  <a:pt x="973494" y="482599"/>
                </a:lnTo>
                <a:lnTo>
                  <a:pt x="931679" y="507999"/>
                </a:lnTo>
                <a:lnTo>
                  <a:pt x="890844" y="533399"/>
                </a:lnTo>
                <a:lnTo>
                  <a:pt x="850985" y="558799"/>
                </a:lnTo>
                <a:lnTo>
                  <a:pt x="812099" y="584199"/>
                </a:lnTo>
                <a:lnTo>
                  <a:pt x="774181" y="609599"/>
                </a:lnTo>
                <a:lnTo>
                  <a:pt x="737228" y="634999"/>
                </a:lnTo>
                <a:lnTo>
                  <a:pt x="701237" y="673099"/>
                </a:lnTo>
                <a:lnTo>
                  <a:pt x="666203" y="698499"/>
                </a:lnTo>
                <a:lnTo>
                  <a:pt x="632124" y="723899"/>
                </a:lnTo>
                <a:lnTo>
                  <a:pt x="598995" y="761999"/>
                </a:lnTo>
                <a:lnTo>
                  <a:pt x="566813" y="787399"/>
                </a:lnTo>
                <a:lnTo>
                  <a:pt x="535574" y="825499"/>
                </a:lnTo>
                <a:lnTo>
                  <a:pt x="505274" y="850899"/>
                </a:lnTo>
                <a:lnTo>
                  <a:pt x="475911" y="888999"/>
                </a:lnTo>
                <a:lnTo>
                  <a:pt x="447480" y="914399"/>
                </a:lnTo>
                <a:lnTo>
                  <a:pt x="419977" y="952499"/>
                </a:lnTo>
                <a:lnTo>
                  <a:pt x="393399" y="990599"/>
                </a:lnTo>
                <a:lnTo>
                  <a:pt x="367742" y="1015999"/>
                </a:lnTo>
                <a:lnTo>
                  <a:pt x="343003" y="1054099"/>
                </a:lnTo>
                <a:lnTo>
                  <a:pt x="319178" y="1092199"/>
                </a:lnTo>
                <a:lnTo>
                  <a:pt x="296263" y="1130299"/>
                </a:lnTo>
                <a:lnTo>
                  <a:pt x="274254" y="1168399"/>
                </a:lnTo>
                <a:lnTo>
                  <a:pt x="253149" y="1193799"/>
                </a:lnTo>
                <a:lnTo>
                  <a:pt x="232943" y="1231899"/>
                </a:lnTo>
                <a:lnTo>
                  <a:pt x="213633" y="1269999"/>
                </a:lnTo>
                <a:lnTo>
                  <a:pt x="195214" y="1308099"/>
                </a:lnTo>
                <a:lnTo>
                  <a:pt x="177684" y="1346199"/>
                </a:lnTo>
                <a:lnTo>
                  <a:pt x="161039" y="1384299"/>
                </a:lnTo>
                <a:lnTo>
                  <a:pt x="145275" y="1422399"/>
                </a:lnTo>
                <a:lnTo>
                  <a:pt x="130388" y="1460499"/>
                </a:lnTo>
                <a:lnTo>
                  <a:pt x="116375" y="1485899"/>
                </a:lnTo>
                <a:lnTo>
                  <a:pt x="103231" y="1523999"/>
                </a:lnTo>
                <a:lnTo>
                  <a:pt x="90955" y="1562099"/>
                </a:lnTo>
                <a:lnTo>
                  <a:pt x="79541" y="1600199"/>
                </a:lnTo>
                <a:lnTo>
                  <a:pt x="68986" y="1638299"/>
                </a:lnTo>
                <a:lnTo>
                  <a:pt x="59287" y="1676399"/>
                </a:lnTo>
                <a:lnTo>
                  <a:pt x="47062" y="1727199"/>
                </a:lnTo>
                <a:lnTo>
                  <a:pt x="36258" y="1777999"/>
                </a:lnTo>
                <a:lnTo>
                  <a:pt x="26869" y="1828799"/>
                </a:lnTo>
                <a:lnTo>
                  <a:pt x="18892" y="1866899"/>
                </a:lnTo>
                <a:lnTo>
                  <a:pt x="12321" y="1917699"/>
                </a:lnTo>
                <a:lnTo>
                  <a:pt x="7151" y="1968499"/>
                </a:lnTo>
                <a:lnTo>
                  <a:pt x="3377" y="2019299"/>
                </a:lnTo>
                <a:lnTo>
                  <a:pt x="995" y="2070099"/>
                </a:lnTo>
                <a:lnTo>
                  <a:pt x="0" y="2120899"/>
                </a:lnTo>
                <a:lnTo>
                  <a:pt x="386" y="2171699"/>
                </a:lnTo>
                <a:lnTo>
                  <a:pt x="2149" y="2222499"/>
                </a:lnTo>
                <a:lnTo>
                  <a:pt x="5285" y="2260599"/>
                </a:lnTo>
                <a:lnTo>
                  <a:pt x="9788" y="2311399"/>
                </a:lnTo>
                <a:lnTo>
                  <a:pt x="15653" y="2362199"/>
                </a:lnTo>
                <a:lnTo>
                  <a:pt x="22876" y="2412999"/>
                </a:lnTo>
                <a:lnTo>
                  <a:pt x="31452" y="2451099"/>
                </a:lnTo>
                <a:lnTo>
                  <a:pt x="41376" y="2501899"/>
                </a:lnTo>
                <a:lnTo>
                  <a:pt x="52642" y="2552699"/>
                </a:lnTo>
                <a:lnTo>
                  <a:pt x="65247" y="2590799"/>
                </a:lnTo>
                <a:lnTo>
                  <a:pt x="79185" y="2641599"/>
                </a:lnTo>
                <a:lnTo>
                  <a:pt x="94452" y="2679699"/>
                </a:lnTo>
                <a:lnTo>
                  <a:pt x="111042" y="2730499"/>
                </a:lnTo>
                <a:lnTo>
                  <a:pt x="128951" y="2768599"/>
                </a:lnTo>
                <a:lnTo>
                  <a:pt x="148174" y="2819399"/>
                </a:lnTo>
                <a:lnTo>
                  <a:pt x="168706" y="2857499"/>
                </a:lnTo>
                <a:lnTo>
                  <a:pt x="190542" y="2895599"/>
                </a:lnTo>
                <a:lnTo>
                  <a:pt x="213677" y="2933699"/>
                </a:lnTo>
                <a:lnTo>
                  <a:pt x="238107" y="2984499"/>
                </a:lnTo>
                <a:lnTo>
                  <a:pt x="263827" y="3022599"/>
                </a:lnTo>
                <a:lnTo>
                  <a:pt x="290832" y="3060699"/>
                </a:lnTo>
                <a:lnTo>
                  <a:pt x="319116" y="3098799"/>
                </a:lnTo>
                <a:lnTo>
                  <a:pt x="358762" y="3149599"/>
                </a:lnTo>
                <a:lnTo>
                  <a:pt x="380147" y="3162299"/>
                </a:lnTo>
                <a:lnTo>
                  <a:pt x="402605" y="3187699"/>
                </a:lnTo>
                <a:lnTo>
                  <a:pt x="450829" y="3238499"/>
                </a:lnTo>
                <a:lnTo>
                  <a:pt x="503618" y="3289299"/>
                </a:lnTo>
                <a:lnTo>
                  <a:pt x="561158" y="3340099"/>
                </a:lnTo>
                <a:lnTo>
                  <a:pt x="591766" y="3365499"/>
                </a:lnTo>
                <a:lnTo>
                  <a:pt x="623631" y="3390899"/>
                </a:lnTo>
                <a:lnTo>
                  <a:pt x="656775" y="3416299"/>
                </a:lnTo>
                <a:lnTo>
                  <a:pt x="691222" y="3441699"/>
                </a:lnTo>
                <a:lnTo>
                  <a:pt x="726994" y="3454399"/>
                </a:lnTo>
                <a:lnTo>
                  <a:pt x="764115" y="3479799"/>
                </a:lnTo>
                <a:lnTo>
                  <a:pt x="802607" y="3505199"/>
                </a:lnTo>
                <a:lnTo>
                  <a:pt x="842494" y="3530599"/>
                </a:lnTo>
                <a:lnTo>
                  <a:pt x="883799" y="3543299"/>
                </a:lnTo>
                <a:lnTo>
                  <a:pt x="926545" y="3568699"/>
                </a:lnTo>
                <a:lnTo>
                  <a:pt x="970754" y="3581399"/>
                </a:lnTo>
                <a:lnTo>
                  <a:pt x="1016450" y="3606799"/>
                </a:lnTo>
                <a:lnTo>
                  <a:pt x="1063655" y="3619499"/>
                </a:lnTo>
                <a:lnTo>
                  <a:pt x="1112394" y="3644899"/>
                </a:lnTo>
                <a:lnTo>
                  <a:pt x="1162688" y="3657599"/>
                </a:lnTo>
                <a:lnTo>
                  <a:pt x="1268036" y="3682999"/>
                </a:lnTo>
                <a:lnTo>
                  <a:pt x="1379883" y="3708399"/>
                </a:lnTo>
                <a:lnTo>
                  <a:pt x="1560244" y="3746499"/>
                </a:lnTo>
                <a:lnTo>
                  <a:pt x="1623813" y="3746499"/>
                </a:lnTo>
                <a:lnTo>
                  <a:pt x="1689146" y="3759199"/>
                </a:lnTo>
                <a:lnTo>
                  <a:pt x="1756264" y="3759199"/>
                </a:lnTo>
                <a:lnTo>
                  <a:pt x="1825192" y="3771899"/>
                </a:lnTo>
                <a:lnTo>
                  <a:pt x="2557364" y="3771899"/>
                </a:lnTo>
                <a:lnTo>
                  <a:pt x="3173441" y="2895599"/>
                </a:lnTo>
                <a:lnTo>
                  <a:pt x="1968567" y="2895599"/>
                </a:lnTo>
                <a:lnTo>
                  <a:pt x="1904351" y="2882899"/>
                </a:lnTo>
                <a:lnTo>
                  <a:pt x="1722182" y="2882899"/>
                </a:lnTo>
                <a:lnTo>
                  <a:pt x="1609695" y="2857499"/>
                </a:lnTo>
                <a:lnTo>
                  <a:pt x="1556209" y="2857499"/>
                </a:lnTo>
                <a:lnTo>
                  <a:pt x="1454864" y="2832099"/>
                </a:lnTo>
                <a:lnTo>
                  <a:pt x="1407051" y="2806699"/>
                </a:lnTo>
                <a:lnTo>
                  <a:pt x="1361175" y="2793999"/>
                </a:lnTo>
                <a:lnTo>
                  <a:pt x="1317260" y="2781299"/>
                </a:lnTo>
                <a:lnTo>
                  <a:pt x="1275328" y="2755899"/>
                </a:lnTo>
                <a:lnTo>
                  <a:pt x="1235401" y="2743199"/>
                </a:lnTo>
                <a:lnTo>
                  <a:pt x="1197504" y="2717799"/>
                </a:lnTo>
                <a:lnTo>
                  <a:pt x="1161658" y="2692399"/>
                </a:lnTo>
                <a:lnTo>
                  <a:pt x="1127887" y="2666999"/>
                </a:lnTo>
                <a:lnTo>
                  <a:pt x="1096214" y="2641599"/>
                </a:lnTo>
                <a:lnTo>
                  <a:pt x="1066661" y="2616199"/>
                </a:lnTo>
                <a:lnTo>
                  <a:pt x="1014009" y="2552699"/>
                </a:lnTo>
                <a:lnTo>
                  <a:pt x="987335" y="2514599"/>
                </a:lnTo>
                <a:lnTo>
                  <a:pt x="963542" y="2476499"/>
                </a:lnTo>
                <a:lnTo>
                  <a:pt x="942649" y="2438399"/>
                </a:lnTo>
                <a:lnTo>
                  <a:pt x="924679" y="2400299"/>
                </a:lnTo>
                <a:lnTo>
                  <a:pt x="909653" y="2349499"/>
                </a:lnTo>
                <a:lnTo>
                  <a:pt x="897591" y="2298699"/>
                </a:lnTo>
                <a:lnTo>
                  <a:pt x="888516" y="2260599"/>
                </a:lnTo>
                <a:lnTo>
                  <a:pt x="882447" y="2209799"/>
                </a:lnTo>
                <a:lnTo>
                  <a:pt x="879406" y="2158999"/>
                </a:lnTo>
                <a:lnTo>
                  <a:pt x="879415" y="2108199"/>
                </a:lnTo>
                <a:lnTo>
                  <a:pt x="882494" y="2057399"/>
                </a:lnTo>
                <a:lnTo>
                  <a:pt x="888664" y="1993899"/>
                </a:lnTo>
                <a:lnTo>
                  <a:pt x="897948" y="1943099"/>
                </a:lnTo>
                <a:lnTo>
                  <a:pt x="910364" y="1892299"/>
                </a:lnTo>
                <a:lnTo>
                  <a:pt x="920723" y="1854199"/>
                </a:lnTo>
                <a:lnTo>
                  <a:pt x="932628" y="1816099"/>
                </a:lnTo>
                <a:lnTo>
                  <a:pt x="946098" y="1777999"/>
                </a:lnTo>
                <a:lnTo>
                  <a:pt x="961146" y="1739899"/>
                </a:lnTo>
                <a:lnTo>
                  <a:pt x="977790" y="1701799"/>
                </a:lnTo>
                <a:lnTo>
                  <a:pt x="996046" y="1663699"/>
                </a:lnTo>
                <a:lnTo>
                  <a:pt x="1015928" y="1638299"/>
                </a:lnTo>
                <a:lnTo>
                  <a:pt x="1037454" y="1600199"/>
                </a:lnTo>
                <a:lnTo>
                  <a:pt x="1060639" y="1562099"/>
                </a:lnTo>
                <a:lnTo>
                  <a:pt x="1085498" y="1523999"/>
                </a:lnTo>
                <a:lnTo>
                  <a:pt x="1112049" y="1498599"/>
                </a:lnTo>
                <a:lnTo>
                  <a:pt x="1140307" y="1460499"/>
                </a:lnTo>
                <a:lnTo>
                  <a:pt x="1170287" y="1435099"/>
                </a:lnTo>
                <a:lnTo>
                  <a:pt x="1202006" y="1396999"/>
                </a:lnTo>
                <a:lnTo>
                  <a:pt x="1235480" y="1371599"/>
                </a:lnTo>
                <a:lnTo>
                  <a:pt x="1270724" y="1346199"/>
                </a:lnTo>
                <a:lnTo>
                  <a:pt x="1307755" y="1308099"/>
                </a:lnTo>
                <a:lnTo>
                  <a:pt x="1346588" y="1282699"/>
                </a:lnTo>
                <a:lnTo>
                  <a:pt x="1387240" y="1257299"/>
                </a:lnTo>
                <a:lnTo>
                  <a:pt x="1429726" y="1244599"/>
                </a:lnTo>
                <a:lnTo>
                  <a:pt x="1474062" y="1219199"/>
                </a:lnTo>
                <a:lnTo>
                  <a:pt x="1520264" y="1206499"/>
                </a:lnTo>
                <a:lnTo>
                  <a:pt x="1568349" y="1181099"/>
                </a:lnTo>
                <a:lnTo>
                  <a:pt x="1670228" y="1155699"/>
                </a:lnTo>
                <a:lnTo>
                  <a:pt x="1779827" y="1130299"/>
                </a:lnTo>
                <a:lnTo>
                  <a:pt x="2822692" y="1130299"/>
                </a:lnTo>
                <a:lnTo>
                  <a:pt x="3596901" y="0"/>
                </a:lnTo>
                <a:close/>
              </a:path>
              <a:path w="6303009" h="5105400">
                <a:moveTo>
                  <a:pt x="4758408" y="253999"/>
                </a:moveTo>
                <a:lnTo>
                  <a:pt x="3957374" y="253999"/>
                </a:lnTo>
                <a:lnTo>
                  <a:pt x="2100177" y="2895599"/>
                </a:lnTo>
                <a:lnTo>
                  <a:pt x="3173441" y="2895599"/>
                </a:lnTo>
                <a:lnTo>
                  <a:pt x="4414523" y="1130299"/>
                </a:lnTo>
                <a:lnTo>
                  <a:pt x="6302967" y="1130299"/>
                </a:lnTo>
                <a:lnTo>
                  <a:pt x="6302967" y="1079499"/>
                </a:lnTo>
                <a:lnTo>
                  <a:pt x="6300946" y="1079499"/>
                </a:lnTo>
                <a:lnTo>
                  <a:pt x="6276512" y="1041399"/>
                </a:lnTo>
                <a:lnTo>
                  <a:pt x="6250788" y="1003299"/>
                </a:lnTo>
                <a:lnTo>
                  <a:pt x="6223781" y="965199"/>
                </a:lnTo>
                <a:lnTo>
                  <a:pt x="6195495" y="927099"/>
                </a:lnTo>
                <a:lnTo>
                  <a:pt x="6155863" y="876299"/>
                </a:lnTo>
                <a:lnTo>
                  <a:pt x="6112032" y="825499"/>
                </a:lnTo>
                <a:lnTo>
                  <a:pt x="6063816" y="774699"/>
                </a:lnTo>
                <a:lnTo>
                  <a:pt x="6011033" y="723899"/>
                </a:lnTo>
                <a:lnTo>
                  <a:pt x="5953498" y="673099"/>
                </a:lnTo>
                <a:lnTo>
                  <a:pt x="5922891" y="647699"/>
                </a:lnTo>
                <a:lnTo>
                  <a:pt x="5891028" y="622299"/>
                </a:lnTo>
                <a:lnTo>
                  <a:pt x="5857884" y="609599"/>
                </a:lnTo>
                <a:lnTo>
                  <a:pt x="5823438" y="584199"/>
                </a:lnTo>
                <a:lnTo>
                  <a:pt x="5787666" y="558799"/>
                </a:lnTo>
                <a:lnTo>
                  <a:pt x="5750545" y="533399"/>
                </a:lnTo>
                <a:lnTo>
                  <a:pt x="5712052" y="507999"/>
                </a:lnTo>
                <a:lnTo>
                  <a:pt x="5672164" y="495299"/>
                </a:lnTo>
                <a:lnTo>
                  <a:pt x="5630859" y="469899"/>
                </a:lnTo>
                <a:lnTo>
                  <a:pt x="5588113" y="457199"/>
                </a:lnTo>
                <a:lnTo>
                  <a:pt x="5543904" y="431799"/>
                </a:lnTo>
                <a:lnTo>
                  <a:pt x="5498207" y="419099"/>
                </a:lnTo>
                <a:lnTo>
                  <a:pt x="5451001" y="393699"/>
                </a:lnTo>
                <a:lnTo>
                  <a:pt x="5402262" y="380999"/>
                </a:lnTo>
                <a:lnTo>
                  <a:pt x="5351968" y="355599"/>
                </a:lnTo>
                <a:lnTo>
                  <a:pt x="5246620" y="330199"/>
                </a:lnTo>
                <a:lnTo>
                  <a:pt x="5076357" y="292099"/>
                </a:lnTo>
                <a:lnTo>
                  <a:pt x="5016246" y="279399"/>
                </a:lnTo>
                <a:lnTo>
                  <a:pt x="4954419" y="279399"/>
                </a:lnTo>
                <a:lnTo>
                  <a:pt x="4890852" y="266699"/>
                </a:lnTo>
                <a:lnTo>
                  <a:pt x="4825523" y="266699"/>
                </a:lnTo>
                <a:lnTo>
                  <a:pt x="4758408" y="253999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="" xmlns:a16="http://schemas.microsoft.com/office/drawing/2014/main" id="{FEE2B23C-0F4A-E14D-B045-99691AF2B560}"/>
              </a:ext>
            </a:extLst>
          </p:cNvPr>
          <p:cNvGrpSpPr/>
          <p:nvPr/>
        </p:nvGrpSpPr>
        <p:grpSpPr>
          <a:xfrm>
            <a:off x="386950" y="360008"/>
            <a:ext cx="557244" cy="806645"/>
            <a:chOff x="634994" y="480009"/>
            <a:chExt cx="914452" cy="1075526"/>
          </a:xfrm>
        </p:grpSpPr>
        <p:pic>
          <p:nvPicPr>
            <p:cNvPr id="42" name="object 5">
              <a:extLst>
                <a:ext uri="{FF2B5EF4-FFF2-40B4-BE49-F238E27FC236}">
                  <a16:creationId xmlns="" xmlns:a16="http://schemas.microsoft.com/office/drawing/2014/main" id="{3C1635DE-3ACA-3444-B6CF-A7A11997A324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7218" y="1352696"/>
              <a:ext cx="163266" cy="78676"/>
            </a:xfrm>
            <a:prstGeom prst="rect">
              <a:avLst/>
            </a:prstGeom>
          </p:spPr>
        </p:pic>
        <p:pic>
          <p:nvPicPr>
            <p:cNvPr id="43" name="object 6">
              <a:extLst>
                <a:ext uri="{FF2B5EF4-FFF2-40B4-BE49-F238E27FC236}">
                  <a16:creationId xmlns="" xmlns:a16="http://schemas.microsoft.com/office/drawing/2014/main" id="{E186C12B-87BC-7246-9C93-4D8982F295D9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2641" y="1353580"/>
              <a:ext cx="341118" cy="89957"/>
            </a:xfrm>
            <a:prstGeom prst="rect">
              <a:avLst/>
            </a:prstGeom>
          </p:spPr>
        </p:pic>
        <p:sp>
          <p:nvSpPr>
            <p:cNvPr id="44" name="object 7">
              <a:extLst>
                <a:ext uri="{FF2B5EF4-FFF2-40B4-BE49-F238E27FC236}">
                  <a16:creationId xmlns="" xmlns:a16="http://schemas.microsoft.com/office/drawing/2014/main" id="{032E5027-2433-EB45-B6E6-3B92793393CC}"/>
                </a:ext>
              </a:extLst>
            </p:cNvPr>
            <p:cNvSpPr/>
            <p:nvPr/>
          </p:nvSpPr>
          <p:spPr>
            <a:xfrm>
              <a:off x="1192096" y="1353577"/>
              <a:ext cx="62230" cy="77470"/>
            </a:xfrm>
            <a:custGeom>
              <a:avLst/>
              <a:gdLst/>
              <a:ahLst/>
              <a:cxnLst/>
              <a:rect l="l" t="t" r="r" b="b"/>
              <a:pathLst>
                <a:path w="62230" h="77469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69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8">
              <a:extLst>
                <a:ext uri="{FF2B5EF4-FFF2-40B4-BE49-F238E27FC236}">
                  <a16:creationId xmlns="" xmlns:a16="http://schemas.microsoft.com/office/drawing/2014/main" id="{7A50A98C-023B-5544-9D04-890D4761F5E5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74796" y="1353580"/>
              <a:ext cx="66154" cy="76911"/>
            </a:xfrm>
            <a:prstGeom prst="rect">
              <a:avLst/>
            </a:prstGeom>
          </p:spPr>
        </p:pic>
        <p:pic>
          <p:nvPicPr>
            <p:cNvPr id="46" name="object 9">
              <a:extLst>
                <a:ext uri="{FF2B5EF4-FFF2-40B4-BE49-F238E27FC236}">
                  <a16:creationId xmlns="" xmlns:a16="http://schemas.microsoft.com/office/drawing/2014/main" id="{70EABF96-BDF2-5E4C-8DA4-C46599FF1EF7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69272" y="1353577"/>
              <a:ext cx="85153" cy="76923"/>
            </a:xfrm>
            <a:prstGeom prst="rect">
              <a:avLst/>
            </a:prstGeom>
          </p:spPr>
        </p:pic>
        <p:sp>
          <p:nvSpPr>
            <p:cNvPr id="47" name="object 10">
              <a:extLst>
                <a:ext uri="{FF2B5EF4-FFF2-40B4-BE49-F238E27FC236}">
                  <a16:creationId xmlns="" xmlns:a16="http://schemas.microsoft.com/office/drawing/2014/main" id="{D79E288B-D5E2-6041-B515-C53138B20834}"/>
                </a:ext>
              </a:extLst>
            </p:cNvPr>
            <p:cNvSpPr/>
            <p:nvPr/>
          </p:nvSpPr>
          <p:spPr>
            <a:xfrm>
              <a:off x="1482771" y="1353580"/>
              <a:ext cx="66675" cy="77470"/>
            </a:xfrm>
            <a:custGeom>
              <a:avLst/>
              <a:gdLst/>
              <a:ahLst/>
              <a:cxnLst/>
              <a:rect l="l" t="t" r="r" b="b"/>
              <a:pathLst>
                <a:path w="66675" h="77469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11">
              <a:extLst>
                <a:ext uri="{FF2B5EF4-FFF2-40B4-BE49-F238E27FC236}">
                  <a16:creationId xmlns="" xmlns:a16="http://schemas.microsoft.com/office/drawing/2014/main" id="{3EA55FC9-49BF-9649-B554-DB0BA07059FD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4994" y="1464464"/>
              <a:ext cx="188554" cy="82626"/>
            </a:xfrm>
            <a:prstGeom prst="rect">
              <a:avLst/>
            </a:prstGeom>
          </p:spPr>
        </p:pic>
        <p:pic>
          <p:nvPicPr>
            <p:cNvPr id="49" name="object 12">
              <a:extLst>
                <a:ext uri="{FF2B5EF4-FFF2-40B4-BE49-F238E27FC236}">
                  <a16:creationId xmlns="" xmlns:a16="http://schemas.microsoft.com/office/drawing/2014/main" id="{361E00FA-8DE8-6C45-8EF4-C0494204D072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45724" y="1467309"/>
              <a:ext cx="164275" cy="88226"/>
            </a:xfrm>
            <a:prstGeom prst="rect">
              <a:avLst/>
            </a:prstGeom>
          </p:spPr>
        </p:pic>
        <p:pic>
          <p:nvPicPr>
            <p:cNvPr id="50" name="object 13">
              <a:extLst>
                <a:ext uri="{FF2B5EF4-FFF2-40B4-BE49-F238E27FC236}">
                  <a16:creationId xmlns="" xmlns:a16="http://schemas.microsoft.com/office/drawing/2014/main" id="{BB443951-6FE8-E247-B5B9-FE7B385CDDEC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57757" y="1466442"/>
              <a:ext cx="319289" cy="78663"/>
            </a:xfrm>
            <a:prstGeom prst="rect">
              <a:avLst/>
            </a:prstGeom>
          </p:spPr>
        </p:pic>
        <p:pic>
          <p:nvPicPr>
            <p:cNvPr id="51" name="object 14">
              <a:extLst>
                <a:ext uri="{FF2B5EF4-FFF2-40B4-BE49-F238E27FC236}">
                  <a16:creationId xmlns="" xmlns:a16="http://schemas.microsoft.com/office/drawing/2014/main" id="{3743B841-5E81-3446-A1CA-C8E1E56C8F4C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96605" y="1467312"/>
              <a:ext cx="66471" cy="76911"/>
            </a:xfrm>
            <a:prstGeom prst="rect">
              <a:avLst/>
            </a:prstGeom>
          </p:spPr>
        </p:pic>
        <p:pic>
          <p:nvPicPr>
            <p:cNvPr id="52" name="object 15">
              <a:extLst>
                <a:ext uri="{FF2B5EF4-FFF2-40B4-BE49-F238E27FC236}">
                  <a16:creationId xmlns="" xmlns:a16="http://schemas.microsoft.com/office/drawing/2014/main" id="{9C486396-18B6-7B4F-A00A-9A37847AC9FD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82771" y="1467312"/>
              <a:ext cx="66471" cy="76911"/>
            </a:xfrm>
            <a:prstGeom prst="rect">
              <a:avLst/>
            </a:prstGeom>
          </p:spPr>
        </p:pic>
        <p:sp>
          <p:nvSpPr>
            <p:cNvPr id="53" name="object 16">
              <a:extLst>
                <a:ext uri="{FF2B5EF4-FFF2-40B4-BE49-F238E27FC236}">
                  <a16:creationId xmlns="" xmlns:a16="http://schemas.microsoft.com/office/drawing/2014/main" id="{3A4550FC-9534-AB46-8C15-F6BF1CB0DD73}"/>
                </a:ext>
              </a:extLst>
            </p:cNvPr>
            <p:cNvSpPr/>
            <p:nvPr/>
          </p:nvSpPr>
          <p:spPr>
            <a:xfrm>
              <a:off x="1489430" y="1331849"/>
              <a:ext cx="54610" cy="8255"/>
            </a:xfrm>
            <a:custGeom>
              <a:avLst/>
              <a:gdLst/>
              <a:ahLst/>
              <a:cxnLst/>
              <a:rect l="l" t="t" r="r" b="b"/>
              <a:pathLst>
                <a:path w="54609" h="8255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17">
              <a:extLst>
                <a:ext uri="{FF2B5EF4-FFF2-40B4-BE49-F238E27FC236}">
                  <a16:creationId xmlns="" xmlns:a16="http://schemas.microsoft.com/office/drawing/2014/main" id="{812A9633-9586-A64D-9761-4528FA32B53D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44093" y="480009"/>
              <a:ext cx="895848" cy="769188"/>
            </a:xfrm>
            <a:prstGeom prst="rect">
              <a:avLst/>
            </a:prstGeom>
          </p:spPr>
        </p:pic>
      </p:grpSp>
      <p:sp>
        <p:nvSpPr>
          <p:cNvPr id="55" name="object 18">
            <a:extLst>
              <a:ext uri="{FF2B5EF4-FFF2-40B4-BE49-F238E27FC236}">
                <a16:creationId xmlns="" xmlns:a16="http://schemas.microsoft.com/office/drawing/2014/main" id="{BFB41907-EC50-D341-9E30-FF85C90895F5}"/>
              </a:ext>
            </a:extLst>
          </p:cNvPr>
          <p:cNvSpPr txBox="1">
            <a:spLocks noGrp="1"/>
          </p:cNvSpPr>
          <p:nvPr>
            <p:ph type="sldNum" sz="quarter" idx="4294967295"/>
          </p:nvPr>
        </p:nvSpPr>
        <p:spPr>
          <a:xfrm>
            <a:off x="9684980" y="6629639"/>
            <a:ext cx="97899" cy="190917"/>
          </a:xfrm>
          <a:prstGeom prst="rect">
            <a:avLst/>
          </a:prstGeom>
        </p:spPr>
        <p:txBody>
          <a:bodyPr vert="horz" wrap="square" lIns="0" tIns="6191" rIns="0" bIns="0" rtlCol="0">
            <a:spAutoFit/>
          </a:bodyPr>
          <a:lstStyle/>
          <a:p>
            <a:pPr marL="28575">
              <a:spcBef>
                <a:spcPts val="49"/>
              </a:spcBef>
            </a:pPr>
            <a:fld id="{81D60167-4931-47E6-BA6A-407CBD079E47}" type="slidenum">
              <a:rPr dirty="0"/>
              <a:pPr marL="28575">
                <a:spcBef>
                  <a:spcPts val="49"/>
                </a:spcBef>
              </a:pPr>
              <a:t>9</a:t>
            </a:fld>
            <a:endParaRPr dirty="0"/>
          </a:p>
        </p:txBody>
      </p:sp>
      <p:sp>
        <p:nvSpPr>
          <p:cNvPr id="56" name="AutoShape 13"/>
          <p:cNvSpPr>
            <a:spLocks noChangeArrowheads="1"/>
          </p:cNvSpPr>
          <p:nvPr/>
        </p:nvSpPr>
        <p:spPr bwMode="auto">
          <a:xfrm>
            <a:off x="1463456" y="1174510"/>
            <a:ext cx="7390805" cy="42643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" cap="rnd">
            <a:solidFill>
              <a:schemeClr val="tx1"/>
            </a:solidFill>
            <a:prstDash val="sysDot"/>
            <a:round/>
            <a:headEnd/>
            <a:tailEnd/>
          </a:ln>
          <a:effectLst>
            <a:prstShdw prst="shdw17" dist="17961" dir="2700000">
              <a:srgbClr val="997949"/>
            </a:prst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Страхователь направляет в ОСФР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Стрелка вниз 56"/>
          <p:cNvSpPr/>
          <p:nvPr/>
        </p:nvSpPr>
        <p:spPr>
          <a:xfrm>
            <a:off x="1370587" y="1634034"/>
            <a:ext cx="406300" cy="2857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9" name="AutoShape 13"/>
          <p:cNvSpPr>
            <a:spLocks noChangeArrowheads="1"/>
          </p:cNvSpPr>
          <p:nvPr/>
        </p:nvSpPr>
        <p:spPr bwMode="auto">
          <a:xfrm>
            <a:off x="200472" y="1919782"/>
            <a:ext cx="2902198" cy="266134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" cap="rnd">
            <a:solidFill>
              <a:schemeClr val="tx1"/>
            </a:solidFill>
            <a:prstDash val="sysDot"/>
            <a:round/>
            <a:headEnd/>
            <a:tailEnd/>
          </a:ln>
          <a:effectLst>
            <a:prstShdw prst="shdw17" dist="17961" dir="2700000">
              <a:srgbClr val="997949"/>
            </a:prst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t"/>
          <a:lstStyle/>
          <a:p>
            <a:pPr lvl="0"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1 августа </a:t>
            </a:r>
          </a:p>
          <a:p>
            <a:pPr lvl="0"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ФОПМ </a:t>
            </a:r>
          </a:p>
          <a:p>
            <a:pPr lvl="0"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планом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ФОПМ </a:t>
            </a:r>
          </a:p>
          <a:p>
            <a:pPr lvl="0"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(без документов </a:t>
            </a:r>
          </a:p>
          <a:p>
            <a:pPr lvl="0"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искл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п.2)</a:t>
            </a:r>
          </a:p>
          <a:p>
            <a:pPr lvl="0" algn="just"/>
            <a:endParaRPr lang="ru-RU" sz="1400" dirty="0"/>
          </a:p>
        </p:txBody>
      </p:sp>
      <p:sp>
        <p:nvSpPr>
          <p:cNvPr id="70" name="Стрелка вниз 69"/>
          <p:cNvSpPr/>
          <p:nvPr/>
        </p:nvSpPr>
        <p:spPr>
          <a:xfrm rot="10800000">
            <a:off x="4583326" y="5754752"/>
            <a:ext cx="415547" cy="314067"/>
          </a:xfrm>
          <a:prstGeom prst="down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C00000"/>
              </a:solidFill>
            </a:endParaRPr>
          </a:p>
        </p:txBody>
      </p:sp>
      <p:sp>
        <p:nvSpPr>
          <p:cNvPr id="71" name="AutoShape 13"/>
          <p:cNvSpPr>
            <a:spLocks noChangeArrowheads="1"/>
          </p:cNvSpPr>
          <p:nvPr/>
        </p:nvSpPr>
        <p:spPr bwMode="auto">
          <a:xfrm>
            <a:off x="501298" y="4710109"/>
            <a:ext cx="9276238" cy="100013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" cap="rnd">
            <a:solidFill>
              <a:schemeClr val="tx1"/>
            </a:solidFill>
            <a:prstDash val="sysDot"/>
            <a:round/>
            <a:headEnd/>
            <a:tailEnd/>
          </a:ln>
          <a:effectLst>
            <a:prstShdw prst="shdw17" dist="17961" dir="2700000">
              <a:srgbClr val="997949"/>
            </a:prst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t"/>
          <a:lstStyle/>
          <a:p>
            <a:pPr algn="ctr">
              <a:buFont typeface="Wingdings" pitchFamily="2" charset="2"/>
              <a:buChar char="ü"/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Montserrat Medium" pitchFamily="2" charset="-52"/>
              </a:rPr>
              <a:t>Решение о финансовом обеспечении предупредительных мер (либо отказе) </a:t>
            </a:r>
          </a:p>
          <a:p>
            <a:pPr algn="ctr">
              <a:buFont typeface="Wingdings" pitchFamily="2" charset="2"/>
              <a:buChar char="ü"/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Montserrat Medium" pitchFamily="2" charset="-52"/>
              </a:rPr>
              <a:t>Решение о возмещении произведенных расходов (либо отказе)</a:t>
            </a:r>
            <a:endParaRPr lang="ru-RU" sz="1600" b="1" dirty="0">
              <a:solidFill>
                <a:srgbClr val="C00000"/>
              </a:solidFill>
              <a:latin typeface="Montserrat Medium" pitchFamily="2" charset="-5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44194" y="210218"/>
            <a:ext cx="9193382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AutoShape 13"/>
          <p:cNvSpPr>
            <a:spLocks noChangeArrowheads="1"/>
          </p:cNvSpPr>
          <p:nvPr/>
        </p:nvSpPr>
        <p:spPr bwMode="auto">
          <a:xfrm>
            <a:off x="6668364" y="1963087"/>
            <a:ext cx="3109172" cy="261804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" cap="rnd">
            <a:solidFill>
              <a:schemeClr val="tx1"/>
            </a:solidFill>
            <a:prstDash val="sysDot"/>
            <a:round/>
            <a:headEnd/>
            <a:tailEnd/>
          </a:ln>
          <a:effectLst>
            <a:prstShdw prst="shdw17" dist="17961" dir="2700000">
              <a:srgbClr val="997949"/>
            </a:prst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t"/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ноября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 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возмещении </a:t>
            </a:r>
          </a:p>
          <a:p>
            <a:pPr algn="ctr"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 и полный </a:t>
            </a:r>
          </a:p>
          <a:p>
            <a:pPr algn="ctr"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 документов,  </a:t>
            </a:r>
          </a:p>
          <a:p>
            <a:pPr algn="ctr"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обосновывающих </a:t>
            </a:r>
          </a:p>
          <a:p>
            <a:pPr algn="ctr"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и  </a:t>
            </a:r>
          </a:p>
          <a:p>
            <a:pPr algn="ctr"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подтверждающих </a:t>
            </a:r>
          </a:p>
          <a:p>
            <a:pPr algn="ctr"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произведенные расход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Стрелка вниз 36"/>
          <p:cNvSpPr/>
          <p:nvPr/>
        </p:nvSpPr>
        <p:spPr>
          <a:xfrm>
            <a:off x="8486378" y="1634034"/>
            <a:ext cx="406301" cy="2958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336923" y="210219"/>
            <a:ext cx="72901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НОВЫЙ МЕХАНИЗМ с 01.01.2025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AutoShape 13"/>
          <p:cNvSpPr>
            <a:spLocks noChangeArrowheads="1"/>
          </p:cNvSpPr>
          <p:nvPr/>
        </p:nvSpPr>
        <p:spPr bwMode="auto">
          <a:xfrm>
            <a:off x="1336923" y="6134964"/>
            <a:ext cx="7318942" cy="42643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" cap="rnd">
            <a:solidFill>
              <a:schemeClr val="tx1"/>
            </a:solidFill>
            <a:prstDash val="sysDot"/>
            <a:round/>
            <a:headEnd/>
            <a:tailEnd/>
          </a:ln>
          <a:effectLst>
            <a:prstShdw prst="shdw17" dist="17961" dir="2700000">
              <a:srgbClr val="997949"/>
            </a:prst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000" b="1" dirty="0" smtClean="0">
                <a:latin typeface="Montserrat Light" pitchFamily="2" charset="-52"/>
              </a:rPr>
              <a:t>ОСФР принимает решение</a:t>
            </a:r>
            <a:endParaRPr lang="ru-RU" sz="2000" b="1" dirty="0">
              <a:latin typeface="Montserrat Light" pitchFamily="2" charset="-5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96224" y="623812"/>
            <a:ext cx="50676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Минтруда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 от 11.07.2024 № 347н </a:t>
            </a:r>
          </a:p>
        </p:txBody>
      </p:sp>
      <p:sp>
        <p:nvSpPr>
          <p:cNvPr id="33" name="AutoShape 13"/>
          <p:cNvSpPr>
            <a:spLocks noChangeArrowheads="1"/>
          </p:cNvSpPr>
          <p:nvPr/>
        </p:nvSpPr>
        <p:spPr bwMode="auto">
          <a:xfrm>
            <a:off x="3503539" y="1928468"/>
            <a:ext cx="2902198" cy="265265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" cap="rnd">
            <a:solidFill>
              <a:schemeClr val="tx1"/>
            </a:solidFill>
            <a:prstDash val="sysDot"/>
            <a:round/>
            <a:headEnd/>
            <a:tailEnd/>
          </a:ln>
          <a:effectLst>
            <a:prstShdw prst="shdw17" dist="17961" dir="2700000">
              <a:srgbClr val="997949"/>
            </a:prst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t"/>
          <a:lstStyle/>
          <a:p>
            <a:pPr lvl="0"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1 сентября </a:t>
            </a:r>
          </a:p>
          <a:p>
            <a:pPr lvl="0"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праве представить</a:t>
            </a:r>
          </a:p>
          <a:p>
            <a:pPr lvl="0"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 и план ФОПМ </a:t>
            </a:r>
          </a:p>
          <a:p>
            <a:pPr lvl="0"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сумму в пределах </a:t>
            </a:r>
          </a:p>
          <a:p>
            <a:pPr lvl="0"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расчетного </a:t>
            </a:r>
          </a:p>
          <a:p>
            <a:pPr lvl="0"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объема средств </a:t>
            </a:r>
          </a:p>
          <a:p>
            <a:pPr lvl="0"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(если первоначально </a:t>
            </a:r>
          </a:p>
          <a:p>
            <a:pPr lvl="0"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 подано </a:t>
            </a:r>
          </a:p>
          <a:p>
            <a:pPr lvl="0"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меньшую сумму) </a:t>
            </a:r>
          </a:p>
          <a:p>
            <a:pPr lvl="0" algn="just"/>
            <a:endParaRPr lang="ru-RU" sz="1400" dirty="0"/>
          </a:p>
        </p:txBody>
      </p:sp>
      <p:sp>
        <p:nvSpPr>
          <p:cNvPr id="34" name="Стрелка вниз 33"/>
          <p:cNvSpPr/>
          <p:nvPr/>
        </p:nvSpPr>
        <p:spPr>
          <a:xfrm>
            <a:off x="4575720" y="1600940"/>
            <a:ext cx="406301" cy="2958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924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object 3">
            <a:extLst>
              <a:ext uri="{FF2B5EF4-FFF2-40B4-BE49-F238E27FC236}">
                <a16:creationId xmlns="" xmlns:a16="http://schemas.microsoft.com/office/drawing/2014/main" id="{E29114B4-D23B-2A40-BF81-4F4A2A1644BC}"/>
              </a:ext>
            </a:extLst>
          </p:cNvPr>
          <p:cNvSpPr/>
          <p:nvPr/>
        </p:nvSpPr>
        <p:spPr>
          <a:xfrm>
            <a:off x="100980" y="107872"/>
            <a:ext cx="1849249" cy="6642259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0" tIns="0" rIns="0" bIns="0" rtlCol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/>
          </a:p>
        </p:txBody>
      </p:sp>
      <p:pic>
        <p:nvPicPr>
          <p:cNvPr id="73" name="object 4">
            <a:extLst>
              <a:ext uri="{FF2B5EF4-FFF2-40B4-BE49-F238E27FC236}">
                <a16:creationId xmlns="" xmlns:a16="http://schemas.microsoft.com/office/drawing/2014/main" id="{6588F54A-E23E-FF49-838F-55CC2FDE64DE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65616" y="106043"/>
            <a:ext cx="446182" cy="6643988"/>
          </a:xfrm>
          <a:prstGeom prst="rect">
            <a:avLst/>
          </a:prstGeom>
        </p:spPr>
      </p:pic>
      <p:grpSp>
        <p:nvGrpSpPr>
          <p:cNvPr id="74" name="Group 73">
            <a:extLst>
              <a:ext uri="{FF2B5EF4-FFF2-40B4-BE49-F238E27FC236}">
                <a16:creationId xmlns="" xmlns:a16="http://schemas.microsoft.com/office/drawing/2014/main" id="{20F5D676-E236-D84F-AE2F-D718B81E0C87}"/>
              </a:ext>
            </a:extLst>
          </p:cNvPr>
          <p:cNvGrpSpPr/>
          <p:nvPr/>
        </p:nvGrpSpPr>
        <p:grpSpPr>
          <a:xfrm>
            <a:off x="400181" y="5665724"/>
            <a:ext cx="557244" cy="806651"/>
            <a:chOff x="634994" y="7556702"/>
            <a:chExt cx="914452" cy="1075534"/>
          </a:xfrm>
        </p:grpSpPr>
        <p:pic>
          <p:nvPicPr>
            <p:cNvPr id="75" name="object 5">
              <a:extLst>
                <a:ext uri="{FF2B5EF4-FFF2-40B4-BE49-F238E27FC236}">
                  <a16:creationId xmlns="" xmlns:a16="http://schemas.microsoft.com/office/drawing/2014/main" id="{8AE9C3F9-595E-1C4E-99E9-7C93D66F0E7A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7218" y="8429396"/>
              <a:ext cx="163266" cy="78676"/>
            </a:xfrm>
            <a:prstGeom prst="rect">
              <a:avLst/>
            </a:prstGeom>
          </p:spPr>
        </p:pic>
        <p:pic>
          <p:nvPicPr>
            <p:cNvPr id="76" name="object 6">
              <a:extLst>
                <a:ext uri="{FF2B5EF4-FFF2-40B4-BE49-F238E27FC236}">
                  <a16:creationId xmlns="" xmlns:a16="http://schemas.microsoft.com/office/drawing/2014/main" id="{472D9660-E25E-174D-8E49-E08660851B7F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2641" y="8430279"/>
              <a:ext cx="341118" cy="89959"/>
            </a:xfrm>
            <a:prstGeom prst="rect">
              <a:avLst/>
            </a:prstGeom>
          </p:spPr>
        </p:pic>
        <p:sp>
          <p:nvSpPr>
            <p:cNvPr id="77" name="object 7">
              <a:extLst>
                <a:ext uri="{FF2B5EF4-FFF2-40B4-BE49-F238E27FC236}">
                  <a16:creationId xmlns="" xmlns:a16="http://schemas.microsoft.com/office/drawing/2014/main" id="{E385B0AA-9606-004C-91FF-291BD32CC62D}"/>
                </a:ext>
              </a:extLst>
            </p:cNvPr>
            <p:cNvSpPr/>
            <p:nvPr/>
          </p:nvSpPr>
          <p:spPr>
            <a:xfrm>
              <a:off x="1192096" y="8430277"/>
              <a:ext cx="62230" cy="77470"/>
            </a:xfrm>
            <a:custGeom>
              <a:avLst/>
              <a:gdLst/>
              <a:ahLst/>
              <a:cxnLst/>
              <a:rect l="l" t="t" r="r" b="b"/>
              <a:pathLst>
                <a:path w="62230" h="77470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70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8" name="object 8">
              <a:extLst>
                <a:ext uri="{FF2B5EF4-FFF2-40B4-BE49-F238E27FC236}">
                  <a16:creationId xmlns="" xmlns:a16="http://schemas.microsoft.com/office/drawing/2014/main" id="{F9DDD202-1689-9345-941F-9329EC81CF2D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74796" y="8430279"/>
              <a:ext cx="66154" cy="76911"/>
            </a:xfrm>
            <a:prstGeom prst="rect">
              <a:avLst/>
            </a:prstGeom>
          </p:spPr>
        </p:pic>
        <p:pic>
          <p:nvPicPr>
            <p:cNvPr id="79" name="object 9">
              <a:extLst>
                <a:ext uri="{FF2B5EF4-FFF2-40B4-BE49-F238E27FC236}">
                  <a16:creationId xmlns="" xmlns:a16="http://schemas.microsoft.com/office/drawing/2014/main" id="{E6D90ABF-E531-2C44-A07D-FB7A025D54AE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69272" y="8430277"/>
              <a:ext cx="85153" cy="76923"/>
            </a:xfrm>
            <a:prstGeom prst="rect">
              <a:avLst/>
            </a:prstGeom>
          </p:spPr>
        </p:pic>
        <p:sp>
          <p:nvSpPr>
            <p:cNvPr id="80" name="object 10">
              <a:extLst>
                <a:ext uri="{FF2B5EF4-FFF2-40B4-BE49-F238E27FC236}">
                  <a16:creationId xmlns="" xmlns:a16="http://schemas.microsoft.com/office/drawing/2014/main" id="{9AC239B6-FFFB-6B45-BCBC-C4761EE0E4A2}"/>
                </a:ext>
              </a:extLst>
            </p:cNvPr>
            <p:cNvSpPr/>
            <p:nvPr/>
          </p:nvSpPr>
          <p:spPr>
            <a:xfrm>
              <a:off x="1482771" y="8430279"/>
              <a:ext cx="66675" cy="77470"/>
            </a:xfrm>
            <a:custGeom>
              <a:avLst/>
              <a:gdLst/>
              <a:ahLst/>
              <a:cxnLst/>
              <a:rect l="l" t="t" r="r" b="b"/>
              <a:pathLst>
                <a:path w="66675" h="77470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1" name="object 11">
              <a:extLst>
                <a:ext uri="{FF2B5EF4-FFF2-40B4-BE49-F238E27FC236}">
                  <a16:creationId xmlns="" xmlns:a16="http://schemas.microsoft.com/office/drawing/2014/main" id="{BB8DA70F-8086-BE4A-88B0-C54D4509D3EB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4994" y="8541165"/>
              <a:ext cx="188554" cy="82626"/>
            </a:xfrm>
            <a:prstGeom prst="rect">
              <a:avLst/>
            </a:prstGeom>
          </p:spPr>
        </p:pic>
        <p:pic>
          <p:nvPicPr>
            <p:cNvPr id="82" name="object 12">
              <a:extLst>
                <a:ext uri="{FF2B5EF4-FFF2-40B4-BE49-F238E27FC236}">
                  <a16:creationId xmlns="" xmlns:a16="http://schemas.microsoft.com/office/drawing/2014/main" id="{F61F53E2-53C6-4646-9298-ADD052CAC6D5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45724" y="8544010"/>
              <a:ext cx="164275" cy="88226"/>
            </a:xfrm>
            <a:prstGeom prst="rect">
              <a:avLst/>
            </a:prstGeom>
          </p:spPr>
        </p:pic>
        <p:pic>
          <p:nvPicPr>
            <p:cNvPr id="83" name="object 13">
              <a:extLst>
                <a:ext uri="{FF2B5EF4-FFF2-40B4-BE49-F238E27FC236}">
                  <a16:creationId xmlns="" xmlns:a16="http://schemas.microsoft.com/office/drawing/2014/main" id="{5AECEDBD-41AD-144E-8C65-85EE44130273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57757" y="8543142"/>
              <a:ext cx="319289" cy="78663"/>
            </a:xfrm>
            <a:prstGeom prst="rect">
              <a:avLst/>
            </a:prstGeom>
          </p:spPr>
        </p:pic>
        <p:pic>
          <p:nvPicPr>
            <p:cNvPr id="84" name="object 14">
              <a:extLst>
                <a:ext uri="{FF2B5EF4-FFF2-40B4-BE49-F238E27FC236}">
                  <a16:creationId xmlns="" xmlns:a16="http://schemas.microsoft.com/office/drawing/2014/main" id="{96D31B5A-667A-4245-8476-B3B7636CD2C8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96605" y="8544012"/>
              <a:ext cx="66471" cy="76911"/>
            </a:xfrm>
            <a:prstGeom prst="rect">
              <a:avLst/>
            </a:prstGeom>
          </p:spPr>
        </p:pic>
        <p:pic>
          <p:nvPicPr>
            <p:cNvPr id="85" name="object 15">
              <a:extLst>
                <a:ext uri="{FF2B5EF4-FFF2-40B4-BE49-F238E27FC236}">
                  <a16:creationId xmlns="" xmlns:a16="http://schemas.microsoft.com/office/drawing/2014/main" id="{64F59B50-F07B-C04F-BAAF-361C208FEA8A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482771" y="8544012"/>
              <a:ext cx="66471" cy="76911"/>
            </a:xfrm>
            <a:prstGeom prst="rect">
              <a:avLst/>
            </a:prstGeom>
          </p:spPr>
        </p:pic>
        <p:sp>
          <p:nvSpPr>
            <p:cNvPr id="86" name="object 16">
              <a:extLst>
                <a:ext uri="{FF2B5EF4-FFF2-40B4-BE49-F238E27FC236}">
                  <a16:creationId xmlns="" xmlns:a16="http://schemas.microsoft.com/office/drawing/2014/main" id="{8F34719E-BCE0-E94F-8BF1-3A09A326921C}"/>
                </a:ext>
              </a:extLst>
            </p:cNvPr>
            <p:cNvSpPr/>
            <p:nvPr/>
          </p:nvSpPr>
          <p:spPr>
            <a:xfrm>
              <a:off x="1489430" y="8408555"/>
              <a:ext cx="54610" cy="8255"/>
            </a:xfrm>
            <a:custGeom>
              <a:avLst/>
              <a:gdLst/>
              <a:ahLst/>
              <a:cxnLst/>
              <a:rect l="l" t="t" r="r" b="b"/>
              <a:pathLst>
                <a:path w="54609" h="8254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7" name="object 17">
              <a:extLst>
                <a:ext uri="{FF2B5EF4-FFF2-40B4-BE49-F238E27FC236}">
                  <a16:creationId xmlns="" xmlns:a16="http://schemas.microsoft.com/office/drawing/2014/main" id="{96558440-5DFC-094A-927A-EC7068203E50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44093" y="7556702"/>
              <a:ext cx="895848" cy="769188"/>
            </a:xfrm>
            <a:prstGeom prst="rect">
              <a:avLst/>
            </a:prstGeom>
          </p:spPr>
        </p:pic>
      </p:grpSp>
      <p:sp>
        <p:nvSpPr>
          <p:cNvPr id="2" name="Прямоугольник 1"/>
          <p:cNvSpPr/>
          <p:nvPr/>
        </p:nvSpPr>
        <p:spPr>
          <a:xfrm>
            <a:off x="1950229" y="404664"/>
            <a:ext cx="7233346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Преимущественным способом подачи заявления является подача в электронном виде, </a:t>
            </a:r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посредством федеральной государственной информационной системы «Единый портал государственных и муниципальных услуг (функций)» </a:t>
            </a:r>
            <a:r>
              <a:rPr lang="en-US" sz="3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www</a:t>
            </a:r>
            <a:r>
              <a:rPr lang="ru-RU" sz="3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.</a:t>
            </a:r>
            <a:r>
              <a:rPr lang="en-US" sz="3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gosuslugi</a:t>
            </a:r>
            <a:r>
              <a:rPr lang="ru-RU" sz="3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.</a:t>
            </a:r>
            <a:r>
              <a:rPr lang="en-US" sz="3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ru</a:t>
            </a:r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без последующего предоставления на бумажном носителе. </a:t>
            </a:r>
          </a:p>
          <a:p>
            <a:pPr indent="457200" algn="just"/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28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К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9541</TotalTime>
  <Words>1260</Words>
  <Application>Microsoft Office PowerPoint</Application>
  <PresentationFormat>Лист A4 (210x297 мм)</PresentationFormat>
  <Paragraphs>250</Paragraphs>
  <Slides>20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БК3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ВАЖНО !!!</vt:lpstr>
      <vt:lpstr>ФИНАНСОВОЕ ОБЕСПЕЧЕНИЯ ПРЕДУПРЕДИТЕЛЬНЫХ МЕР  В 2025 ГОДУ, ПО СОСТОЯНИЮ НА 27.05.2025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бюджете  Архангельского регионального отделения  Фонда социального страхования Российской Федерации</dc:title>
  <dc:creator>Смирнова Екатерина Владимировна</dc:creator>
  <cp:lastModifiedBy>Крюков Вадим Моисеевич</cp:lastModifiedBy>
  <cp:revision>667</cp:revision>
  <cp:lastPrinted>2024-12-12T09:42:41Z</cp:lastPrinted>
  <dcterms:created xsi:type="dcterms:W3CDTF">2014-11-21T15:38:07Z</dcterms:created>
  <dcterms:modified xsi:type="dcterms:W3CDTF">2025-05-28T08:11:28Z</dcterms:modified>
</cp:coreProperties>
</file>