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2" r:id="rId2"/>
    <p:sldId id="323" r:id="rId3"/>
    <p:sldId id="348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34" r:id="rId12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OS Dee" initials="MD" lastIdx="1" clrIdx="0"/>
  <p:cmAuthor id="2" name="Кузнецова Анна Николаевна" initials="КАН" lastIdx="1" clrIdx="1">
    <p:extLst>
      <p:ext uri="{19B8F6BF-5375-455C-9EA6-DF929625EA0E}">
        <p15:presenceInfo xmlns:p15="http://schemas.microsoft.com/office/powerpoint/2012/main" userId="Кузнецова Анна Никола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8F9FE"/>
    <a:srgbClr val="44546A"/>
    <a:srgbClr val="C0D7EC"/>
    <a:srgbClr val="0D9129"/>
    <a:srgbClr val="2B3889"/>
    <a:srgbClr val="2E48B8"/>
    <a:srgbClr val="2177BD"/>
    <a:srgbClr val="7DAFD8"/>
    <a:srgbClr val="A5C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164" autoAdjust="0"/>
  </p:normalViewPr>
  <p:slideViewPr>
    <p:cSldViewPr snapToGrid="0">
      <p:cViewPr varScale="1">
        <p:scale>
          <a:sx n="105" d="100"/>
          <a:sy n="105" d="100"/>
        </p:scale>
        <p:origin x="8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666AF-DCF9-4AAF-AFCC-82C4C09A6699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5621F-4F40-47D7-A7BF-5B0540B899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11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4934" tIns="47467" rIns="94934" bIns="474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4934" tIns="47467" rIns="94934" bIns="47467" rtlCol="0"/>
          <a:lstStyle>
            <a:lvl1pPr algn="r">
              <a:defRPr sz="1200"/>
            </a:lvl1pPr>
          </a:lstStyle>
          <a:p>
            <a:fld id="{879E77EC-453C-438E-8124-903A8F24D903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4" tIns="47467" rIns="94934" bIns="474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4934" tIns="47467" rIns="94934" bIns="4746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21582" cy="495347"/>
          </a:xfrm>
          <a:prstGeom prst="rect">
            <a:avLst/>
          </a:prstGeom>
        </p:spPr>
        <p:txBody>
          <a:bodyPr vert="horz" lIns="94934" tIns="47467" rIns="94934" bIns="474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4934" tIns="47467" rIns="94934" bIns="47467" rtlCol="0" anchor="b"/>
          <a:lstStyle>
            <a:lvl1pPr algn="r">
              <a:defRPr sz="1200"/>
            </a:lvl1pPr>
          </a:lstStyle>
          <a:p>
            <a:fld id="{CEB33349-9919-4329-B3E6-418AEDE3A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52523-802B-4C87-8FB9-A44C1A4C1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6EEB52-43F6-4A4A-A852-DC926266A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24C8F8-4BC0-43E2-BFB0-656563CA7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9C7801-4A26-4F7A-A524-7EA7E096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4EFBFC-3EA6-44D5-8B33-341768CE8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9F98E-EF45-4E35-965D-0DF2487B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7498FF-E1FE-43DD-98B8-374814DC8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75DAD7-0F53-43E5-AF82-FA5C3B0E3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62E4F8-E6B7-4CE3-946B-0D90CA2D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23EE5A-F8EB-41C1-8BE0-9E630E34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A71D33D-3556-4FFB-92A2-97531D9A4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6164C8-862D-4CFA-AEBB-80526AF01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32C9C-38DC-45F0-A815-448CCA3C7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F00CC8-5A93-4CB2-9C85-2B31CD3F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1140A0-7C29-4AE6-8E84-7114A94B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7D2A08-AA82-4B64-8CC7-34D1A4A8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5BD273-1E59-4795-88CC-3D94EC2A5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837848-F54D-4E2F-A0B3-0E6D6F8F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3928D2-B394-407C-9006-9D176A78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52CE75-6DC6-4E8C-B54F-E68026C8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82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9E5EB0-CD65-4F98-A7C1-E4634775E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5282ED-65C0-497E-BA78-8BB049D87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C6CF49-68B0-4EA3-8E1A-9653E3F0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0BA6BE-B769-4DC0-AF66-79F27803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6DAE35-B340-4171-8FFC-F71285B5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2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38131-6F5A-4037-BF6A-DD562CDF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718EB4-6C6F-4AF5-B2FD-D837DF8850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296D28-6814-474F-AAA0-31689413F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DA20DA-E05E-4C3B-ACFB-5564A04F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DD42FA-098D-44C2-A253-4E561BA82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CDD88B-2DE0-4C99-A88F-A9D85EEB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0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4B311-EC34-4BCB-AB8B-4730AC7A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2FB2F8-8860-45F0-9A43-B90694F6E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AF96CCE-C9AD-4D93-86AA-838FC2296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7EC40F9-008D-4737-A1CC-E9AA6EC4F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EF3C63-6CED-498C-8F20-8DE29FD15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69530C6-8F5B-4B65-BADB-B0B7EA8C7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CAC5A7-0530-4BFF-A5B5-6E24CB2E0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AEB40D-FECE-41C5-AC0B-408C152A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9D83D-BE89-47BC-961C-EC5EDFCE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D24D4C-1228-4A24-A2F2-EB49A633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26DC73-142D-4292-B0C8-E8FC9795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2F45BE-D2E7-4920-93D0-A19E5897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7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7FD22D-9943-4658-9A03-C3C9E80F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60BA5D8-8451-42B6-B6B5-7327C9E61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401B00-DD61-47A3-B468-6A667558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72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6E22B8-9F88-4659-BD54-46DEC72F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B8B419-E9A3-477A-AEDB-D045703F0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4752BC-1254-4B57-9C5F-28655D08A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4380C4-44A9-43E3-91FD-DA8AAD4A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25C191-C965-4FB0-948E-BBD6C1F0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FC3A2B-BD7D-476E-A354-A995CE853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4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8C01A-46FA-4727-A45D-75B014B74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81A5171-9BE7-4513-B108-31C9287C2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E2D4F3-67D2-4A3C-AA39-DBCE82E6F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B96FFD-A542-44B7-B5DC-4A5E22DD6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42890A7-F77E-4B27-9E79-BE23E7A9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BC786B-A9A5-456B-8670-78B830C6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39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C75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DAF2E-E481-4948-8E44-74A0094D1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320989-DA3E-4B0F-A0F1-BEAAB973D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B88DD-B502-4948-87C5-9147D148D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3918C-97BA-40AB-BC0E-F21938D712F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BFC4DA-B2DA-4ABD-A260-2646DB604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1356C0-3BFC-46CD-87B3-C657A9EC2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CB6E8-4296-4BDC-89A5-C4556F1FCDC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9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F8E596-0CD5-478A-AA84-D17AC430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13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1852"/>
          <a:stretch>
            <a:fillRect/>
          </a:stretch>
        </p:blipFill>
        <p:spPr bwMode="auto">
          <a:xfrm>
            <a:off x="1795346" y="0"/>
            <a:ext cx="10396654" cy="159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7742B6-7150-4621-88BE-DA03079A8FFB}"/>
              </a:ext>
            </a:extLst>
          </p:cNvPr>
          <p:cNvSpPr txBox="1">
            <a:spLocks/>
          </p:cNvSpPr>
          <p:nvPr/>
        </p:nvSpPr>
        <p:spPr>
          <a:xfrm>
            <a:off x="1919705" y="1671635"/>
            <a:ext cx="10147935" cy="38452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</a:t>
            </a:r>
            <a:b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муниципальный социальный заказ </a:t>
            </a:r>
            <a:b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дополнительного образования детей </a:t>
            </a:r>
            <a:b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муниципальных образовательных учреждениях Приморского муниципального района Архангельской области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82F894-CBE8-4231-A390-EABF8011DFC9}"/>
              </a:ext>
            </a:extLst>
          </p:cNvPr>
          <p:cNvSpPr txBox="1"/>
          <p:nvPr/>
        </p:nvSpPr>
        <p:spPr>
          <a:xfrm>
            <a:off x="1919705" y="461551"/>
            <a:ext cx="1014793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reflection endPos="0" dist="50800" dir="5400000" sy="-100000" algn="bl" rotWithShape="0"/>
                </a:effectLst>
                <a:latin typeface="+mj-lt"/>
                <a:cs typeface="+mn-cs"/>
              </a:rPr>
              <a:t>Управление образования администрации муниципального образования «Приморский муниципальный район» Архангельской области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reflection endPos="0" dist="50800" dir="5400000" sy="-100000" algn="bl" rotWithShape="0"/>
              </a:effectLst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reflection endPos="0" dist="50800" dir="5400000" sy="-100000" algn="bl" rotWithShape="0"/>
                </a:effectLst>
                <a:latin typeface="+mj-lt"/>
              </a:rPr>
              <a:t>Муниципальный опорный центр дополнительного образования детей</a:t>
            </a:r>
            <a:endParaRPr lang="ru-RU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reflection endPos="0" dist="50800" dir="5400000" sy="-100000" algn="bl" rotWithShape="0"/>
              </a:effectLst>
              <a:latin typeface="+mj-lt"/>
              <a:cs typeface="+mn-cs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4D9FDDF5-C0B1-4E50-AEF8-37B56AEF3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280" y="5879592"/>
            <a:ext cx="4236720" cy="988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90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13087" y="668309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865450" y="1875228"/>
            <a:ext cx="103265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24 августа 2023 года № 134/01-06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форм заявлений и согласий на обработку персональных данных, используемые при формировании в электронном виде социальных сертификатов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получение муниципальной услуги «Реализация дополнительных общеразвивающих программ» и реестра их получателей»;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16 октября 2023 года № 207/01-06 «О внесении изменений в правила приема и отчисления обучающихся в части первоочередного приема на обучение по дополнительным общеразвивающим общеобразовательным программам несовершеннолетних, являющихся членами семей граждан Российской Федерации, принимающих (принимавших) участие в специальной военной операции на территориях Донецкой Народной Республики, Луганской Народной Республики, Запорожской области, Херсонской области и Украины»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68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1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95DF1FA-D678-4A29-A438-44FC730A8EAA}"/>
              </a:ext>
            </a:extLst>
          </p:cNvPr>
          <p:cNvSpPr/>
          <p:nvPr/>
        </p:nvSpPr>
        <p:spPr>
          <a:xfrm>
            <a:off x="2228144" y="1889374"/>
            <a:ext cx="90912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A179CB9-A97B-46DD-8AF3-FE45CB281C94}"/>
              </a:ext>
            </a:extLst>
          </p:cNvPr>
          <p:cNvSpPr/>
          <p:nvPr/>
        </p:nvSpPr>
        <p:spPr>
          <a:xfrm>
            <a:off x="1442652" y="1262377"/>
            <a:ext cx="10330248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опорный центр 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 детей 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Приморского муниципального района 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</a:t>
            </a:r>
          </a:p>
          <a:p>
            <a:pPr lvl="0" algn="ctr"/>
            <a:br>
              <a:rPr kumimoji="0" lang="ru-RU" sz="2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Бескостова Галина </a:t>
            </a:r>
            <a:r>
              <a:rPr lang="ru-RU" sz="2700" kern="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асильевна</a:t>
            </a:r>
            <a:b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</a:t>
            </a:r>
            <a:r>
              <a:rPr lang="en-US" sz="2700" kern="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</a:t>
            </a:r>
            <a:r>
              <a:rPr lang="ru-RU" sz="2700" kern="0" dirty="0" err="1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емихина</a:t>
            </a:r>
            <a:r>
              <a:rPr lang="ru-RU" sz="2700" kern="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Ольга Викторовна</a:t>
            </a:r>
            <a:b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br>
              <a:rPr kumimoji="0" lang="ru-RU" sz="2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ru-RU" sz="2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j-ea"/>
                <a:cs typeface="+mj-cs"/>
              </a:rPr>
              <a:t>    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</a:t>
            </a:r>
            <a:r>
              <a:rPr kumimoji="0" lang="ru-RU" sz="2200" b="0" i="0" u="none" strike="noStrike" kern="0" cap="none" spc="0" normalizeH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А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рхангельск, просп. Ломоносова, </a:t>
            </a:r>
            <a:r>
              <a:rPr kumimoji="0" lang="ru-RU" sz="2200" b="0" i="0" u="none" strike="noStrike" kern="0" cap="none" spc="0" normalizeH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д.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30, </a:t>
            </a:r>
            <a:r>
              <a:rPr kumimoji="0" lang="ru-RU" sz="2200" b="0" i="0" u="none" strike="noStrike" kern="0" cap="none" spc="0" normalizeH="0" baseline="0" noProof="0" dirty="0" err="1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каб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36</a:t>
            </a:r>
            <a:b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ru-RU" sz="2200" b="0" i="0" u="none" strike="noStrike" kern="0" cap="none" spc="0" normalizeH="0" baseline="0" noProof="0" dirty="0">
              <a:ln>
                <a:noFill/>
              </a:ln>
              <a:solidFill>
                <a:srgbClr val="2B388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/>
            <a:r>
              <a:rPr lang="ru-RU" sz="2200" kern="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</a:t>
            </a:r>
            <a:r>
              <a:rPr lang="ru-RU" sz="2200" kern="0" dirty="0">
                <a:solidFill>
                  <a:srgbClr val="2B388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</a:t>
            </a: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(8182) 64-21-76</a:t>
            </a:r>
            <a:b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srgbClr val="2B3889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</a:t>
            </a:r>
          </a:p>
          <a:p>
            <a:pPr lvl="0"/>
            <a:r>
              <a:rPr lang="ru-RU" sz="2200" kern="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                       </a:t>
            </a:r>
            <a:r>
              <a:rPr lang="en-US" sz="2200" kern="0" dirty="0">
                <a:solidFill>
                  <a:srgbClr val="2B388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imcprim@primadm.ru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2B388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User\Desktop\1.png">
            <a:extLst>
              <a:ext uri="{FF2B5EF4-FFF2-40B4-BE49-F238E27FC236}">
                <a16:creationId xmlns:a16="http://schemas.microsoft.com/office/drawing/2014/main" id="{1BB4E5C3-3C24-40B0-8C3D-409F7F571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164" y="4661529"/>
            <a:ext cx="442784" cy="494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User\Desktop\2.png">
            <a:extLst>
              <a:ext uri="{FF2B5EF4-FFF2-40B4-BE49-F238E27FC236}">
                <a16:creationId xmlns:a16="http://schemas.microsoft.com/office/drawing/2014/main" id="{C6678796-6785-41D2-BAC2-EE9702E00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164" y="5290732"/>
            <a:ext cx="442784" cy="43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User\Desktop\3.png">
            <a:extLst>
              <a:ext uri="{FF2B5EF4-FFF2-40B4-BE49-F238E27FC236}">
                <a16:creationId xmlns:a16="http://schemas.microsoft.com/office/drawing/2014/main" id="{94E99F24-6692-487E-98C3-7FFC2FF5A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164" y="5963049"/>
            <a:ext cx="442784" cy="4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49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95346" y="230196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правовых актов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892808" y="1553670"/>
            <a:ext cx="1015898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6 марта 2023 года № 198-пп «Об организации оказания социальных услуг в социальной сфере по направлению деятельности «реализация дополнительных образовательных программ (за исключением дополнительных предпрофессиональных программ в области искусств)»;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Архангельской области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июня 2023 года № 503-пп «Об утверждении Порядка формирования государственных социальных заказов на оказание государственных услуг в социальной сфере по направлению деятельности «реализация дополнительных образовательных программ (за исключением дополнительных предпрофессиональных программ в области искусств)»;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82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95346" y="230196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правовых актов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795346" y="1244515"/>
            <a:ext cx="1025644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уровень: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министерства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Архангельской области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29 августа 2023 года № 1550 «О реализации меры по предоставлению несовершеннолетним, являющимся членами семей граждан Российской Федерации, принимающих (принимавших) участие в специальной военной операции на территориях Донецкой Народной Республики, Луганской Народной Республики, Запорожской области, Херсонской области и Украины права бесплатного посещения детьми занятий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(кружки, секции и иные подобные занятия) по дополнительным общеобразовательным программам в государственных образовательных организациях дополнительного образования»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63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58807" y="246479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правовых актов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828911" y="1431747"/>
            <a:ext cx="1025644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«Приморский муниципальный район» от 13 марта 2023 года № 495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организации оказания муниципальных услуг в социальной сфере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муниципального социального заказа на оказание муниципальных услуг в социальной сфере на территории Приморского муниципального района Архангельской области»;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«Приморский муниципальный район» от 29 июня 2023 года № 1360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порядке формирования муниципальных социальных заказов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муниципальных услуг в социальной сфере, отнесенных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полномочиям администрации муниципального образования «Приморский муниципальный района», о форме и сроках формирования отчета об их исполнении»;</a:t>
            </a:r>
          </a:p>
        </p:txBody>
      </p:sp>
    </p:spTree>
    <p:extLst>
      <p:ext uri="{BB962C8B-B14F-4D97-AF65-F5344CB8AC3E}">
        <p14:creationId xmlns:p14="http://schemas.microsoft.com/office/powerpoint/2010/main" val="287134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58805" y="211908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правовых актов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758806" y="1206918"/>
            <a:ext cx="1043319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</a:t>
            </a:r>
            <a:r>
              <a:rPr lang="ru-RU" sz="2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«Приморский муниципальный район» от 28 июня 2023 года № 1335 «О некоторых мерах правового регулирования вопросов, связанных с оказанием муниципальной услуги «Реализация дополнительных общеразвивающих программ» </a:t>
            </a:r>
            <a:b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социальными сертификатами»;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3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</a:t>
            </a:r>
            <a:r>
              <a:rPr lang="ru-RU" sz="2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«Приморский муниципальный район» от 28 июня 2023 года № 1336 «Об утверждении Правил заключения в электронной форме и подписания усиленной квалифицированной электронной подписью лица, имеющего право действовать от имени соответственно уполномоченного органа, исполнителя муниципальных услуг в социальной сфере, соглашений о финансовом обеспечении (возмещении) затрат, связанных с оказанием муниципальных услуг в социальной сфере в соответствии с социальным сертификатом на получение муниципальной услуги в социальной сфере»;</a:t>
            </a:r>
          </a:p>
        </p:txBody>
      </p:sp>
    </p:spTree>
    <p:extLst>
      <p:ext uri="{BB962C8B-B14F-4D97-AF65-F5344CB8AC3E}">
        <p14:creationId xmlns:p14="http://schemas.microsoft.com/office/powerpoint/2010/main" val="302295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546953" y="284517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правовых актов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828911" y="1206918"/>
            <a:ext cx="1032655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«Приморский муниципальный район» от 10 июля 2023 года № 1432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предоставления субсидии юридическим лицам, индивидуальным предпринимателям, физическим лицам – производителям товаров, работ, услуг на оплату соглашения о </a:t>
            </a:r>
            <a:r>
              <a:rPr lang="ru-RU" sz="24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затрат, связанных с оказанием муниципальных услуг в социальной сфере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социальным сертификатом»;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</a:t>
            </a:r>
            <a:r>
              <a:rPr lang="ru-RU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«Приморский муниципальный район» от 10 июля 2023 года № 1433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предоставления субсидии юридическим лицам, индивидуальным предпринимателям, физическим лицам – производителям товаров, работ, услуг на оплату соглашения о </a:t>
            </a:r>
            <a:r>
              <a:rPr lang="ru-RU" sz="24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финансовом обеспечении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затрат, связанных с оказанием муниципальных услуг в социальной сфере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социальным сертификатом»;</a:t>
            </a:r>
          </a:p>
        </p:txBody>
      </p:sp>
    </p:spTree>
    <p:extLst>
      <p:ext uri="{BB962C8B-B14F-4D97-AF65-F5344CB8AC3E}">
        <p14:creationId xmlns:p14="http://schemas.microsoft.com/office/powerpoint/2010/main" val="338766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95346" y="567754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2011680" y="1712498"/>
            <a:ext cx="98938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25 мая 2023 года № 86/01-06 «О внесении изменений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Положение о деятельности муниципального опорного центра дополнительного образования детей в муниципальном образовании «Приморский муниципальный район»;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6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5 июня 2023 года № 93/01-06 «О передаче функций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ведению реестров»;</a:t>
            </a:r>
          </a:p>
        </p:txBody>
      </p:sp>
    </p:spTree>
    <p:extLst>
      <p:ext uri="{BB962C8B-B14F-4D97-AF65-F5344CB8AC3E}">
        <p14:creationId xmlns:p14="http://schemas.microsoft.com/office/powerpoint/2010/main" val="369901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95346" y="260208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865450" y="1479854"/>
            <a:ext cx="1032655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3 июля 2023 года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100/01-06 «Об утверждении муниципального социального заказа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муниципальных услуг в социальной сфере по направлению деятельности «реализация дополнительных образовательных программ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дополнительных предпрофессиональных программ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искусств)» на 2023 год и плановый период 2024 года»;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5 июля 2023 года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101/01-06 «О внесении изменений в программу персонифицированного финансирования дополнительного образования детей в муниципальном образовании «Приморский муниципальный район» Архангельской области на 2023 год»;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49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0E4C2-0986-436E-A5B7-74A94862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6CE7E47-07D2-41AA-B2FF-A106AC8EB4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DA0A0DC-5771-4092-BCE6-6E754B68B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pic>
        <p:nvPicPr>
          <p:cNvPr id="9" name="Рисунок 3">
            <a:extLst>
              <a:ext uri="{FF2B5EF4-FFF2-40B4-BE49-F238E27FC236}">
                <a16:creationId xmlns:a16="http://schemas.microsoft.com/office/drawing/2014/main" id="{69185B50-EE56-4A1E-A385-FE621DD11C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852"/>
          <a:stretch>
            <a:fillRect/>
          </a:stretch>
        </p:blipFill>
        <p:spPr bwMode="auto">
          <a:xfrm>
            <a:off x="1795346" y="-21807"/>
            <a:ext cx="10396654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6684E3D-63DE-47F4-9DA8-F7F39EBF6FFA}"/>
              </a:ext>
            </a:extLst>
          </p:cNvPr>
          <p:cNvSpPr/>
          <p:nvPr/>
        </p:nvSpPr>
        <p:spPr>
          <a:xfrm>
            <a:off x="1795346" y="592555"/>
            <a:ext cx="10396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по внедрению социального заказа в дополнительном образовании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4E09D2-DEAE-49A5-9C4C-2D4EE14ABEBB}"/>
              </a:ext>
            </a:extLst>
          </p:cNvPr>
          <p:cNvSpPr txBox="1"/>
          <p:nvPr/>
        </p:nvSpPr>
        <p:spPr>
          <a:xfrm>
            <a:off x="1865450" y="1690602"/>
            <a:ext cx="1032655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5 июля 2023 года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102/01-06 «Об утверждении Требований к условиям и порядку оказания муниципальной услуги в социальной сфере «Реализация дополнительных общеразвивающих программ» в Приморском муниципальном районе Архангельской области в соответствии с социальным сертификатом»;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управления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администрации муниципального образования «Приморский муниципальный район» от 24 августа 2023 года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133/01-06 «О передаче полномочий по ведению реестра получателей социального сертификата и реестра исполнителей услуг»;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13373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20403</TotalTime>
  <Words>1103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MarkOS Dee</dc:creator>
  <cp:lastModifiedBy>Бескостова Галина Васильевна</cp:lastModifiedBy>
  <cp:revision>185</cp:revision>
  <cp:lastPrinted>2022-12-20T06:41:23Z</cp:lastPrinted>
  <dcterms:created xsi:type="dcterms:W3CDTF">2022-03-09T20:46:31Z</dcterms:created>
  <dcterms:modified xsi:type="dcterms:W3CDTF">2023-10-20T09:19:08Z</dcterms:modified>
</cp:coreProperties>
</file>